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0" r:id="rId3"/>
    <p:sldId id="261" r:id="rId4"/>
    <p:sldId id="262" r:id="rId5"/>
    <p:sldId id="258" r:id="rId6"/>
    <p:sldId id="257" r:id="rId7"/>
    <p:sldId id="259" r:id="rId8"/>
    <p:sldId id="267" r:id="rId9"/>
    <p:sldId id="268" r:id="rId10"/>
    <p:sldId id="269" r:id="rId11"/>
    <p:sldId id="335" r:id="rId12"/>
    <p:sldId id="325" r:id="rId13"/>
    <p:sldId id="359" r:id="rId14"/>
    <p:sldId id="338" r:id="rId15"/>
    <p:sldId id="337" r:id="rId16"/>
    <p:sldId id="340" r:id="rId17"/>
    <p:sldId id="275" r:id="rId18"/>
    <p:sldId id="353" r:id="rId19"/>
    <p:sldId id="277" r:id="rId20"/>
    <p:sldId id="276" r:id="rId21"/>
    <p:sldId id="271" r:id="rId22"/>
    <p:sldId id="354" r:id="rId23"/>
    <p:sldId id="358" r:id="rId24"/>
    <p:sldId id="357" r:id="rId25"/>
    <p:sldId id="349" r:id="rId26"/>
    <p:sldId id="356" r:id="rId27"/>
    <p:sldId id="339" r:id="rId28"/>
    <p:sldId id="272" r:id="rId29"/>
    <p:sldId id="343" r:id="rId30"/>
    <p:sldId id="350" r:id="rId31"/>
    <p:sldId id="316" r:id="rId32"/>
    <p:sldId id="318" r:id="rId33"/>
    <p:sldId id="351" r:id="rId34"/>
    <p:sldId id="352" r:id="rId35"/>
    <p:sldId id="344" r:id="rId36"/>
    <p:sldId id="317" r:id="rId37"/>
    <p:sldId id="360" r:id="rId38"/>
    <p:sldId id="363" r:id="rId39"/>
    <p:sldId id="274" r:id="rId40"/>
    <p:sldId id="347" r:id="rId41"/>
    <p:sldId id="348" r:id="rId42"/>
    <p:sldId id="307" r:id="rId43"/>
    <p:sldId id="308" r:id="rId44"/>
    <p:sldId id="361" r:id="rId45"/>
    <p:sldId id="31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7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3C467-09A4-4A4B-97C0-1F8A0CC145A4}" type="datetimeFigureOut">
              <a:rPr lang="en-US" smtClean="0"/>
              <a:pPr/>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7BB53-2F9B-4283-9F5C-0FBC71C59C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Motivational Incentives</a:t>
            </a:r>
            <a:r>
              <a:rPr lang="en-US" baseline="0" dirty="0" smtClean="0"/>
              <a:t> to Enhance Drug Abuse Recovery –talk much more about this in session #3</a:t>
            </a:r>
            <a:endParaRPr lang="en-US" dirty="0"/>
          </a:p>
        </p:txBody>
      </p:sp>
      <p:sp>
        <p:nvSpPr>
          <p:cNvPr id="4" name="Slide Number Placeholder 3"/>
          <p:cNvSpPr>
            <a:spLocks noGrp="1"/>
          </p:cNvSpPr>
          <p:nvPr>
            <p:ph type="sldNum" sz="quarter" idx="10"/>
          </p:nvPr>
        </p:nvSpPr>
        <p:spPr/>
        <p:txBody>
          <a:bodyPr/>
          <a:lstStyle/>
          <a:p>
            <a:fld id="{F357BB53-2F9B-4283-9F5C-0FBC71C59CCD}"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US" smtClean="0"/>
              <a:t>Who didn’t like it?  The patients who kept their insurance current.</a:t>
            </a:r>
          </a:p>
          <a:p>
            <a:r>
              <a:rPr lang="en-US" smtClean="0"/>
              <a:t>What was the benefit for the agency?  Insurance kept current means ensurance of payment.  </a:t>
            </a:r>
          </a:p>
        </p:txBody>
      </p:sp>
      <p:sp>
        <p:nvSpPr>
          <p:cNvPr id="45060" name="Slide Number Placeholder 3"/>
          <p:cNvSpPr>
            <a:spLocks noGrp="1"/>
          </p:cNvSpPr>
          <p:nvPr>
            <p:ph type="sldNum" sz="quarter" idx="5"/>
          </p:nvPr>
        </p:nvSpPr>
        <p:spPr bwMode="auto">
          <a:noFill/>
          <a:ln>
            <a:miter lim="800000"/>
            <a:headEnd/>
            <a:tailEnd/>
          </a:ln>
        </p:spPr>
        <p:txBody>
          <a:bodyPr/>
          <a:lstStyle/>
          <a:p>
            <a:fld id="{0AA82254-4C26-4F81-8A97-7D81B08FC95F}" type="slidenum">
              <a:rPr lang="en-US" smtClean="0"/>
              <a:pPr/>
              <a:t>35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US" smtClean="0"/>
              <a:t>You tell me…what might be a good reinforcer</a:t>
            </a:r>
          </a:p>
        </p:txBody>
      </p:sp>
      <p:sp>
        <p:nvSpPr>
          <p:cNvPr id="47108" name="Slide Number Placeholder 3"/>
          <p:cNvSpPr>
            <a:spLocks noGrp="1"/>
          </p:cNvSpPr>
          <p:nvPr>
            <p:ph type="sldNum" sz="quarter" idx="5"/>
          </p:nvPr>
        </p:nvSpPr>
        <p:spPr bwMode="auto">
          <a:noFill/>
          <a:ln>
            <a:miter lim="800000"/>
            <a:headEnd/>
            <a:tailEnd/>
          </a:ln>
        </p:spPr>
        <p:txBody>
          <a:bodyPr/>
          <a:lstStyle/>
          <a:p>
            <a:fld id="{11EB8329-1978-41B9-BB5C-A85D41B9914E}" type="slidenum">
              <a:rPr lang="en-US" smtClean="0"/>
              <a:pPr/>
              <a:t>37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smtClean="0"/>
              <a:t>It’s all in how you do it.  </a:t>
            </a:r>
          </a:p>
        </p:txBody>
      </p:sp>
      <p:sp>
        <p:nvSpPr>
          <p:cNvPr id="49156" name="Slide Number Placeholder 3"/>
          <p:cNvSpPr>
            <a:spLocks noGrp="1"/>
          </p:cNvSpPr>
          <p:nvPr>
            <p:ph type="sldNum" sz="quarter" idx="5"/>
          </p:nvPr>
        </p:nvSpPr>
        <p:spPr bwMode="auto">
          <a:noFill/>
          <a:ln>
            <a:miter lim="800000"/>
            <a:headEnd/>
            <a:tailEnd/>
          </a:ln>
        </p:spPr>
        <p:txBody>
          <a:bodyPr/>
          <a:lstStyle/>
          <a:p>
            <a:fld id="{BD781F24-A51D-4A82-B82A-E84CD0C9FC7D}" type="slidenum">
              <a:rPr lang="en-US" smtClean="0"/>
              <a:pPr/>
              <a:t>41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4C28C90-FAFF-4580-92A1-FE121EAFA24A}" type="slidenum">
              <a:rPr lang="en-US" smtClean="0">
                <a:latin typeface="Times New Roman" pitchFamily="18" charset="0"/>
              </a:rPr>
              <a:pPr/>
              <a:t>42</a:t>
            </a:fld>
            <a:endParaRPr lang="en-US" smtClean="0">
              <a:latin typeface="Times New Roman" pitchFamily="18" charset="0"/>
            </a:endParaRPr>
          </a:p>
        </p:txBody>
      </p:sp>
      <p:sp>
        <p:nvSpPr>
          <p:cNvPr id="56323" name="Slide Image Placeholder 1"/>
          <p:cNvSpPr>
            <a:spLocks noGrp="1" noRot="1" noChangeAspect="1" noTextEdit="1"/>
          </p:cNvSpPr>
          <p:nvPr>
            <p:ph type="sldImg"/>
          </p:nvPr>
        </p:nvSpPr>
        <p:spPr>
          <a:solidFill>
            <a:srgbClr val="FFFFFF"/>
          </a:solidFill>
          <a:ln/>
        </p:spPr>
      </p:sp>
      <p:sp>
        <p:nvSpPr>
          <p:cNvPr id="56324" name="Notes Placeholder 2"/>
          <p:cNvSpPr>
            <a:spLocks noGrp="1"/>
          </p:cNvSpPr>
          <p:nvPr>
            <p:ph type="body" idx="1"/>
          </p:nvPr>
        </p:nvSpPr>
        <p:spPr>
          <a:noFill/>
          <a:ln>
            <a:solidFill>
              <a:srgbClr val="000000"/>
            </a:solidFill>
          </a:ln>
        </p:spPr>
        <p:txBody>
          <a:bodyPr lIns="91434" tIns="45716" rIns="91434" bIns="45716"/>
          <a:lstStyle/>
          <a:p>
            <a:pPr eaLnBrk="1" hangingPunct="1"/>
            <a:endParaRPr lang="en-US" smtClean="0">
              <a:latin typeface="Times New Roman" pitchFamily="18" charset="0"/>
            </a:endParaRPr>
          </a:p>
        </p:txBody>
      </p:sp>
      <p:sp>
        <p:nvSpPr>
          <p:cNvPr id="5632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4" tIns="45716" rIns="91434" bIns="45716" anchor="b"/>
          <a:lstStyle/>
          <a:p>
            <a:pPr algn="r" eaLnBrk="0" hangingPunct="0"/>
            <a:fld id="{2AB7311F-E045-4C9C-9829-6DBCBB795C92}" type="slidenum">
              <a:rPr lang="en-US" sz="1200">
                <a:latin typeface="Times" charset="0"/>
              </a:rPr>
              <a:pPr algn="r" eaLnBrk="0" hangingPunct="0"/>
              <a:t>42</a:t>
            </a:fld>
            <a:endParaRPr lang="en-US" sz="120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F054203-FA2D-4CF9-9521-B62727E9229B}" type="slidenum">
              <a:rPr lang="en-US" smtClean="0">
                <a:latin typeface="Times New Roman" pitchFamily="18" charset="0"/>
              </a:rPr>
              <a:pPr/>
              <a:t>43</a:t>
            </a:fld>
            <a:endParaRPr lang="en-US" smtClean="0">
              <a:latin typeface="Times New Roman" pitchFamily="18" charset="0"/>
            </a:endParaRPr>
          </a:p>
        </p:txBody>
      </p:sp>
      <p:sp>
        <p:nvSpPr>
          <p:cNvPr id="58371" name="Slide Image Placeholder 1"/>
          <p:cNvSpPr>
            <a:spLocks noGrp="1" noRot="1" noChangeAspect="1" noTextEdit="1"/>
          </p:cNvSpPr>
          <p:nvPr>
            <p:ph type="sldImg"/>
          </p:nvPr>
        </p:nvSpPr>
        <p:spPr>
          <a:solidFill>
            <a:srgbClr val="FFFFFF"/>
          </a:solidFill>
          <a:ln/>
        </p:spPr>
      </p:sp>
      <p:sp>
        <p:nvSpPr>
          <p:cNvPr id="58372" name="Notes Placeholder 2"/>
          <p:cNvSpPr>
            <a:spLocks noGrp="1"/>
          </p:cNvSpPr>
          <p:nvPr>
            <p:ph type="body" idx="1"/>
          </p:nvPr>
        </p:nvSpPr>
        <p:spPr>
          <a:noFill/>
          <a:ln>
            <a:solidFill>
              <a:srgbClr val="000000"/>
            </a:solidFill>
          </a:ln>
        </p:spPr>
        <p:txBody>
          <a:bodyPr lIns="91434" tIns="45716" rIns="91434" bIns="45716"/>
          <a:lstStyle/>
          <a:p>
            <a:pPr eaLnBrk="1" hangingPunct="1"/>
            <a:endParaRPr lang="en-US" smtClean="0">
              <a:latin typeface="Times New Roman" pitchFamily="18" charset="0"/>
            </a:endParaRPr>
          </a:p>
        </p:txBody>
      </p:sp>
      <p:sp>
        <p:nvSpPr>
          <p:cNvPr id="5837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4" tIns="45716" rIns="91434" bIns="45716" anchor="b"/>
          <a:lstStyle/>
          <a:p>
            <a:pPr algn="r" eaLnBrk="0" hangingPunct="0"/>
            <a:fld id="{0DC2B8B6-2E6D-4A11-81A8-8569E85753B6}" type="slidenum">
              <a:rPr lang="en-US" sz="1200">
                <a:latin typeface="Times" charset="0"/>
              </a:rPr>
              <a:pPr algn="r" eaLnBrk="0" hangingPunct="0"/>
              <a:t>43</a:t>
            </a:fld>
            <a:endParaRPr lang="en-US" sz="120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Scott Kellogg, NYU </a:t>
            </a:r>
            <a:endParaRPr lang="en-US" dirty="0"/>
          </a:p>
        </p:txBody>
      </p:sp>
      <p:sp>
        <p:nvSpPr>
          <p:cNvPr id="4" name="Slide Number Placeholder 3"/>
          <p:cNvSpPr>
            <a:spLocks noGrp="1"/>
          </p:cNvSpPr>
          <p:nvPr>
            <p:ph type="sldNum" sz="quarter" idx="10"/>
          </p:nvPr>
        </p:nvSpPr>
        <p:spPr/>
        <p:txBody>
          <a:bodyPr/>
          <a:lstStyle/>
          <a:p>
            <a:fld id="{F357BB53-2F9B-4283-9F5C-0FBC71C59CCD}"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smtClean="0"/>
              <a:t>Think about the 30 days sober medallion in A.A.  Is that a reward or a reinforcer?</a:t>
            </a:r>
          </a:p>
        </p:txBody>
      </p:sp>
      <p:sp>
        <p:nvSpPr>
          <p:cNvPr id="40964" name="Slide Number Placeholder 3"/>
          <p:cNvSpPr>
            <a:spLocks noGrp="1"/>
          </p:cNvSpPr>
          <p:nvPr>
            <p:ph type="sldNum" sz="quarter" idx="5"/>
          </p:nvPr>
        </p:nvSpPr>
        <p:spPr bwMode="auto">
          <a:noFill/>
          <a:ln>
            <a:miter lim="800000"/>
            <a:headEnd/>
            <a:tailEnd/>
          </a:ln>
        </p:spPr>
        <p:txBody>
          <a:bodyPr/>
          <a:lstStyle/>
          <a:p>
            <a:fld id="{3D1B9C68-4DD7-4114-BBBC-4CA8E09D19EB}" type="slidenum">
              <a:rPr lang="en-US" smtClean="0"/>
              <a:pPr/>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dirty="0" smtClean="0"/>
              <a:t>MI</a:t>
            </a:r>
            <a:r>
              <a:rPr lang="en-US" baseline="0" dirty="0" smtClean="0"/>
              <a:t> offer an affirmation it is very specific.</a:t>
            </a:r>
            <a:r>
              <a:rPr lang="en-US" dirty="0" smtClean="0"/>
              <a:t>  </a:t>
            </a:r>
          </a:p>
        </p:txBody>
      </p:sp>
      <p:sp>
        <p:nvSpPr>
          <p:cNvPr id="41988" name="Slide Number Placeholder 3"/>
          <p:cNvSpPr>
            <a:spLocks noGrp="1"/>
          </p:cNvSpPr>
          <p:nvPr>
            <p:ph type="sldNum" sz="quarter" idx="5"/>
          </p:nvPr>
        </p:nvSpPr>
        <p:spPr bwMode="auto">
          <a:noFill/>
          <a:ln>
            <a:miter lim="800000"/>
            <a:headEnd/>
            <a:tailEnd/>
          </a:ln>
        </p:spPr>
        <p:txBody>
          <a:bodyPr/>
          <a:lstStyle/>
          <a:p>
            <a:fld id="{B1D58031-2120-4138-B0F8-2F8CA63056C0}" type="slidenum">
              <a:rPr lang="en-US" smtClean="0"/>
              <a:pPr/>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just school,</a:t>
            </a:r>
            <a:r>
              <a:rPr lang="en-US" baseline="0" dirty="0" smtClean="0"/>
              <a:t> </a:t>
            </a:r>
            <a:r>
              <a:rPr lang="en-US" dirty="0" smtClean="0"/>
              <a:t>Health incentives, consumer</a:t>
            </a:r>
            <a:r>
              <a:rPr lang="en-US" baseline="0" dirty="0" smtClean="0"/>
              <a:t> incentives (loyal customers), immunizations—gives that extra push</a:t>
            </a:r>
            <a:endParaRPr lang="en-US" dirty="0"/>
          </a:p>
        </p:txBody>
      </p:sp>
      <p:sp>
        <p:nvSpPr>
          <p:cNvPr id="4" name="Slide Number Placeholder 3"/>
          <p:cNvSpPr>
            <a:spLocks noGrp="1"/>
          </p:cNvSpPr>
          <p:nvPr>
            <p:ph type="sldNum" sz="quarter" idx="10"/>
          </p:nvPr>
        </p:nvSpPr>
        <p:spPr/>
        <p:txBody>
          <a:bodyPr/>
          <a:lstStyle/>
          <a:p>
            <a:fld id="{F357BB53-2F9B-4283-9F5C-0FBC71C59CCD}"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Trick question </a:t>
            </a:r>
            <a:endParaRPr lang="en-US" dirty="0"/>
          </a:p>
        </p:txBody>
      </p:sp>
      <p:sp>
        <p:nvSpPr>
          <p:cNvPr id="4" name="Slide Number Placeholder 3"/>
          <p:cNvSpPr>
            <a:spLocks noGrp="1"/>
          </p:cNvSpPr>
          <p:nvPr>
            <p:ph type="sldNum" sz="quarter" idx="10"/>
          </p:nvPr>
        </p:nvSpPr>
        <p:spPr/>
        <p:txBody>
          <a:bodyPr/>
          <a:lstStyle/>
          <a:p>
            <a:fld id="{F357BB53-2F9B-4283-9F5C-0FBC71C59CCD}"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a:t>
            </a:r>
            <a:endParaRPr lang="en-US" dirty="0"/>
          </a:p>
        </p:txBody>
      </p:sp>
      <p:sp>
        <p:nvSpPr>
          <p:cNvPr id="4" name="Slide Number Placeholder 3"/>
          <p:cNvSpPr>
            <a:spLocks noGrp="1"/>
          </p:cNvSpPr>
          <p:nvPr>
            <p:ph type="sldNum" sz="quarter" idx="10"/>
          </p:nvPr>
        </p:nvSpPr>
        <p:spPr/>
        <p:txBody>
          <a:bodyPr/>
          <a:lstStyle/>
          <a:p>
            <a:fld id="{F357BB53-2F9B-4283-9F5C-0FBC71C59CCD}"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r>
              <a:rPr lang="en-US" smtClean="0"/>
              <a:t>Discuss how 5 weekly gift card becomes attend 4 weeks in a row to receive gift card.  Shifts from proximal to distal.</a:t>
            </a:r>
          </a:p>
        </p:txBody>
      </p:sp>
      <p:sp>
        <p:nvSpPr>
          <p:cNvPr id="44036" name="Slide Number Placeholder 3"/>
          <p:cNvSpPr>
            <a:spLocks noGrp="1"/>
          </p:cNvSpPr>
          <p:nvPr>
            <p:ph type="sldNum" sz="quarter" idx="5"/>
          </p:nvPr>
        </p:nvSpPr>
        <p:spPr bwMode="auto">
          <a:noFill/>
          <a:ln>
            <a:miter lim="800000"/>
            <a:headEnd/>
            <a:tailEnd/>
          </a:ln>
        </p:spPr>
        <p:txBody>
          <a:bodyPr/>
          <a:lstStyle/>
          <a:p>
            <a:fld id="{CB9B5B97-C2F1-4FAB-871B-9F93C482E386}" type="slidenum">
              <a:rPr lang="en-US" smtClean="0"/>
              <a:pPr/>
              <a:t>27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nice design </a:t>
            </a:r>
            <a:endParaRPr lang="en-US" dirty="0"/>
          </a:p>
        </p:txBody>
      </p:sp>
      <p:sp>
        <p:nvSpPr>
          <p:cNvPr id="4" name="Slide Number Placeholder 3"/>
          <p:cNvSpPr>
            <a:spLocks noGrp="1"/>
          </p:cNvSpPr>
          <p:nvPr>
            <p:ph type="sldNum" sz="quarter" idx="10"/>
          </p:nvPr>
        </p:nvSpPr>
        <p:spPr/>
        <p:txBody>
          <a:bodyPr/>
          <a:lstStyle/>
          <a:p>
            <a:fld id="{F357BB53-2F9B-4283-9F5C-0FBC71C59CCD}"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3ED97A-26A5-491A-9403-8ECF4CB20FBA}" type="datetimeFigureOut">
              <a:rPr lang="en-US" smtClean="0"/>
              <a:pPr/>
              <a:t>2/27/2013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CD4FB-07BF-493B-9EDD-8016AD99697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ED97A-26A5-491A-9403-8ECF4CB20FBA}" type="datetimeFigureOut">
              <a:rPr lang="en-US" smtClean="0"/>
              <a:pPr/>
              <a:t>2/27/2013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CD4FB-07BF-493B-9EDD-8016AD99697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ED97A-26A5-491A-9403-8ECF4CB20FBA}" type="datetimeFigureOut">
              <a:rPr lang="en-US" smtClean="0"/>
              <a:pPr/>
              <a:t>2/27/2013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CD4FB-07BF-493B-9EDD-8016AD99697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040EA598-C6C1-46E8-893C-0F3F025CF7B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C9FD1EE-D058-431F-935D-B3CB096CBC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ED97A-26A5-491A-9403-8ECF4CB20FBA}" type="datetimeFigureOut">
              <a:rPr lang="en-US" smtClean="0"/>
              <a:pPr/>
              <a:t>2/27/2013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CD4FB-07BF-493B-9EDD-8016AD99697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3ED97A-26A5-491A-9403-8ECF4CB20FBA}" type="datetimeFigureOut">
              <a:rPr lang="en-US" smtClean="0"/>
              <a:pPr/>
              <a:t>2/27/2013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CD4FB-07BF-493B-9EDD-8016AD99697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3ED97A-26A5-491A-9403-8ECF4CB20FBA}" type="datetimeFigureOut">
              <a:rPr lang="en-US" smtClean="0"/>
              <a:pPr/>
              <a:t>2/27/2013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CD4FB-07BF-493B-9EDD-8016AD99697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3ED97A-26A5-491A-9403-8ECF4CB20FBA}" type="datetimeFigureOut">
              <a:rPr lang="en-US" smtClean="0"/>
              <a:pPr/>
              <a:t>2/27/2013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CD4FB-07BF-493B-9EDD-8016AD99697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3ED97A-26A5-491A-9403-8ECF4CB20FBA}" type="datetimeFigureOut">
              <a:rPr lang="en-US" smtClean="0"/>
              <a:pPr/>
              <a:t>2/27/2013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CD4FB-07BF-493B-9EDD-8016AD99697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ED97A-26A5-491A-9403-8ECF4CB20FBA}" type="datetimeFigureOut">
              <a:rPr lang="en-US" smtClean="0"/>
              <a:pPr/>
              <a:t>2/27/2013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CD4FB-07BF-493B-9EDD-8016AD99697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ED97A-26A5-491A-9403-8ECF4CB20FBA}" type="datetimeFigureOut">
              <a:rPr lang="en-US" smtClean="0"/>
              <a:pPr/>
              <a:t>2/27/2013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CD4FB-07BF-493B-9EDD-8016AD99697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ED97A-26A5-491A-9403-8ECF4CB20FBA}" type="datetimeFigureOut">
              <a:rPr lang="en-US" smtClean="0"/>
              <a:pPr/>
              <a:t>2/27/2013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CD4FB-07BF-493B-9EDD-8016AD99697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alpha val="68000"/>
              </a:srgbClr>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ED97A-26A5-491A-9403-8ECF4CB20FBA}" type="datetimeFigureOut">
              <a:rPr lang="en-US" smtClean="0"/>
              <a:pPr/>
              <a:t>2/27/2013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CD4FB-07BF-493B-9EDD-8016AD99697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www.bettertxoutcomes.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motivationalincentives.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www.attcnetwork.org/blendinginitiative" TargetMode="Externa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CTN Mid-Atlantic Node/CEATTC Webinar Series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Central East ATTC.png"/>
          <p:cNvPicPr>
            <a:picLocks noChangeAspect="1"/>
          </p:cNvPicPr>
          <p:nvPr/>
        </p:nvPicPr>
        <p:blipFill>
          <a:blip r:embed="rId2" cstate="print"/>
          <a:stretch>
            <a:fillRect/>
          </a:stretch>
        </p:blipFill>
        <p:spPr>
          <a:xfrm>
            <a:off x="1219200" y="4953000"/>
            <a:ext cx="2971629" cy="914348"/>
          </a:xfrm>
          <a:prstGeom prst="rect">
            <a:avLst/>
          </a:prstGeom>
        </p:spPr>
      </p:pic>
      <p:pic>
        <p:nvPicPr>
          <p:cNvPr id="5" name="Picture 4" descr="CTN Logo.png"/>
          <p:cNvPicPr>
            <a:picLocks noChangeAspect="1"/>
          </p:cNvPicPr>
          <p:nvPr/>
        </p:nvPicPr>
        <p:blipFill>
          <a:blip r:embed="rId3" cstate="print"/>
          <a:stretch>
            <a:fillRect/>
          </a:stretch>
        </p:blipFill>
        <p:spPr>
          <a:xfrm>
            <a:off x="5334000" y="4800600"/>
            <a:ext cx="1254920" cy="1200000"/>
          </a:xfrm>
          <a:prstGeom prst="rect">
            <a:avLst/>
          </a:prstGeom>
        </p:spPr>
      </p:pic>
      <p:sp>
        <p:nvSpPr>
          <p:cNvPr id="6" name="TextBox 5"/>
          <p:cNvSpPr txBox="1"/>
          <p:nvPr/>
        </p:nvSpPr>
        <p:spPr>
          <a:xfrm>
            <a:off x="6781800" y="5334000"/>
            <a:ext cx="1752600" cy="646331"/>
          </a:xfrm>
          <a:prstGeom prst="rect">
            <a:avLst/>
          </a:prstGeom>
          <a:noFill/>
        </p:spPr>
        <p:txBody>
          <a:bodyPr wrap="square" rtlCol="0">
            <a:spAutoFit/>
          </a:bodyPr>
          <a:lstStyle/>
          <a:p>
            <a:r>
              <a:rPr lang="en-US" dirty="0" smtClean="0"/>
              <a:t>Clinical Trials Network</a:t>
            </a:r>
            <a:endParaRPr lang="en-US" dirty="0"/>
          </a:p>
        </p:txBody>
      </p:sp>
      <p:sp>
        <p:nvSpPr>
          <p:cNvPr id="7" name="TextBox 6"/>
          <p:cNvSpPr txBox="1"/>
          <p:nvPr/>
        </p:nvSpPr>
        <p:spPr>
          <a:xfrm>
            <a:off x="1143000" y="685800"/>
            <a:ext cx="7086600" cy="1077218"/>
          </a:xfrm>
          <a:prstGeom prst="rect">
            <a:avLst/>
          </a:prstGeom>
          <a:noFill/>
        </p:spPr>
        <p:txBody>
          <a:bodyPr wrap="square" rtlCol="0">
            <a:spAutoFit/>
          </a:bodyPr>
          <a:lstStyle/>
          <a:p>
            <a:pPr algn="ctr"/>
            <a:r>
              <a:rPr lang="en-US" sz="3200" dirty="0" smtClean="0">
                <a:solidFill>
                  <a:schemeClr val="tx2"/>
                </a:solidFill>
              </a:rPr>
              <a:t>Using Motivational Incentives in Behavioral Health Treatment</a:t>
            </a:r>
            <a:endParaRPr lang="en-US" sz="3200"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92" name="Rectangle 8"/>
          <p:cNvSpPr>
            <a:spLocks noGrp="1" noChangeArrowheads="1"/>
          </p:cNvSpPr>
          <p:nvPr>
            <p:ph type="title"/>
          </p:nvPr>
        </p:nvSpPr>
        <p:spPr/>
        <p:txBody>
          <a:bodyPr/>
          <a:lstStyle/>
          <a:p>
            <a:pPr eaLnBrk="1" hangingPunct="1">
              <a:defRPr/>
            </a:pPr>
            <a:endParaRPr lang="en-US" dirty="0" smtClean="0"/>
          </a:p>
        </p:txBody>
      </p:sp>
      <p:pic>
        <p:nvPicPr>
          <p:cNvPr id="8195" name="Picture 4" descr="jail"/>
          <p:cNvPicPr>
            <a:picLocks noGrp="1" noChangeAspect="1" noChangeArrowheads="1"/>
          </p:cNvPicPr>
          <p:nvPr>
            <p:ph sz="half" idx="1"/>
          </p:nvPr>
        </p:nvPicPr>
        <p:blipFill>
          <a:blip r:embed="rId2" cstate="print"/>
          <a:srcRect/>
          <a:stretch>
            <a:fillRect/>
          </a:stretch>
        </p:blipFill>
        <p:spPr>
          <a:xfrm>
            <a:off x="1022508" y="2590800"/>
            <a:ext cx="2417605" cy="1944688"/>
          </a:xfrm>
          <a:noFill/>
        </p:spPr>
      </p:pic>
      <p:pic>
        <p:nvPicPr>
          <p:cNvPr id="8196" name="Picture 7" descr="present"/>
          <p:cNvPicPr>
            <a:picLocks noGrp="1" noChangeAspect="1" noChangeArrowheads="1"/>
          </p:cNvPicPr>
          <p:nvPr>
            <p:ph sz="half" idx="2"/>
          </p:nvPr>
        </p:nvPicPr>
        <p:blipFill>
          <a:blip r:embed="rId3" cstate="print"/>
          <a:srcRect/>
          <a:stretch>
            <a:fillRect/>
          </a:stretch>
        </p:blipFill>
        <p:spPr>
          <a:xfrm>
            <a:off x="5631140" y="2590800"/>
            <a:ext cx="1884085" cy="2011363"/>
          </a:xfrm>
          <a:noFill/>
        </p:spPr>
      </p:pic>
      <p:sp>
        <p:nvSpPr>
          <p:cNvPr id="8197" name="Text Box 10"/>
          <p:cNvSpPr txBox="1">
            <a:spLocks noChangeArrowheads="1"/>
          </p:cNvSpPr>
          <p:nvPr/>
        </p:nvSpPr>
        <p:spPr bwMode="auto">
          <a:xfrm>
            <a:off x="4378325" y="3243263"/>
            <a:ext cx="455613" cy="457200"/>
          </a:xfrm>
          <a:prstGeom prst="rect">
            <a:avLst/>
          </a:prstGeom>
          <a:noFill/>
          <a:ln w="12700">
            <a:noFill/>
            <a:miter lim="800000"/>
            <a:headEnd/>
            <a:tailEnd/>
          </a:ln>
        </p:spPr>
        <p:txBody>
          <a:bodyPr wrap="none">
            <a:spAutoFit/>
          </a:bodyPr>
          <a:lstStyle/>
          <a:p>
            <a:r>
              <a:rPr lang="en-US" sz="2400"/>
              <a:t>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r>
              <a:rPr lang="en-US" dirty="0" smtClean="0">
                <a:solidFill>
                  <a:schemeClr val="tx2"/>
                </a:solidFill>
              </a:rPr>
              <a:t>Reward vs. Reinforcement</a:t>
            </a:r>
          </a:p>
        </p:txBody>
      </p:sp>
      <p:sp>
        <p:nvSpPr>
          <p:cNvPr id="53251" name="Rectangle 3"/>
          <p:cNvSpPr>
            <a:spLocks noGrp="1"/>
          </p:cNvSpPr>
          <p:nvPr>
            <p:ph type="body" idx="1"/>
          </p:nvPr>
        </p:nvSpPr>
        <p:spPr/>
        <p:txBody>
          <a:bodyPr/>
          <a:lstStyle/>
          <a:p>
            <a:pPr eaLnBrk="1" hangingPunct="1">
              <a:buFont typeface="Arial" pitchFamily="34" charset="0"/>
              <a:buNone/>
              <a:defRPr/>
            </a:pPr>
            <a:r>
              <a:rPr lang="en-US" sz="2800" dirty="0" smtClean="0">
                <a:solidFill>
                  <a:srgbClr val="C00000"/>
                </a:solidFill>
              </a:rPr>
              <a:t>A central issue in all incentive dissemination efforts</a:t>
            </a:r>
          </a:p>
          <a:p>
            <a:pPr eaLnBrk="1" hangingPunct="1">
              <a:lnSpc>
                <a:spcPct val="90000"/>
              </a:lnSpc>
              <a:defRPr/>
            </a:pPr>
            <a:endParaRPr lang="en-US" sz="3000" dirty="0" smtClean="0"/>
          </a:p>
          <a:p>
            <a:pPr eaLnBrk="1" hangingPunct="1">
              <a:lnSpc>
                <a:spcPct val="90000"/>
              </a:lnSpc>
              <a:defRPr/>
            </a:pPr>
            <a:r>
              <a:rPr lang="en-US" sz="2400" dirty="0" smtClean="0"/>
              <a:t>When staff or leadership speak about the use of incentives, they usually talk about acknowledging patients for things like:</a:t>
            </a:r>
          </a:p>
          <a:p>
            <a:pPr lvl="1" eaLnBrk="1" hangingPunct="1">
              <a:lnSpc>
                <a:spcPct val="90000"/>
              </a:lnSpc>
              <a:defRPr/>
            </a:pPr>
            <a:endParaRPr lang="en-US" sz="2400" dirty="0" smtClean="0"/>
          </a:p>
          <a:p>
            <a:pPr lvl="1" eaLnBrk="1" hangingPunct="1">
              <a:lnSpc>
                <a:spcPct val="90000"/>
              </a:lnSpc>
              <a:defRPr/>
            </a:pPr>
            <a:r>
              <a:rPr lang="en-US" sz="2400" dirty="0" smtClean="0"/>
              <a:t> Holding a job for six months</a:t>
            </a:r>
          </a:p>
          <a:p>
            <a:pPr lvl="1" eaLnBrk="1" hangingPunct="1">
              <a:lnSpc>
                <a:spcPct val="90000"/>
              </a:lnSpc>
              <a:defRPr/>
            </a:pPr>
            <a:r>
              <a:rPr lang="en-US" sz="2400" dirty="0" smtClean="0"/>
              <a:t>Being drug-free for 3 months</a:t>
            </a:r>
          </a:p>
          <a:p>
            <a:pPr lvl="1" eaLnBrk="1" hangingPunct="1">
              <a:lnSpc>
                <a:spcPct val="90000"/>
              </a:lnSpc>
              <a:defRPr/>
            </a:pPr>
            <a:r>
              <a:rPr lang="en-US" sz="2400" dirty="0" smtClean="0"/>
              <a:t>Completing a GED or vocational </a:t>
            </a:r>
          </a:p>
          <a:p>
            <a:pPr lvl="1" eaLnBrk="1" hangingPunct="1">
              <a:lnSpc>
                <a:spcPct val="90000"/>
              </a:lnSpc>
              <a:buFont typeface="Arial" pitchFamily="34" charset="0"/>
              <a:buNone/>
              <a:defRPr/>
            </a:pPr>
            <a:r>
              <a:rPr lang="en-US" sz="2400" dirty="0" smtClean="0"/>
              <a:t>    training program</a:t>
            </a:r>
          </a:p>
        </p:txBody>
      </p:sp>
      <p:pic>
        <p:nvPicPr>
          <p:cNvPr id="12292" name="Picture 4" descr="C:\Documents and Settings\christine higgins\Local Settings\Temporary Internet Files\Content.IE5\OV6DTBAE\MC900434746[1].png"/>
          <p:cNvPicPr>
            <a:picLocks noChangeAspect="1" noChangeArrowheads="1"/>
          </p:cNvPicPr>
          <p:nvPr/>
        </p:nvPicPr>
        <p:blipFill>
          <a:blip r:embed="rId2" cstate="print"/>
          <a:srcRect/>
          <a:stretch>
            <a:fillRect/>
          </a:stretch>
        </p:blipFill>
        <p:spPr bwMode="auto">
          <a:xfrm>
            <a:off x="6096000" y="38100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en-US"/>
              <a:t>Reward Programs</a:t>
            </a:r>
          </a:p>
        </p:txBody>
      </p:sp>
      <p:sp>
        <p:nvSpPr>
          <p:cNvPr id="44035" name="Rectangle 3"/>
          <p:cNvSpPr>
            <a:spLocks noGrp="1" noChangeArrowheads="1"/>
          </p:cNvSpPr>
          <p:nvPr>
            <p:ph type="body" idx="1"/>
          </p:nvPr>
        </p:nvSpPr>
        <p:spPr/>
        <p:txBody>
          <a:bodyPr>
            <a:normAutofit lnSpcReduction="10000"/>
          </a:bodyPr>
          <a:lstStyle/>
          <a:p>
            <a:r>
              <a:rPr lang="en-US" dirty="0"/>
              <a:t>This is what </a:t>
            </a:r>
            <a:r>
              <a:rPr lang="en-US" dirty="0" smtClean="0"/>
              <a:t>Scott Kellogg calls </a:t>
            </a:r>
            <a:r>
              <a:rPr lang="en-US" dirty="0"/>
              <a:t>a Reward </a:t>
            </a:r>
            <a:r>
              <a:rPr lang="en-US" dirty="0" smtClean="0"/>
              <a:t>Program:</a:t>
            </a:r>
            <a:endParaRPr lang="en-US" dirty="0"/>
          </a:p>
          <a:p>
            <a:pPr>
              <a:buNone/>
            </a:pPr>
            <a:r>
              <a:rPr lang="en-US" dirty="0" smtClean="0"/>
              <a:t>“Acknowledging </a:t>
            </a:r>
            <a:r>
              <a:rPr lang="en-US" dirty="0"/>
              <a:t>patients for achieving a goal or accomplishing something noteworthy</a:t>
            </a:r>
          </a:p>
          <a:p>
            <a:pPr lvl="1"/>
            <a:r>
              <a:rPr lang="en-US" sz="3200" dirty="0"/>
              <a:t>Most likely give rewards to the best and most motivated patients</a:t>
            </a:r>
          </a:p>
          <a:p>
            <a:pPr lvl="1"/>
            <a:r>
              <a:rPr lang="en-US" sz="3200" dirty="0"/>
              <a:t>While often not changing the behavior of those patients who are struggling the most with drug use and treatment </a:t>
            </a:r>
            <a:r>
              <a:rPr lang="en-US" sz="3200" dirty="0" smtClean="0"/>
              <a:t>compliance”</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Proximal vs. Distal</a:t>
            </a:r>
          </a:p>
        </p:txBody>
      </p:sp>
      <p:sp>
        <p:nvSpPr>
          <p:cNvPr id="3" name="Content Placeholder 2"/>
          <p:cNvSpPr>
            <a:spLocks noGrp="1"/>
          </p:cNvSpPr>
          <p:nvPr>
            <p:ph idx="1"/>
          </p:nvPr>
        </p:nvSpPr>
        <p:spPr/>
        <p:txBody>
          <a:bodyPr/>
          <a:lstStyle/>
          <a:p>
            <a:pPr eaLnBrk="1" hangingPunct="1">
              <a:lnSpc>
                <a:spcPct val="90000"/>
              </a:lnSpc>
            </a:pPr>
            <a:r>
              <a:rPr lang="en-US" sz="3000" smtClean="0"/>
              <a:t>Reward= Individual or group prizes for achieving a particular goal</a:t>
            </a:r>
          </a:p>
          <a:p>
            <a:pPr eaLnBrk="1" hangingPunct="1">
              <a:lnSpc>
                <a:spcPct val="90000"/>
              </a:lnSpc>
            </a:pPr>
            <a:r>
              <a:rPr lang="en-US" sz="3000" smtClean="0"/>
              <a:t>Incentive=a reinforcer to motivate or propel forward an individual or group to help                    achieve a particular goal.   </a:t>
            </a:r>
          </a:p>
          <a:p>
            <a:pPr eaLnBrk="1" hangingPunct="1">
              <a:lnSpc>
                <a:spcPct val="90000"/>
              </a:lnSpc>
              <a:buFont typeface="Arial" pitchFamily="34" charset="0"/>
              <a:buNone/>
            </a:pPr>
            <a:endParaRPr lang="en-US" sz="3000" smtClean="0"/>
          </a:p>
          <a:p>
            <a:pPr eaLnBrk="1" hangingPunct="1">
              <a:lnSpc>
                <a:spcPct val="90000"/>
              </a:lnSpc>
              <a:buFont typeface="Arial" pitchFamily="34" charset="0"/>
              <a:buNone/>
            </a:pPr>
            <a:r>
              <a:rPr lang="en-US" sz="3000" smtClean="0"/>
              <a:t> It’s not only </a:t>
            </a:r>
            <a:r>
              <a:rPr lang="en-US" sz="3000" b="1" smtClean="0"/>
              <a:t>what</a:t>
            </a:r>
            <a:r>
              <a:rPr lang="en-US" sz="3000" smtClean="0"/>
              <a:t> you give,</a:t>
            </a:r>
          </a:p>
          <a:p>
            <a:pPr eaLnBrk="1" hangingPunct="1">
              <a:lnSpc>
                <a:spcPct val="90000"/>
              </a:lnSpc>
              <a:buFont typeface="Arial" pitchFamily="34" charset="0"/>
              <a:buNone/>
            </a:pPr>
            <a:r>
              <a:rPr lang="en-US" sz="3000" smtClean="0"/>
              <a:t>but </a:t>
            </a:r>
            <a:r>
              <a:rPr lang="en-US" sz="3000" b="1" smtClean="0"/>
              <a:t>when</a:t>
            </a:r>
            <a:r>
              <a:rPr lang="en-US" sz="3000" smtClean="0"/>
              <a:t> you give it.                                        </a:t>
            </a:r>
          </a:p>
        </p:txBody>
      </p:sp>
      <p:pic>
        <p:nvPicPr>
          <p:cNvPr id="14340" name="Picture 3" descr="presents.jpg"/>
          <p:cNvPicPr>
            <a:picLocks noChangeAspect="1"/>
          </p:cNvPicPr>
          <p:nvPr/>
        </p:nvPicPr>
        <p:blipFill>
          <a:blip r:embed="rId3" cstate="print"/>
          <a:srcRect/>
          <a:stretch>
            <a:fillRect/>
          </a:stretch>
        </p:blipFill>
        <p:spPr bwMode="auto">
          <a:xfrm>
            <a:off x="6400800" y="3886200"/>
            <a:ext cx="1957388" cy="2000250"/>
          </a:xfrm>
          <a:prstGeom prst="rect">
            <a:avLst/>
          </a:prstGeom>
          <a:noFill/>
          <a:ln w="9525">
            <a:noFill/>
            <a:miter lim="800000"/>
            <a:headEnd/>
            <a:tailEnd/>
          </a:ln>
        </p:spPr>
      </p:pic>
    </p:spTree>
  </p:cSld>
  <p:clrMapOvr>
    <a:masterClrMapping/>
  </p:clrMapOvr>
  <p:transition advClick="0" advTm="5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normAutofit/>
          </a:bodyPr>
          <a:lstStyle/>
          <a:p>
            <a:pPr eaLnBrk="1" hangingPunct="1"/>
            <a:r>
              <a:rPr lang="en-US" dirty="0" smtClean="0"/>
              <a:t>Creating INCENTIVE Programs</a:t>
            </a:r>
          </a:p>
        </p:txBody>
      </p:sp>
      <p:sp>
        <p:nvSpPr>
          <p:cNvPr id="16387" name="Rectangle 3"/>
          <p:cNvSpPr>
            <a:spLocks noGrp="1"/>
          </p:cNvSpPr>
          <p:nvPr>
            <p:ph type="body" idx="1"/>
          </p:nvPr>
        </p:nvSpPr>
        <p:spPr/>
        <p:txBody>
          <a:bodyPr/>
          <a:lstStyle/>
          <a:p>
            <a:pPr eaLnBrk="1" hangingPunct="1">
              <a:buFont typeface="Arial" pitchFamily="34" charset="0"/>
              <a:buNone/>
            </a:pPr>
            <a:r>
              <a:rPr lang="en-US" dirty="0" smtClean="0"/>
              <a:t>You learn to move from “Good job!  To “Good for you!”</a:t>
            </a:r>
          </a:p>
          <a:p>
            <a:pPr algn="ctr" eaLnBrk="1" hangingPunct="1">
              <a:buFont typeface="Arial" pitchFamily="34" charset="0"/>
              <a:buNone/>
            </a:pPr>
            <a:r>
              <a:rPr lang="en-US" sz="4000" dirty="0" smtClean="0">
                <a:solidFill>
                  <a:srgbClr val="FF0000"/>
                </a:solidFill>
              </a:rPr>
              <a:t>“You have taken a step in the right direction”</a:t>
            </a:r>
          </a:p>
          <a:p>
            <a:pPr eaLnBrk="1" hangingPunct="1"/>
            <a:endParaRPr lang="en-US" dirty="0" smtClean="0"/>
          </a:p>
          <a:p>
            <a:pPr eaLnBrk="1" hangingPunct="1">
              <a:buFont typeface="Arial" pitchFamily="34" charset="0"/>
              <a:buNone/>
            </a:pPr>
            <a:r>
              <a:rPr lang="en-US" dirty="0" smtClean="0"/>
              <a:t>This is the most important change that begins </a:t>
            </a:r>
          </a:p>
          <a:p>
            <a:pPr eaLnBrk="1" hangingPunct="1">
              <a:buFont typeface="Arial" pitchFamily="34" charset="0"/>
              <a:buNone/>
            </a:pPr>
            <a:r>
              <a:rPr lang="en-US" dirty="0" smtClean="0"/>
              <a:t>to counter constant negative consequences.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US" smtClean="0"/>
              <a:t>Reinforcement Programs</a:t>
            </a:r>
          </a:p>
        </p:txBody>
      </p:sp>
      <p:sp>
        <p:nvSpPr>
          <p:cNvPr id="15363" name="Rectangle 3"/>
          <p:cNvSpPr>
            <a:spLocks noGrp="1"/>
          </p:cNvSpPr>
          <p:nvPr>
            <p:ph type="body" idx="1"/>
          </p:nvPr>
        </p:nvSpPr>
        <p:spPr/>
        <p:txBody>
          <a:bodyPr/>
          <a:lstStyle/>
          <a:p>
            <a:pPr eaLnBrk="1" hangingPunct="1">
              <a:lnSpc>
                <a:spcPct val="90000"/>
              </a:lnSpc>
            </a:pPr>
            <a:r>
              <a:rPr lang="en-US" smtClean="0"/>
              <a:t>Reinforcement Program</a:t>
            </a:r>
          </a:p>
          <a:p>
            <a:pPr lvl="1" eaLnBrk="1" hangingPunct="1">
              <a:lnSpc>
                <a:spcPct val="90000"/>
              </a:lnSpc>
            </a:pPr>
            <a:r>
              <a:rPr lang="en-US" sz="3200" smtClean="0"/>
              <a:t>Breaks down each of the goals into very small steps </a:t>
            </a:r>
          </a:p>
          <a:p>
            <a:pPr lvl="1" eaLnBrk="1" hangingPunct="1">
              <a:lnSpc>
                <a:spcPct val="90000"/>
              </a:lnSpc>
            </a:pPr>
            <a:r>
              <a:rPr lang="en-US" sz="3200" smtClean="0"/>
              <a:t>Reinforces each of the steps along the way</a:t>
            </a:r>
          </a:p>
          <a:p>
            <a:pPr lvl="1" eaLnBrk="1" hangingPunct="1">
              <a:lnSpc>
                <a:spcPct val="90000"/>
              </a:lnSpc>
            </a:pPr>
            <a:r>
              <a:rPr lang="en-US" sz="3200" smtClean="0"/>
              <a:t>It’s easier to earn</a:t>
            </a:r>
          </a:p>
          <a:p>
            <a:pPr lvl="1" eaLnBrk="1" hangingPunct="1">
              <a:lnSpc>
                <a:spcPct val="90000"/>
              </a:lnSpc>
            </a:pPr>
            <a:r>
              <a:rPr lang="en-US" sz="3200" smtClean="0"/>
              <a:t>Distributes positive reinforcements with </a:t>
            </a:r>
          </a:p>
          <a:p>
            <a:pPr lvl="1" eaLnBrk="1" hangingPunct="1">
              <a:lnSpc>
                <a:spcPct val="90000"/>
              </a:lnSpc>
              <a:buFont typeface="Arial" pitchFamily="34" charset="0"/>
              <a:buNone/>
            </a:pPr>
            <a:r>
              <a:rPr lang="en-US" sz="3200" smtClean="0"/>
              <a:t>   fairly high frequency</a:t>
            </a:r>
            <a:endParaRPr lang="en-US" sz="3600" smtClean="0"/>
          </a:p>
        </p:txBody>
      </p:sp>
      <p:pic>
        <p:nvPicPr>
          <p:cNvPr id="15364" name="Picture 5" descr="C:\Documents and Settings\christine higgins\Local Settings\Temporary Internet Files\Content.IE5\I948U1HM\MC900231718[1].wmf"/>
          <p:cNvPicPr>
            <a:picLocks noChangeAspect="1" noChangeArrowheads="1"/>
          </p:cNvPicPr>
          <p:nvPr/>
        </p:nvPicPr>
        <p:blipFill>
          <a:blip r:embed="rId2" cstate="print"/>
          <a:srcRect/>
          <a:stretch>
            <a:fillRect/>
          </a:stretch>
        </p:blipFill>
        <p:spPr bwMode="auto">
          <a:xfrm>
            <a:off x="6096000" y="4724400"/>
            <a:ext cx="182880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US" dirty="0" smtClean="0">
                <a:solidFill>
                  <a:schemeClr val="tx2"/>
                </a:solidFill>
              </a:rPr>
              <a:t>…chance of winning needs to be reasonably attractive </a:t>
            </a:r>
          </a:p>
        </p:txBody>
      </p:sp>
      <p:pic>
        <p:nvPicPr>
          <p:cNvPr id="20483" name="Content Placeholder 3" descr="pie cartoon.gif"/>
          <p:cNvPicPr>
            <a:picLocks noGrp="1" noChangeAspect="1"/>
          </p:cNvPicPr>
          <p:nvPr>
            <p:ph idx="1"/>
          </p:nvPr>
        </p:nvPicPr>
        <p:blipFill>
          <a:blip r:embed="rId2" cstate="print"/>
          <a:srcRect/>
          <a:stretch>
            <a:fillRect/>
          </a:stretch>
        </p:blipFill>
        <p:spPr>
          <a:xfrm>
            <a:off x="2895600" y="1982788"/>
            <a:ext cx="3733800" cy="396081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ext Box 2"/>
          <p:cNvSpPr txBox="1">
            <a:spLocks noChangeArrowheads="1"/>
          </p:cNvSpPr>
          <p:nvPr/>
        </p:nvSpPr>
        <p:spPr bwMode="auto">
          <a:xfrm>
            <a:off x="342900" y="2193925"/>
            <a:ext cx="4146550" cy="946150"/>
          </a:xfrm>
          <a:prstGeom prst="rect">
            <a:avLst/>
          </a:prstGeom>
          <a:noFill/>
          <a:ln w="9525">
            <a:noFill/>
            <a:miter lim="800000"/>
            <a:headEnd/>
            <a:tailEnd/>
          </a:ln>
          <a:effectLst/>
        </p:spPr>
        <p:txBody>
          <a:bodyPr wrap="none">
            <a:spAutoFit/>
          </a:bodyPr>
          <a:lstStyle/>
          <a:p>
            <a:pPr>
              <a:defRPr/>
            </a:pPr>
            <a:r>
              <a:rPr lang="en-US" sz="2800" b="1">
                <a:effectLst>
                  <a:outerShdw blurRad="38100" dist="38100" dir="2700000" algn="tl">
                    <a:srgbClr val="000000"/>
                  </a:outerShdw>
                </a:effectLst>
                <a:latin typeface="Times New Roman" pitchFamily="18" charset="0"/>
              </a:rPr>
              <a:t>It’s the </a:t>
            </a:r>
            <a:r>
              <a:rPr lang="en-US" sz="2800" b="1" u="sng">
                <a:solidFill>
                  <a:srgbClr val="FF3300"/>
                </a:solidFill>
                <a:effectLst>
                  <a:outerShdw blurRad="38100" dist="38100" dir="2700000" algn="tl">
                    <a:srgbClr val="000000"/>
                  </a:outerShdw>
                </a:effectLst>
                <a:latin typeface="Times New Roman" pitchFamily="18" charset="0"/>
              </a:rPr>
              <a:t>CONTINGENCY</a:t>
            </a:r>
            <a:r>
              <a:rPr lang="en-US" sz="2800" b="1">
                <a:effectLst>
                  <a:outerShdw blurRad="38100" dist="38100" dir="2700000" algn="tl">
                    <a:srgbClr val="000000"/>
                  </a:outerShdw>
                </a:effectLst>
                <a:latin typeface="Times New Roman" pitchFamily="18" charset="0"/>
              </a:rPr>
              <a:t> </a:t>
            </a:r>
          </a:p>
          <a:p>
            <a:pPr>
              <a:defRPr/>
            </a:pPr>
            <a:r>
              <a:rPr lang="en-US" sz="2800" b="1">
                <a:effectLst>
                  <a:outerShdw blurRad="38100" dist="38100" dir="2700000" algn="tl">
                    <a:srgbClr val="000000"/>
                  </a:outerShdw>
                </a:effectLst>
                <a:latin typeface="Times New Roman" pitchFamily="18" charset="0"/>
              </a:rPr>
              <a:t>that matters……….</a:t>
            </a:r>
          </a:p>
        </p:txBody>
      </p:sp>
      <p:sp>
        <p:nvSpPr>
          <p:cNvPr id="520195" name="Text Box 3"/>
          <p:cNvSpPr txBox="1">
            <a:spLocks noChangeArrowheads="1"/>
          </p:cNvSpPr>
          <p:nvPr/>
        </p:nvSpPr>
        <p:spPr bwMode="auto">
          <a:xfrm>
            <a:off x="1092200" y="3429000"/>
            <a:ext cx="2514600" cy="519113"/>
          </a:xfrm>
          <a:prstGeom prst="rect">
            <a:avLst/>
          </a:prstGeom>
          <a:noFill/>
          <a:ln w="9525">
            <a:noFill/>
            <a:miter lim="800000"/>
            <a:headEnd/>
            <a:tailEnd/>
          </a:ln>
          <a:effectLst/>
        </p:spPr>
        <p:txBody>
          <a:bodyPr>
            <a:spAutoFit/>
          </a:bodyPr>
          <a:lstStyle/>
          <a:p>
            <a:pPr>
              <a:defRPr/>
            </a:pPr>
            <a:r>
              <a:rPr lang="en-US" sz="2800" b="1">
                <a:effectLst>
                  <a:outerShdw blurRad="38100" dist="38100" dir="2700000" algn="tl">
                    <a:srgbClr val="000000"/>
                  </a:outerShdw>
                </a:effectLst>
                <a:latin typeface="Times New Roman" pitchFamily="18" charset="0"/>
              </a:rPr>
              <a:t>BEHAVIOR</a:t>
            </a:r>
          </a:p>
        </p:txBody>
      </p:sp>
      <p:sp>
        <p:nvSpPr>
          <p:cNvPr id="520196" name="Text Box 4"/>
          <p:cNvSpPr txBox="1">
            <a:spLocks noChangeArrowheads="1"/>
          </p:cNvSpPr>
          <p:nvPr/>
        </p:nvSpPr>
        <p:spPr bwMode="auto">
          <a:xfrm>
            <a:off x="5638800" y="3506788"/>
            <a:ext cx="2057400" cy="519112"/>
          </a:xfrm>
          <a:prstGeom prst="rect">
            <a:avLst/>
          </a:prstGeom>
          <a:noFill/>
          <a:ln w="9525">
            <a:noFill/>
            <a:miter lim="800000"/>
            <a:headEnd/>
            <a:tailEnd/>
          </a:ln>
          <a:effectLst/>
        </p:spPr>
        <p:txBody>
          <a:bodyPr>
            <a:spAutoFit/>
          </a:bodyPr>
          <a:lstStyle/>
          <a:p>
            <a:pPr>
              <a:defRPr/>
            </a:pPr>
            <a:r>
              <a:rPr lang="en-US" sz="2800" b="1" dirty="0" smtClean="0">
                <a:effectLst>
                  <a:outerShdw blurRad="38100" dist="38100" dir="2700000" algn="tl">
                    <a:srgbClr val="000000"/>
                  </a:outerShdw>
                </a:effectLst>
                <a:latin typeface="Times New Roman" pitchFamily="18" charset="0"/>
              </a:rPr>
              <a:t>REWARD*</a:t>
            </a:r>
            <a:endParaRPr lang="en-US" sz="2800" b="1" dirty="0">
              <a:effectLst>
                <a:outerShdw blurRad="38100" dist="38100" dir="2700000" algn="tl">
                  <a:srgbClr val="000000"/>
                </a:outerShdw>
              </a:effectLst>
              <a:latin typeface="Times New Roman" pitchFamily="18" charset="0"/>
            </a:endParaRPr>
          </a:p>
        </p:txBody>
      </p:sp>
      <p:graphicFrame>
        <p:nvGraphicFramePr>
          <p:cNvPr id="3074" name="Object 5"/>
          <p:cNvGraphicFramePr>
            <a:graphicFrameLocks noChangeAspect="1"/>
          </p:cNvGraphicFramePr>
          <p:nvPr/>
        </p:nvGraphicFramePr>
        <p:xfrm>
          <a:off x="3467100" y="3294063"/>
          <a:ext cx="1908175" cy="744537"/>
        </p:xfrm>
        <a:graphic>
          <a:graphicData uri="http://schemas.openxmlformats.org/presentationml/2006/ole">
            <p:oleObj spid="_x0000_s1026" name="Clip" r:id="rId3" imgW="4671000" imgH="2012400" progId="">
              <p:embed/>
            </p:oleObj>
          </a:graphicData>
        </a:graphic>
      </p:graphicFrame>
      <p:sp>
        <p:nvSpPr>
          <p:cNvPr id="520198" name="Text Box 6"/>
          <p:cNvSpPr txBox="1">
            <a:spLocks noChangeArrowheads="1"/>
          </p:cNvSpPr>
          <p:nvPr/>
        </p:nvSpPr>
        <p:spPr bwMode="auto">
          <a:xfrm>
            <a:off x="3429000" y="4648200"/>
            <a:ext cx="5170488" cy="946150"/>
          </a:xfrm>
          <a:prstGeom prst="rect">
            <a:avLst/>
          </a:prstGeom>
          <a:noFill/>
          <a:ln w="9525">
            <a:noFill/>
            <a:miter lim="800000"/>
            <a:headEnd/>
            <a:tailEnd/>
          </a:ln>
          <a:effectLst/>
        </p:spPr>
        <p:txBody>
          <a:bodyPr>
            <a:spAutoFit/>
          </a:bodyPr>
          <a:lstStyle/>
          <a:p>
            <a:pPr algn="ctr">
              <a:defRPr/>
            </a:pPr>
            <a:r>
              <a:rPr lang="en-US" sz="2800" b="1" i="1">
                <a:effectLst>
                  <a:outerShdw blurRad="38100" dist="38100" dir="2700000" algn="tl">
                    <a:srgbClr val="000000"/>
                  </a:outerShdw>
                </a:effectLst>
                <a:latin typeface="Times New Roman" pitchFamily="18" charset="0"/>
              </a:rPr>
              <a:t>Giving things away for free </a:t>
            </a:r>
          </a:p>
          <a:p>
            <a:pPr algn="ctr">
              <a:defRPr/>
            </a:pPr>
            <a:r>
              <a:rPr lang="en-US" sz="2800" b="1" i="1">
                <a:effectLst>
                  <a:outerShdw blurRad="38100" dist="38100" dir="2700000" algn="tl">
                    <a:srgbClr val="000000"/>
                  </a:outerShdw>
                </a:effectLst>
                <a:latin typeface="Times New Roman" pitchFamily="18" charset="0"/>
              </a:rPr>
              <a:t>does NOT change behavior</a:t>
            </a:r>
            <a:endParaRPr lang="en-US" sz="2400" b="1">
              <a:effectLst>
                <a:outerShdw blurRad="38100" dist="38100" dir="2700000" algn="tl">
                  <a:srgbClr val="000000"/>
                </a:outerShdw>
              </a:effectLst>
              <a:latin typeface="Times New Roman" pitchFamily="18" charset="0"/>
            </a:endParaRPr>
          </a:p>
        </p:txBody>
      </p:sp>
      <p:graphicFrame>
        <p:nvGraphicFramePr>
          <p:cNvPr id="3075" name="Object 7"/>
          <p:cNvGraphicFramePr>
            <a:graphicFrameLocks noChangeAspect="1"/>
          </p:cNvGraphicFramePr>
          <p:nvPr/>
        </p:nvGraphicFramePr>
        <p:xfrm>
          <a:off x="6667500" y="1866900"/>
          <a:ext cx="1625600" cy="1457325"/>
        </p:xfrm>
        <a:graphic>
          <a:graphicData uri="http://schemas.openxmlformats.org/presentationml/2006/ole">
            <p:oleObj spid="_x0000_s1027" name="Clip" r:id="rId4" imgW="3867120" imgH="3468960" progId="">
              <p:embed/>
            </p:oleObj>
          </a:graphicData>
        </a:graphic>
      </p:graphicFrame>
      <p:graphicFrame>
        <p:nvGraphicFramePr>
          <p:cNvPr id="3076" name="Object 8"/>
          <p:cNvGraphicFramePr>
            <a:graphicFrameLocks noChangeAspect="1"/>
          </p:cNvGraphicFramePr>
          <p:nvPr/>
        </p:nvGraphicFramePr>
        <p:xfrm>
          <a:off x="1447800" y="4483100"/>
          <a:ext cx="1487488" cy="1628775"/>
        </p:xfrm>
        <a:graphic>
          <a:graphicData uri="http://schemas.openxmlformats.org/presentationml/2006/ole">
            <p:oleObj spid="_x0000_s1028" name="Clip" r:id="rId5" imgW="1685160" imgH="1844280" progId="">
              <p:embed/>
            </p:oleObj>
          </a:graphicData>
        </a:graphic>
      </p:graphicFrame>
      <p:sp>
        <p:nvSpPr>
          <p:cNvPr id="3081" name="Rectangle 9"/>
          <p:cNvSpPr>
            <a:spLocks noChangeArrowheads="1"/>
          </p:cNvSpPr>
          <p:nvPr/>
        </p:nvSpPr>
        <p:spPr bwMode="auto">
          <a:xfrm>
            <a:off x="3048000" y="533400"/>
            <a:ext cx="2790825" cy="762000"/>
          </a:xfrm>
          <a:prstGeom prst="rect">
            <a:avLst/>
          </a:prstGeom>
          <a:noFill/>
          <a:ln w="12700">
            <a:noFill/>
            <a:miter lim="800000"/>
            <a:headEnd/>
            <a:tailEnd/>
          </a:ln>
        </p:spPr>
        <p:txBody>
          <a:bodyPr wrap="none">
            <a:spAutoFit/>
          </a:bodyPr>
          <a:lstStyle/>
          <a:p>
            <a:r>
              <a:rPr lang="en-US" sz="4400" dirty="0">
                <a:solidFill>
                  <a:schemeClr val="tx2">
                    <a:lumMod val="75000"/>
                  </a:schemeClr>
                </a:solidFill>
                <a:latin typeface="Times New Roman" charset="0"/>
              </a:rPr>
              <a:t>Remember:</a:t>
            </a:r>
            <a:endParaRPr lang="en-US" sz="2400" dirty="0">
              <a:solidFill>
                <a:schemeClr val="tx2">
                  <a:lumMod val="75000"/>
                </a:schemeClr>
              </a:solidFill>
              <a:latin typeface="Times New Roman"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Used in so many arenas:</a:t>
            </a:r>
            <a:endParaRPr lang="en-US" dirty="0">
              <a:solidFill>
                <a:schemeClr val="tx2">
                  <a:lumMod val="75000"/>
                </a:schemeClr>
              </a:solidFill>
            </a:endParaRPr>
          </a:p>
        </p:txBody>
      </p:sp>
      <p:pic>
        <p:nvPicPr>
          <p:cNvPr id="4" name="Content Placeholder 3" descr="Book it tracking.jpg"/>
          <p:cNvPicPr>
            <a:picLocks noGrp="1" noChangeAspect="1"/>
          </p:cNvPicPr>
          <p:nvPr>
            <p:ph idx="1"/>
          </p:nvPr>
        </p:nvPicPr>
        <p:blipFill>
          <a:blip r:embed="rId3" cstate="print"/>
          <a:stretch>
            <a:fillRect/>
          </a:stretch>
        </p:blipFill>
        <p:spPr>
          <a:xfrm>
            <a:off x="945589" y="1295399"/>
            <a:ext cx="7588811" cy="495924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ext Box 3"/>
          <p:cNvSpPr txBox="1">
            <a:spLocks noChangeArrowheads="1"/>
          </p:cNvSpPr>
          <p:nvPr/>
        </p:nvSpPr>
        <p:spPr bwMode="auto">
          <a:xfrm>
            <a:off x="2362200" y="304800"/>
            <a:ext cx="4672689" cy="707886"/>
          </a:xfrm>
          <a:prstGeom prst="rect">
            <a:avLst/>
          </a:prstGeom>
          <a:noFill/>
          <a:ln w="9525">
            <a:noFill/>
            <a:miter lim="800000"/>
            <a:headEnd/>
            <a:tailEnd/>
          </a:ln>
          <a:effectLst/>
        </p:spPr>
        <p:txBody>
          <a:bodyPr wrap="none">
            <a:spAutoFit/>
          </a:bodyPr>
          <a:lstStyle/>
          <a:p>
            <a:pPr eaLnBrk="0" hangingPunct="0">
              <a:defRPr/>
            </a:pPr>
            <a:r>
              <a:rPr lang="en-US" sz="4000" dirty="0">
                <a:solidFill>
                  <a:schemeClr val="tx2">
                    <a:lumMod val="75000"/>
                  </a:schemeClr>
                </a:solidFill>
                <a:effectLst>
                  <a:outerShdw blurRad="38100" dist="38100" dir="2700000" algn="tl">
                    <a:srgbClr val="000000"/>
                  </a:outerShdw>
                </a:effectLst>
                <a:latin typeface="+mj-lt"/>
                <a:cs typeface="Calibri" pitchFamily="34" charset="0"/>
              </a:rPr>
              <a:t>Drug User’s Dilemma</a:t>
            </a:r>
          </a:p>
        </p:txBody>
      </p:sp>
      <p:sp>
        <p:nvSpPr>
          <p:cNvPr id="19459" name="Text Box 7"/>
          <p:cNvSpPr txBox="1">
            <a:spLocks noChangeArrowheads="1"/>
          </p:cNvSpPr>
          <p:nvPr/>
        </p:nvSpPr>
        <p:spPr bwMode="auto">
          <a:xfrm>
            <a:off x="6248400" y="2819400"/>
            <a:ext cx="2362200" cy="4801314"/>
          </a:xfrm>
          <a:prstGeom prst="rect">
            <a:avLst/>
          </a:prstGeom>
          <a:noFill/>
          <a:ln w="9525">
            <a:noFill/>
            <a:miter lim="800000"/>
            <a:headEnd/>
            <a:tailEnd/>
          </a:ln>
        </p:spPr>
        <p:txBody>
          <a:bodyPr wrap="square">
            <a:spAutoFit/>
          </a:bodyPr>
          <a:lstStyle/>
          <a:p>
            <a:endParaRPr lang="en-US" sz="2400" dirty="0"/>
          </a:p>
          <a:p>
            <a:endParaRPr lang="en-US" sz="2400" dirty="0"/>
          </a:p>
          <a:p>
            <a:r>
              <a:rPr lang="en-US" sz="2400" dirty="0"/>
              <a:t>Get a job</a:t>
            </a:r>
          </a:p>
          <a:p>
            <a:r>
              <a:rPr lang="en-US" sz="2400" dirty="0"/>
              <a:t>Time with family</a:t>
            </a:r>
          </a:p>
          <a:p>
            <a:r>
              <a:rPr lang="en-US" sz="2400" dirty="0"/>
              <a:t>Better </a:t>
            </a:r>
            <a:r>
              <a:rPr lang="en-US" sz="2400" dirty="0" smtClean="0"/>
              <a:t>health</a:t>
            </a:r>
          </a:p>
          <a:p>
            <a:endParaRPr lang="en-US" sz="2400" dirty="0" smtClean="0"/>
          </a:p>
          <a:p>
            <a:r>
              <a:rPr lang="en-US" sz="2400" dirty="0" smtClean="0">
                <a:solidFill>
                  <a:srgbClr val="FF0000"/>
                </a:solidFill>
              </a:rPr>
              <a:t>These goals may seem far off in early treatment!</a:t>
            </a:r>
          </a:p>
          <a:p>
            <a:endParaRPr lang="en-US" sz="2400" dirty="0" smtClean="0"/>
          </a:p>
          <a:p>
            <a:endParaRPr lang="en-US" sz="2400" dirty="0" smtClean="0"/>
          </a:p>
          <a:p>
            <a:endParaRPr lang="en-US" sz="2400" dirty="0"/>
          </a:p>
          <a:p>
            <a:endParaRPr lang="en-US" dirty="0"/>
          </a:p>
        </p:txBody>
      </p:sp>
      <p:sp>
        <p:nvSpPr>
          <p:cNvPr id="19460" name="Text Box 8"/>
          <p:cNvSpPr txBox="1">
            <a:spLocks noChangeArrowheads="1"/>
          </p:cNvSpPr>
          <p:nvPr/>
        </p:nvSpPr>
        <p:spPr bwMode="auto">
          <a:xfrm>
            <a:off x="228600" y="3581400"/>
            <a:ext cx="2895600" cy="1200150"/>
          </a:xfrm>
          <a:prstGeom prst="rect">
            <a:avLst/>
          </a:prstGeom>
          <a:noFill/>
          <a:ln w="9525">
            <a:noFill/>
            <a:miter lim="800000"/>
            <a:headEnd/>
            <a:tailEnd/>
          </a:ln>
        </p:spPr>
        <p:txBody>
          <a:bodyPr>
            <a:spAutoFit/>
          </a:bodyPr>
          <a:lstStyle/>
          <a:p>
            <a:r>
              <a:rPr lang="en-US" sz="2400"/>
              <a:t>Easy money</a:t>
            </a:r>
          </a:p>
          <a:p>
            <a:r>
              <a:rPr lang="en-US" sz="2400"/>
              <a:t>Hang with friends</a:t>
            </a:r>
          </a:p>
          <a:p>
            <a:r>
              <a:rPr lang="en-US" sz="2400"/>
              <a:t>Get high</a:t>
            </a:r>
          </a:p>
        </p:txBody>
      </p:sp>
      <p:pic>
        <p:nvPicPr>
          <p:cNvPr id="19461" name="Picture 8" descr="C:\Users\chiggins\AppData\Local\Microsoft\Windows\Temporary Internet Files\Content.IE5\63NWFQ53\MP900430892[1].jpg"/>
          <p:cNvPicPr>
            <a:picLocks noChangeAspect="1" noChangeArrowheads="1"/>
          </p:cNvPicPr>
          <p:nvPr/>
        </p:nvPicPr>
        <p:blipFill>
          <a:blip r:embed="rId2" cstate="print"/>
          <a:srcRect/>
          <a:stretch>
            <a:fillRect/>
          </a:stretch>
        </p:blipFill>
        <p:spPr bwMode="auto">
          <a:xfrm>
            <a:off x="2743200" y="1371600"/>
            <a:ext cx="2667000" cy="3636963"/>
          </a:xfrm>
          <a:prstGeom prst="rect">
            <a:avLst/>
          </a:prstGeom>
          <a:noFill/>
          <a:ln w="9525">
            <a:noFill/>
            <a:miter lim="800000"/>
            <a:headEnd/>
            <a:tailEnd/>
          </a:ln>
        </p:spPr>
      </p:pic>
      <p:sp>
        <p:nvSpPr>
          <p:cNvPr id="19462" name="TextBox 9"/>
          <p:cNvSpPr txBox="1">
            <a:spLocks noChangeArrowheads="1"/>
          </p:cNvSpPr>
          <p:nvPr/>
        </p:nvSpPr>
        <p:spPr bwMode="auto">
          <a:xfrm>
            <a:off x="762000" y="1752600"/>
            <a:ext cx="2057400" cy="708025"/>
          </a:xfrm>
          <a:prstGeom prst="rect">
            <a:avLst/>
          </a:prstGeom>
          <a:noFill/>
          <a:ln w="9525">
            <a:noFill/>
            <a:miter lim="800000"/>
            <a:headEnd/>
            <a:tailEnd/>
          </a:ln>
        </p:spPr>
        <p:txBody>
          <a:bodyPr>
            <a:spAutoFit/>
          </a:bodyPr>
          <a:lstStyle/>
          <a:p>
            <a:r>
              <a:rPr lang="en-US" sz="2000"/>
              <a:t>CONTINUED USE</a:t>
            </a:r>
          </a:p>
        </p:txBody>
      </p:sp>
      <p:sp>
        <p:nvSpPr>
          <p:cNvPr id="19463" name="TextBox 13"/>
          <p:cNvSpPr txBox="1">
            <a:spLocks noChangeArrowheads="1"/>
          </p:cNvSpPr>
          <p:nvPr/>
        </p:nvSpPr>
        <p:spPr bwMode="auto">
          <a:xfrm>
            <a:off x="6477000" y="1752600"/>
            <a:ext cx="1524000" cy="646113"/>
          </a:xfrm>
          <a:prstGeom prst="rect">
            <a:avLst/>
          </a:prstGeom>
          <a:noFill/>
          <a:ln w="9525">
            <a:noFill/>
            <a:miter lim="800000"/>
            <a:headEnd/>
            <a:tailEnd/>
          </a:ln>
        </p:spPr>
        <p:txBody>
          <a:bodyPr>
            <a:spAutoFit/>
          </a:bodyPr>
          <a:lstStyle/>
          <a:p>
            <a:r>
              <a:rPr lang="en-US"/>
              <a:t>SOBER</a:t>
            </a:r>
          </a:p>
          <a:p>
            <a:r>
              <a:rPr lang="en-US"/>
              <a:t>LIVING</a:t>
            </a:r>
          </a:p>
        </p:txBody>
      </p:sp>
      <p:pic>
        <p:nvPicPr>
          <p:cNvPr id="19464" name="Picture 11" descr="C:\Program Files (x86)\Microsoft Office\MEDIA\CAGCAT10\j0300840.wmf"/>
          <p:cNvPicPr>
            <a:picLocks noChangeAspect="1" noChangeArrowheads="1"/>
          </p:cNvPicPr>
          <p:nvPr/>
        </p:nvPicPr>
        <p:blipFill>
          <a:blip r:embed="rId3" cstate="print"/>
          <a:srcRect/>
          <a:stretch>
            <a:fillRect/>
          </a:stretch>
        </p:blipFill>
        <p:spPr bwMode="auto">
          <a:xfrm>
            <a:off x="3886200" y="4419600"/>
            <a:ext cx="1814513" cy="152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me!</a:t>
            </a:r>
            <a:endParaRPr lang="en-US" dirty="0"/>
          </a:p>
        </p:txBody>
      </p:sp>
      <p:sp>
        <p:nvSpPr>
          <p:cNvPr id="5" name="TextBox 4"/>
          <p:cNvSpPr txBox="1"/>
          <p:nvPr/>
        </p:nvSpPr>
        <p:spPr>
          <a:xfrm>
            <a:off x="3581400" y="1752600"/>
            <a:ext cx="4648200" cy="3016210"/>
          </a:xfrm>
          <a:prstGeom prst="rect">
            <a:avLst/>
          </a:prstGeom>
          <a:noFill/>
        </p:spPr>
        <p:txBody>
          <a:bodyPr wrap="square" rtlCol="0">
            <a:spAutoFit/>
          </a:bodyPr>
          <a:lstStyle/>
          <a:p>
            <a:r>
              <a:rPr lang="en-US" sz="2800" dirty="0" smtClean="0"/>
              <a:t>Christine Higgins, M.A.</a:t>
            </a:r>
          </a:p>
          <a:p>
            <a:endParaRPr lang="en-US" dirty="0"/>
          </a:p>
          <a:p>
            <a:endParaRPr lang="en-US" dirty="0" smtClean="0"/>
          </a:p>
          <a:p>
            <a:r>
              <a:rPr lang="en-US" dirty="0" smtClean="0"/>
              <a:t>Dissemination Specialist, Mid Atlantic Node,</a:t>
            </a:r>
          </a:p>
          <a:p>
            <a:r>
              <a:rPr lang="en-US" dirty="0" smtClean="0"/>
              <a:t>Clinical Trials Network/NIDA</a:t>
            </a:r>
          </a:p>
          <a:p>
            <a:endParaRPr lang="en-US" dirty="0"/>
          </a:p>
          <a:p>
            <a:r>
              <a:rPr lang="en-US" dirty="0" smtClean="0"/>
              <a:t>PAMI Trainer</a:t>
            </a:r>
          </a:p>
          <a:p>
            <a:r>
              <a:rPr lang="en-US" dirty="0" smtClean="0"/>
              <a:t>MI-Presto Trainer</a:t>
            </a:r>
          </a:p>
          <a:p>
            <a:r>
              <a:rPr lang="en-US" dirty="0" smtClean="0"/>
              <a:t>Provide consultation on implementation</a:t>
            </a:r>
          </a:p>
          <a:p>
            <a:endParaRPr lang="en-US" dirty="0"/>
          </a:p>
        </p:txBody>
      </p:sp>
      <p:pic>
        <p:nvPicPr>
          <p:cNvPr id="7" name="Content Placeholder 6" descr="Christine Higgins.jpg"/>
          <p:cNvPicPr>
            <a:picLocks noGrp="1" noChangeAspect="1"/>
          </p:cNvPicPr>
          <p:nvPr>
            <p:ph idx="1"/>
          </p:nvPr>
        </p:nvPicPr>
        <p:blipFill>
          <a:blip r:embed="rId2" cstate="print"/>
          <a:stretch>
            <a:fillRect/>
          </a:stretch>
        </p:blipFill>
        <p:spPr>
          <a:xfrm>
            <a:off x="533400" y="1676399"/>
            <a:ext cx="2286000" cy="3048001"/>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33400"/>
            <a:ext cx="8305800" cy="1143000"/>
          </a:xfrm>
        </p:spPr>
        <p:txBody>
          <a:bodyPr>
            <a:normAutofit fontScale="90000"/>
          </a:bodyPr>
          <a:lstStyle/>
          <a:p>
            <a:pPr eaLnBrk="1" hangingPunct="1"/>
            <a:r>
              <a:rPr lang="en-US" dirty="0" smtClean="0">
                <a:solidFill>
                  <a:schemeClr val="tx2">
                    <a:lumMod val="75000"/>
                  </a:schemeClr>
                </a:solidFill>
              </a:rPr>
              <a:t>Contingency Management: Application in Drug Abuse</a:t>
            </a:r>
          </a:p>
        </p:txBody>
      </p:sp>
      <p:sp>
        <p:nvSpPr>
          <p:cNvPr id="18435" name="Rectangle 3"/>
          <p:cNvSpPr>
            <a:spLocks noGrp="1" noChangeArrowheads="1"/>
          </p:cNvSpPr>
          <p:nvPr>
            <p:ph type="body" idx="1"/>
          </p:nvPr>
        </p:nvSpPr>
        <p:spPr>
          <a:xfrm>
            <a:off x="457200" y="2438400"/>
            <a:ext cx="6696075" cy="2430463"/>
          </a:xfrm>
        </p:spPr>
        <p:txBody>
          <a:bodyPr/>
          <a:lstStyle/>
          <a:p>
            <a:pPr eaLnBrk="1" hangingPunct="1"/>
            <a:r>
              <a:rPr lang="en-US" b="1" smtClean="0"/>
              <a:t>Measurable target behavior</a:t>
            </a:r>
          </a:p>
          <a:p>
            <a:pPr eaLnBrk="1" hangingPunct="1"/>
            <a:r>
              <a:rPr lang="en-US" b="1" smtClean="0"/>
              <a:t>Rewarding consequence</a:t>
            </a:r>
          </a:p>
        </p:txBody>
      </p:sp>
      <p:pic>
        <p:nvPicPr>
          <p:cNvPr id="18436" name="Picture 5" descr="alcohol10.jpg"/>
          <p:cNvPicPr>
            <a:picLocks noChangeAspect="1"/>
          </p:cNvPicPr>
          <p:nvPr/>
        </p:nvPicPr>
        <p:blipFill>
          <a:blip r:embed="rId2" cstate="print"/>
          <a:srcRect/>
          <a:stretch>
            <a:fillRect/>
          </a:stretch>
        </p:blipFill>
        <p:spPr bwMode="auto">
          <a:xfrm>
            <a:off x="685800" y="3962400"/>
            <a:ext cx="2590800" cy="2438400"/>
          </a:xfrm>
          <a:prstGeom prst="rect">
            <a:avLst/>
          </a:prstGeom>
          <a:noFill/>
          <a:ln w="9525">
            <a:noFill/>
            <a:miter lim="800000"/>
            <a:headEnd/>
            <a:tailEnd/>
          </a:ln>
        </p:spPr>
      </p:pic>
      <p:pic>
        <p:nvPicPr>
          <p:cNvPr id="18437" name="Picture 6" descr="alcohol14.jpg"/>
          <p:cNvPicPr>
            <a:picLocks noChangeAspect="1"/>
          </p:cNvPicPr>
          <p:nvPr/>
        </p:nvPicPr>
        <p:blipFill>
          <a:blip r:embed="rId3" cstate="print"/>
          <a:srcRect/>
          <a:stretch>
            <a:fillRect/>
          </a:stretch>
        </p:blipFill>
        <p:spPr bwMode="auto">
          <a:xfrm>
            <a:off x="4876800" y="3886200"/>
            <a:ext cx="2438400" cy="2551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pPr eaLnBrk="1" hangingPunct="1">
              <a:defRPr/>
            </a:pPr>
            <a:r>
              <a:rPr lang="en-US" sz="4000" dirty="0" smtClean="0">
                <a:solidFill>
                  <a:schemeClr val="tx2"/>
                </a:solidFill>
              </a:rPr>
              <a:t>Patients like them!</a:t>
            </a:r>
          </a:p>
        </p:txBody>
      </p:sp>
      <p:sp>
        <p:nvSpPr>
          <p:cNvPr id="560131" name="Rectangle 3"/>
          <p:cNvSpPr>
            <a:spLocks noGrp="1" noChangeArrowheads="1"/>
          </p:cNvSpPr>
          <p:nvPr>
            <p:ph type="body" sz="half" idx="1"/>
          </p:nvPr>
        </p:nvSpPr>
        <p:spPr/>
        <p:txBody>
          <a:bodyPr/>
          <a:lstStyle/>
          <a:p>
            <a:pPr>
              <a:defRPr/>
            </a:pPr>
            <a:r>
              <a:rPr lang="en-US" sz="2800" dirty="0" smtClean="0"/>
              <a:t>Broadly applicable across target behaviors</a:t>
            </a:r>
          </a:p>
          <a:p>
            <a:pPr eaLnBrk="1" hangingPunct="1">
              <a:buFont typeface="Wingdings" pitchFamily="2" charset="2"/>
              <a:buNone/>
              <a:defRPr/>
            </a:pPr>
            <a:endParaRPr lang="en-US" sz="2800" dirty="0" smtClean="0">
              <a:solidFill>
                <a:srgbClr val="8E8ED2"/>
              </a:solidFill>
            </a:endParaRPr>
          </a:p>
          <a:p>
            <a:pPr eaLnBrk="1" hangingPunct="1">
              <a:defRPr/>
            </a:pPr>
            <a:r>
              <a:rPr lang="en-US" sz="2800" dirty="0" smtClean="0"/>
              <a:t>An intervention to add to the counseling tool box.  </a:t>
            </a:r>
          </a:p>
          <a:p>
            <a:pPr eaLnBrk="1" hangingPunct="1">
              <a:buNone/>
              <a:defRPr/>
            </a:pPr>
            <a:endParaRPr lang="en-US" sz="2800" dirty="0" smtClean="0"/>
          </a:p>
          <a:p>
            <a:pPr eaLnBrk="1" hangingPunct="1">
              <a:buNone/>
              <a:defRPr/>
            </a:pPr>
            <a:r>
              <a:rPr lang="en-US" sz="2800" dirty="0" smtClean="0"/>
              <a:t>Promotes self-esteem, increases self-efficacy</a:t>
            </a:r>
          </a:p>
        </p:txBody>
      </p:sp>
      <p:pic>
        <p:nvPicPr>
          <p:cNvPr id="10244" name="Picture 4" descr="HersheyKiss"/>
          <p:cNvPicPr>
            <a:picLocks noGrp="1" noChangeAspect="1" noChangeArrowheads="1"/>
          </p:cNvPicPr>
          <p:nvPr>
            <p:ph sz="quarter" idx="2"/>
          </p:nvPr>
        </p:nvPicPr>
        <p:blipFill>
          <a:blip r:embed="rId2" cstate="print"/>
          <a:srcRect/>
          <a:stretch>
            <a:fillRect/>
          </a:stretch>
        </p:blipFill>
        <p:spPr>
          <a:xfrm>
            <a:off x="5810250" y="1708150"/>
            <a:ext cx="1436688" cy="1652588"/>
          </a:xfrm>
          <a:noFill/>
        </p:spPr>
      </p:pic>
      <p:pic>
        <p:nvPicPr>
          <p:cNvPr id="10245" name="Picture 6" descr="HersheyKiss"/>
          <p:cNvPicPr>
            <a:picLocks noGrp="1" noChangeAspect="1" noChangeArrowheads="1"/>
          </p:cNvPicPr>
          <p:nvPr>
            <p:ph sz="quarter" idx="3"/>
          </p:nvPr>
        </p:nvPicPr>
        <p:blipFill>
          <a:blip r:embed="rId2" cstate="print"/>
          <a:srcRect/>
          <a:stretch>
            <a:fillRect/>
          </a:stretch>
        </p:blipFill>
        <p:spPr>
          <a:xfrm>
            <a:off x="6316663" y="2947988"/>
            <a:ext cx="1398587" cy="1608137"/>
          </a:xfrm>
          <a:noFill/>
        </p:spPr>
      </p:pic>
      <p:pic>
        <p:nvPicPr>
          <p:cNvPr id="10246" name="Picture 8" descr="HersheyKiss"/>
          <p:cNvPicPr>
            <a:picLocks noChangeAspect="1" noChangeArrowheads="1"/>
          </p:cNvPicPr>
          <p:nvPr/>
        </p:nvPicPr>
        <p:blipFill>
          <a:blip r:embed="rId2" cstate="print"/>
          <a:srcRect/>
          <a:stretch>
            <a:fillRect/>
          </a:stretch>
        </p:blipFill>
        <p:spPr bwMode="auto">
          <a:xfrm>
            <a:off x="6661150" y="4414838"/>
            <a:ext cx="1436688" cy="16525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tx2"/>
              </a:solidFill>
            </a:endParaRPr>
          </a:p>
        </p:txBody>
      </p:sp>
      <p:sp>
        <p:nvSpPr>
          <p:cNvPr id="4" name="Content Placeholder 3"/>
          <p:cNvSpPr>
            <a:spLocks noGrp="1"/>
          </p:cNvSpPr>
          <p:nvPr>
            <p:ph idx="1"/>
          </p:nvPr>
        </p:nvSpPr>
        <p:spPr/>
        <p:txBody>
          <a:bodyPr/>
          <a:lstStyle/>
          <a:p>
            <a:endParaRPr lang="en-US" dirty="0" smtClean="0"/>
          </a:p>
          <a:p>
            <a:r>
              <a:rPr lang="en-US" dirty="0" smtClean="0"/>
              <a:t>Look at the cultural shift! </a:t>
            </a:r>
          </a:p>
          <a:p>
            <a:endParaRPr lang="en-US" dirty="0" smtClean="0"/>
          </a:p>
          <a:p>
            <a:endParaRPr lang="en-US" dirty="0" smtClean="0"/>
          </a:p>
          <a:p>
            <a:r>
              <a:rPr lang="en-US" dirty="0" smtClean="0">
                <a:hlinkClick r:id="rId2"/>
              </a:rPr>
              <a:t>Promoting Awareness of Motivational Incentives (PAMI)</a:t>
            </a:r>
          </a:p>
          <a:p>
            <a:r>
              <a:rPr lang="en-US" dirty="0" smtClean="0">
                <a:hlinkClick r:id="rId2"/>
              </a:rPr>
              <a:t>www.bettertxoutcomes.org</a:t>
            </a:r>
            <a:r>
              <a:rPr lang="en-US" dirty="0" smtClean="0"/>
              <a:t> (1:17 – 2:37)</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Question:</a:t>
            </a:r>
            <a:endParaRPr lang="en-US" dirty="0"/>
          </a:p>
        </p:txBody>
      </p:sp>
      <p:sp>
        <p:nvSpPr>
          <p:cNvPr id="3" name="Content Placeholder 2"/>
          <p:cNvSpPr>
            <a:spLocks noGrp="1"/>
          </p:cNvSpPr>
          <p:nvPr>
            <p:ph idx="1"/>
          </p:nvPr>
        </p:nvSpPr>
        <p:spPr/>
        <p:txBody>
          <a:bodyPr/>
          <a:lstStyle/>
          <a:p>
            <a:r>
              <a:rPr lang="en-US" dirty="0" smtClean="0"/>
              <a:t>Are incentives designed for:</a:t>
            </a:r>
          </a:p>
          <a:p>
            <a:endParaRPr lang="en-US" dirty="0" smtClean="0"/>
          </a:p>
          <a:p>
            <a:pPr>
              <a:buNone/>
            </a:pPr>
            <a:r>
              <a:rPr lang="en-US" dirty="0" smtClean="0"/>
              <a:t>a.)  compliant patients</a:t>
            </a:r>
          </a:p>
          <a:p>
            <a:pPr>
              <a:buNone/>
            </a:pPr>
            <a:r>
              <a:rPr lang="en-US" dirty="0" smtClean="0"/>
              <a:t>b.)  non-compliant patients</a:t>
            </a:r>
          </a:p>
          <a:p>
            <a:pPr>
              <a:buNone/>
            </a:pPr>
            <a:r>
              <a:rPr lang="en-US" dirty="0" smtClean="0"/>
              <a:t>c.)   both</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Quiz Question:</a:t>
            </a:r>
            <a:endParaRPr lang="en-US" dirty="0">
              <a:solidFill>
                <a:schemeClr val="tx2">
                  <a:lumMod val="75000"/>
                </a:schemeClr>
              </a:solidFill>
            </a:endParaRPr>
          </a:p>
        </p:txBody>
      </p:sp>
      <p:sp>
        <p:nvSpPr>
          <p:cNvPr id="3" name="Content Placeholder 2"/>
          <p:cNvSpPr>
            <a:spLocks noGrp="1"/>
          </p:cNvSpPr>
          <p:nvPr>
            <p:ph idx="1"/>
          </p:nvPr>
        </p:nvSpPr>
        <p:spPr/>
        <p:txBody>
          <a:bodyPr/>
          <a:lstStyle/>
          <a:p>
            <a:pPr>
              <a:buNone/>
            </a:pPr>
            <a:r>
              <a:rPr lang="en-US" dirty="0" smtClean="0"/>
              <a:t>If in a meeting, a colleague says:</a:t>
            </a:r>
          </a:p>
          <a:p>
            <a:pPr>
              <a:buNone/>
            </a:pPr>
            <a:r>
              <a:rPr lang="en-US" dirty="0" smtClean="0"/>
              <a:t>“Let’s not give recovery bracelets to the new people because we don’t even know if they’ll hang around.  Let’s say you have to complete 30 days.  Would you agree or disagree with this incentive plan?”</a:t>
            </a:r>
          </a:p>
          <a:p>
            <a:pPr>
              <a:buNone/>
            </a:pPr>
            <a:endParaRPr lang="en-US" dirty="0" smtClean="0"/>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7 Principles of Motivational Incentives:</a:t>
            </a:r>
            <a:endParaRPr lang="en-US" dirty="0">
              <a:solidFill>
                <a:schemeClr val="tx2">
                  <a:lumMod val="75000"/>
                </a:schemeClr>
              </a:solidFill>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smtClean="0">
                <a:solidFill>
                  <a:schemeClr val="bg1"/>
                </a:solidFill>
              </a:rPr>
              <a:t>Target Behavior</a:t>
            </a:r>
          </a:p>
          <a:p>
            <a:r>
              <a:rPr lang="en-US" dirty="0" smtClean="0">
                <a:solidFill>
                  <a:schemeClr val="bg1"/>
                </a:solidFill>
              </a:rPr>
              <a:t>Choice of Target Population</a:t>
            </a:r>
          </a:p>
          <a:p>
            <a:r>
              <a:rPr lang="en-US" dirty="0" smtClean="0">
                <a:solidFill>
                  <a:schemeClr val="bg1"/>
                </a:solidFill>
              </a:rPr>
              <a:t>Choice of </a:t>
            </a:r>
            <a:r>
              <a:rPr lang="en-US" dirty="0" err="1" smtClean="0">
                <a:solidFill>
                  <a:schemeClr val="bg1"/>
                </a:solidFill>
              </a:rPr>
              <a:t>Reinforcer</a:t>
            </a:r>
            <a:endParaRPr lang="en-US" dirty="0" smtClean="0">
              <a:solidFill>
                <a:schemeClr val="bg1"/>
              </a:solidFill>
            </a:endParaRPr>
          </a:p>
          <a:p>
            <a:r>
              <a:rPr lang="en-US" dirty="0" smtClean="0">
                <a:solidFill>
                  <a:schemeClr val="bg1"/>
                </a:solidFill>
              </a:rPr>
              <a:t>Incentive Magnitude</a:t>
            </a:r>
          </a:p>
          <a:p>
            <a:r>
              <a:rPr lang="en-US" dirty="0" smtClean="0">
                <a:solidFill>
                  <a:schemeClr val="tx1"/>
                </a:solidFill>
              </a:rPr>
              <a:t>Frequency of Incentive Distribution</a:t>
            </a:r>
          </a:p>
          <a:p>
            <a:r>
              <a:rPr lang="en-US" dirty="0" smtClean="0">
                <a:solidFill>
                  <a:schemeClr val="tx1"/>
                </a:solidFill>
              </a:rPr>
              <a:t>Timing of the Incentive</a:t>
            </a:r>
          </a:p>
          <a:p>
            <a:r>
              <a:rPr lang="en-US" dirty="0" smtClean="0">
                <a:solidFill>
                  <a:schemeClr val="tx1"/>
                </a:solidFill>
              </a:rPr>
              <a:t>Duration of the Intervention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Target Behavior</a:t>
            </a:r>
            <a:endParaRPr lang="en-US" dirty="0">
              <a:solidFill>
                <a:schemeClr val="tx2">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t>Something that is problematic and in need of change.</a:t>
            </a:r>
          </a:p>
          <a:p>
            <a:endParaRPr lang="en-US" dirty="0" smtClean="0"/>
          </a:p>
          <a:p>
            <a:r>
              <a:rPr lang="en-US" dirty="0" smtClean="0"/>
              <a:t>What’s broke and needs </a:t>
            </a:r>
            <a:r>
              <a:rPr lang="en-US" dirty="0" err="1" smtClean="0"/>
              <a:t>fixin</a:t>
            </a:r>
            <a:r>
              <a:rPr lang="en-US" dirty="0" smtClean="0"/>
              <a:t>’?</a:t>
            </a:r>
          </a:p>
          <a:p>
            <a:r>
              <a:rPr lang="en-US" dirty="0" smtClean="0"/>
              <a:t>What keeps the Director up at night?</a:t>
            </a:r>
          </a:p>
          <a:p>
            <a:r>
              <a:rPr lang="en-US" dirty="0" smtClean="0"/>
              <a:t>Where do your best efforts seem wasted? </a:t>
            </a:r>
          </a:p>
          <a:p>
            <a:endParaRPr lang="en-US" dirty="0" smtClean="0"/>
          </a:p>
          <a:p>
            <a:pPr>
              <a:buNone/>
            </a:pPr>
            <a:r>
              <a:rPr lang="en-US" dirty="0" smtClean="0"/>
              <a:t>Handout: Improving the Balance Sheet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solidFill>
                  <a:schemeClr val="tx2"/>
                </a:solidFill>
              </a:rPr>
              <a:t>Target Behavior</a:t>
            </a:r>
          </a:p>
        </p:txBody>
      </p:sp>
      <p:sp>
        <p:nvSpPr>
          <p:cNvPr id="19459" name="Content Placeholder 2"/>
          <p:cNvSpPr>
            <a:spLocks noGrp="1"/>
          </p:cNvSpPr>
          <p:nvPr>
            <p:ph idx="1"/>
          </p:nvPr>
        </p:nvSpPr>
        <p:spPr/>
        <p:txBody>
          <a:bodyPr/>
          <a:lstStyle/>
          <a:p>
            <a:pPr eaLnBrk="1" hangingPunct="1">
              <a:buFont typeface="Arial" pitchFamily="34" charset="0"/>
              <a:buNone/>
            </a:pPr>
            <a:r>
              <a:rPr lang="en-US" sz="2400" dirty="0" smtClean="0"/>
              <a:t>The “reinforcement” model emphasizes </a:t>
            </a:r>
          </a:p>
          <a:p>
            <a:pPr eaLnBrk="1" hangingPunct="1">
              <a:buFont typeface="Arial" pitchFamily="34" charset="0"/>
              <a:buNone/>
            </a:pPr>
            <a:r>
              <a:rPr lang="en-US" sz="2400" dirty="0" smtClean="0"/>
              <a:t>breaking the goal down into very small steps</a:t>
            </a:r>
          </a:p>
          <a:p>
            <a:pPr eaLnBrk="1" hangingPunct="1">
              <a:buFont typeface="Arial" pitchFamily="34" charset="0"/>
              <a:buNone/>
            </a:pPr>
            <a:r>
              <a:rPr lang="en-US" sz="2400" dirty="0" smtClean="0"/>
              <a:t>    and then reinforcing each of the steps as they occur.</a:t>
            </a:r>
          </a:p>
          <a:p>
            <a:pPr eaLnBrk="1" hangingPunct="1">
              <a:buFont typeface="Arial" pitchFamily="34" charset="0"/>
              <a:buNone/>
            </a:pPr>
            <a:endParaRPr lang="en-US" sz="2400" dirty="0" smtClean="0"/>
          </a:p>
          <a:p>
            <a:pPr eaLnBrk="1" hangingPunct="1">
              <a:buFont typeface="Arial" pitchFamily="34" charset="0"/>
              <a:buNone/>
            </a:pPr>
            <a:r>
              <a:rPr lang="en-US" sz="2400" dirty="0" smtClean="0"/>
              <a:t>The behavior must be </a:t>
            </a:r>
            <a:r>
              <a:rPr lang="en-US" sz="2400" b="1" dirty="0" smtClean="0"/>
              <a:t>observable and measurable.</a:t>
            </a:r>
          </a:p>
          <a:p>
            <a:pPr eaLnBrk="1" hangingPunct="1">
              <a:buFont typeface="Arial" pitchFamily="34" charset="0"/>
              <a:buNone/>
            </a:pPr>
            <a:endParaRPr lang="en-US" sz="2400" dirty="0" smtClean="0"/>
          </a:p>
          <a:p>
            <a:pPr eaLnBrk="1" hangingPunct="1">
              <a:buFont typeface="Arial" pitchFamily="34" charset="0"/>
              <a:buNone/>
            </a:pPr>
            <a:r>
              <a:rPr lang="en-US" sz="2400" dirty="0" smtClean="0"/>
              <a:t>Choosing a target behavior involves something problematic or in need of a change. Then, the new behavior becomes a contingency.       </a:t>
            </a:r>
          </a:p>
          <a:p>
            <a:pPr eaLnBrk="1" hangingPunct="1">
              <a:buFont typeface="Arial" pitchFamily="34" charset="0"/>
              <a:buNone/>
            </a:pPr>
            <a:endParaRPr lang="en-US" sz="2400" dirty="0" smtClean="0"/>
          </a:p>
          <a:p>
            <a:pPr eaLnBrk="1" hangingPunct="1">
              <a:buFont typeface="Arial" pitchFamily="34" charset="0"/>
              <a:buNone/>
            </a:pPr>
            <a:endParaRPr lang="en-US" sz="2400" dirty="0" smtClean="0"/>
          </a:p>
        </p:txBody>
      </p:sp>
      <p:pic>
        <p:nvPicPr>
          <p:cNvPr id="19460" name="Picture 1" descr="C:\Documents and Settings\christine higgins\Local Settings\Temporary Internet Files\Content.IE5\W1UK8YAQ\MC900353666[1].wmf"/>
          <p:cNvPicPr>
            <a:picLocks noChangeAspect="1" noChangeArrowheads="1"/>
          </p:cNvPicPr>
          <p:nvPr/>
        </p:nvPicPr>
        <p:blipFill>
          <a:blip r:embed="rId3" cstate="print"/>
          <a:srcRect/>
          <a:stretch>
            <a:fillRect/>
          </a:stretch>
        </p:blipFill>
        <p:spPr bwMode="auto">
          <a:xfrm>
            <a:off x="6934200" y="381000"/>
            <a:ext cx="1536700"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normAutofit fontScale="90000"/>
          </a:bodyPr>
          <a:lstStyle/>
          <a:p>
            <a:pPr eaLnBrk="1" hangingPunct="1">
              <a:defRPr/>
            </a:pPr>
            <a:r>
              <a:rPr lang="en-US" dirty="0" smtClean="0">
                <a:solidFill>
                  <a:schemeClr val="tx2">
                    <a:lumMod val="75000"/>
                  </a:schemeClr>
                </a:solidFill>
              </a:rPr>
              <a:t>Advantage of attendance incentives</a:t>
            </a:r>
          </a:p>
        </p:txBody>
      </p:sp>
      <p:sp>
        <p:nvSpPr>
          <p:cNvPr id="517123" name="Rectangle 3"/>
          <p:cNvSpPr>
            <a:spLocks noGrp="1" noChangeArrowheads="1"/>
          </p:cNvSpPr>
          <p:nvPr>
            <p:ph type="body" idx="1"/>
          </p:nvPr>
        </p:nvSpPr>
        <p:spPr/>
        <p:txBody>
          <a:bodyPr/>
          <a:lstStyle/>
          <a:p>
            <a:pPr>
              <a:defRPr/>
            </a:pPr>
            <a:r>
              <a:rPr lang="en-US" dirty="0" smtClean="0"/>
              <a:t>Easy to monitor</a:t>
            </a:r>
          </a:p>
          <a:p>
            <a:pPr eaLnBrk="1" hangingPunct="1">
              <a:defRPr/>
            </a:pPr>
            <a:r>
              <a:rPr lang="en-US" dirty="0" smtClean="0"/>
              <a:t>Enhance client engagement</a:t>
            </a:r>
          </a:p>
          <a:p>
            <a:pPr>
              <a:defRPr/>
            </a:pPr>
            <a:r>
              <a:rPr lang="en-US" dirty="0" smtClean="0"/>
              <a:t>Ensure delivery of important counseling elements</a:t>
            </a:r>
          </a:p>
          <a:p>
            <a:pPr eaLnBrk="1" hangingPunct="1">
              <a:defRPr/>
            </a:pPr>
            <a:r>
              <a:rPr lang="en-US" dirty="0" smtClean="0"/>
              <a:t>May increase clinic revenue</a:t>
            </a:r>
          </a:p>
          <a:p>
            <a:pPr eaLnBrk="1" hangingPunct="1">
              <a:defRPr/>
            </a:pPr>
            <a:endParaRPr lang="en-US" dirty="0" smtClean="0"/>
          </a:p>
          <a:p>
            <a:pPr eaLnBrk="1" hangingPunct="1">
              <a:buNone/>
              <a:defRPr/>
            </a:pPr>
            <a:r>
              <a:rPr lang="en-US" sz="2800" dirty="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solidFill>
                  <a:schemeClr val="tx2">
                    <a:lumMod val="75000"/>
                  </a:schemeClr>
                </a:solidFill>
              </a:rPr>
              <a:t>Target Population</a:t>
            </a:r>
          </a:p>
        </p:txBody>
      </p:sp>
      <p:sp>
        <p:nvSpPr>
          <p:cNvPr id="4" name="Text Placeholder 3"/>
          <p:cNvSpPr>
            <a:spLocks noGrp="1"/>
          </p:cNvSpPr>
          <p:nvPr>
            <p:ph type="body" idx="1"/>
          </p:nvPr>
        </p:nvSpPr>
        <p:spPr/>
        <p:txBody>
          <a:bodyPr/>
          <a:lstStyle/>
          <a:p>
            <a:r>
              <a:rPr lang="en-US" dirty="0" smtClean="0"/>
              <a:t>Population?</a:t>
            </a:r>
            <a:endParaRPr lang="en-US" dirty="0"/>
          </a:p>
        </p:txBody>
      </p:sp>
      <p:sp>
        <p:nvSpPr>
          <p:cNvPr id="23555" name="Content Placeholder 4"/>
          <p:cNvSpPr>
            <a:spLocks noGrp="1"/>
          </p:cNvSpPr>
          <p:nvPr>
            <p:ph sz="half" idx="2"/>
          </p:nvPr>
        </p:nvSpPr>
        <p:spPr/>
        <p:txBody>
          <a:bodyPr/>
          <a:lstStyle/>
          <a:p>
            <a:pPr eaLnBrk="1" hangingPunct="1">
              <a:lnSpc>
                <a:spcPct val="90000"/>
              </a:lnSpc>
              <a:buFont typeface="Arial" pitchFamily="34" charset="0"/>
              <a:buNone/>
            </a:pPr>
            <a:endParaRPr lang="en-US" dirty="0" smtClean="0"/>
          </a:p>
          <a:p>
            <a:pPr eaLnBrk="1" hangingPunct="1">
              <a:lnSpc>
                <a:spcPct val="90000"/>
              </a:lnSpc>
              <a:buFont typeface="Arial" pitchFamily="34" charset="0"/>
              <a:buNone/>
            </a:pPr>
            <a:r>
              <a:rPr lang="en-US" sz="2000" dirty="0" smtClean="0"/>
              <a:t>-Whole clinic</a:t>
            </a:r>
          </a:p>
          <a:p>
            <a:pPr eaLnBrk="1" hangingPunct="1">
              <a:lnSpc>
                <a:spcPct val="90000"/>
              </a:lnSpc>
              <a:buFont typeface="Arial" pitchFamily="34" charset="0"/>
              <a:buNone/>
            </a:pPr>
            <a:r>
              <a:rPr lang="en-US" sz="2000" dirty="0" smtClean="0"/>
              <a:t>-Unemployed</a:t>
            </a:r>
          </a:p>
          <a:p>
            <a:pPr eaLnBrk="1" hangingPunct="1">
              <a:lnSpc>
                <a:spcPct val="90000"/>
              </a:lnSpc>
              <a:buFont typeface="Arial" pitchFamily="34" charset="0"/>
              <a:buNone/>
            </a:pPr>
            <a:r>
              <a:rPr lang="en-US" sz="2000" dirty="0" smtClean="0"/>
              <a:t>-Males/Females</a:t>
            </a:r>
          </a:p>
          <a:p>
            <a:pPr eaLnBrk="1" hangingPunct="1">
              <a:lnSpc>
                <a:spcPct val="90000"/>
              </a:lnSpc>
              <a:buFont typeface="Arial" pitchFamily="34" charset="0"/>
              <a:buNone/>
            </a:pPr>
            <a:r>
              <a:rPr lang="en-US" sz="2000" dirty="0" smtClean="0"/>
              <a:t>-Court ordered </a:t>
            </a:r>
          </a:p>
          <a:p>
            <a:pPr eaLnBrk="1" hangingPunct="1">
              <a:lnSpc>
                <a:spcPct val="90000"/>
              </a:lnSpc>
              <a:buFont typeface="Arial" pitchFamily="34" charset="0"/>
              <a:buNone/>
            </a:pPr>
            <a:r>
              <a:rPr lang="en-US" sz="2000" dirty="0" smtClean="0"/>
              <a:t>-Late payers </a:t>
            </a:r>
          </a:p>
          <a:p>
            <a:pPr eaLnBrk="1" hangingPunct="1">
              <a:lnSpc>
                <a:spcPct val="90000"/>
              </a:lnSpc>
              <a:buFont typeface="Arial" pitchFamily="34" charset="0"/>
              <a:buNone/>
            </a:pPr>
            <a:r>
              <a:rPr lang="en-US" sz="2000" dirty="0" smtClean="0"/>
              <a:t>-Parolees                   </a:t>
            </a:r>
          </a:p>
          <a:p>
            <a:pPr eaLnBrk="1" hangingPunct="1">
              <a:lnSpc>
                <a:spcPct val="90000"/>
              </a:lnSpc>
              <a:buFont typeface="Arial" pitchFamily="34" charset="0"/>
              <a:buNone/>
            </a:pPr>
            <a:r>
              <a:rPr lang="en-US" dirty="0" smtClean="0"/>
              <a:t>-</a:t>
            </a:r>
            <a:r>
              <a:rPr lang="en-US" sz="2000" dirty="0" smtClean="0"/>
              <a:t>Co-occurring disorder pts</a:t>
            </a:r>
          </a:p>
          <a:p>
            <a:pPr eaLnBrk="1" hangingPunct="1">
              <a:lnSpc>
                <a:spcPct val="90000"/>
              </a:lnSpc>
            </a:pPr>
            <a:endParaRPr lang="en-US" dirty="0" smtClean="0"/>
          </a:p>
        </p:txBody>
      </p:sp>
      <p:sp>
        <p:nvSpPr>
          <p:cNvPr id="5" name="Text Placeholder 4"/>
          <p:cNvSpPr>
            <a:spLocks noGrp="1"/>
          </p:cNvSpPr>
          <p:nvPr>
            <p:ph type="body" sz="quarter" idx="3"/>
          </p:nvPr>
        </p:nvSpPr>
        <p:spPr/>
        <p:txBody>
          <a:bodyPr/>
          <a:lstStyle/>
          <a:p>
            <a:r>
              <a:rPr lang="en-US" dirty="0" smtClean="0"/>
              <a:t>What’s broke and needs </a:t>
            </a:r>
            <a:r>
              <a:rPr lang="en-US" dirty="0" err="1" smtClean="0"/>
              <a:t>fixin</a:t>
            </a:r>
            <a:r>
              <a:rPr lang="en-US" dirty="0" smtClean="0"/>
              <a:t>?</a:t>
            </a:r>
            <a:endParaRPr lang="en-US" dirty="0"/>
          </a:p>
        </p:txBody>
      </p:sp>
      <p:sp>
        <p:nvSpPr>
          <p:cNvPr id="6" name="Content Placeholder 5"/>
          <p:cNvSpPr>
            <a:spLocks noGrp="1"/>
          </p:cNvSpPr>
          <p:nvPr>
            <p:ph sz="quarter" idx="4"/>
          </p:nvPr>
        </p:nvSpPr>
        <p:spPr>
          <a:xfrm>
            <a:off x="4645025" y="2174875"/>
            <a:ext cx="4270375" cy="3951288"/>
          </a:xfrm>
        </p:spPr>
        <p:txBody>
          <a:bodyPr>
            <a:normAutofit fontScale="92500" lnSpcReduction="10000"/>
          </a:bodyPr>
          <a:lstStyle/>
          <a:p>
            <a:endParaRPr lang="en-US" dirty="0" smtClean="0"/>
          </a:p>
          <a:p>
            <a:pPr>
              <a:buNone/>
            </a:pPr>
            <a:r>
              <a:rPr lang="en-US" dirty="0" smtClean="0"/>
              <a:t>Poor attendance in group</a:t>
            </a:r>
          </a:p>
          <a:p>
            <a:pPr>
              <a:buNone/>
            </a:pPr>
            <a:r>
              <a:rPr lang="en-US" dirty="0" smtClean="0"/>
              <a:t>High unpaid fee balances</a:t>
            </a:r>
          </a:p>
          <a:p>
            <a:pPr>
              <a:buNone/>
            </a:pPr>
            <a:r>
              <a:rPr lang="en-US" dirty="0" smtClean="0"/>
              <a:t>Low response to special classes</a:t>
            </a:r>
          </a:p>
          <a:p>
            <a:pPr>
              <a:buNone/>
            </a:pPr>
            <a:r>
              <a:rPr lang="en-US" dirty="0" smtClean="0"/>
              <a:t>Low employee morale</a:t>
            </a:r>
          </a:p>
          <a:p>
            <a:pPr>
              <a:buNone/>
            </a:pPr>
            <a:r>
              <a:rPr lang="en-US" dirty="0" smtClean="0"/>
              <a:t>Overcrowded waiting room</a:t>
            </a:r>
          </a:p>
          <a:p>
            <a:pPr>
              <a:buNone/>
            </a:pPr>
            <a:r>
              <a:rPr lang="en-US" dirty="0" smtClean="0"/>
              <a:t>High incidence of diabetes</a:t>
            </a:r>
          </a:p>
          <a:p>
            <a:pPr>
              <a:buNone/>
            </a:pPr>
            <a:r>
              <a:rPr lang="en-US" dirty="0" smtClean="0"/>
              <a:t>Loitering/disturbances </a:t>
            </a:r>
          </a:p>
          <a:p>
            <a:pPr>
              <a:buNone/>
            </a:pPr>
            <a:r>
              <a:rPr lang="en-US" dirty="0" smtClean="0"/>
              <a:t>High incidence of cocaine use</a:t>
            </a:r>
          </a:p>
          <a:p>
            <a:pPr>
              <a:buNone/>
            </a:pPr>
            <a:r>
              <a:rPr lang="en-US" dirty="0" smtClean="0"/>
              <a:t>No-shows for doctor </a:t>
            </a:r>
            <a:r>
              <a:rPr lang="en-US" dirty="0" err="1" smtClean="0"/>
              <a:t>appts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my boss and mentor!</a:t>
            </a:r>
            <a:endParaRPr lang="en-US" dirty="0"/>
          </a:p>
        </p:txBody>
      </p:sp>
      <p:pic>
        <p:nvPicPr>
          <p:cNvPr id="4" name="Content Placeholder 3" descr="Stitzer Pic.jpg"/>
          <p:cNvPicPr>
            <a:picLocks noGrp="1" noChangeAspect="1"/>
          </p:cNvPicPr>
          <p:nvPr>
            <p:ph idx="1"/>
          </p:nvPr>
        </p:nvPicPr>
        <p:blipFill>
          <a:blip r:embed="rId3" cstate="print"/>
          <a:stretch>
            <a:fillRect/>
          </a:stretch>
        </p:blipFill>
        <p:spPr>
          <a:xfrm>
            <a:off x="609600" y="1524000"/>
            <a:ext cx="2263954" cy="2667000"/>
          </a:xfrm>
        </p:spPr>
      </p:pic>
      <p:sp>
        <p:nvSpPr>
          <p:cNvPr id="5" name="TextBox 4"/>
          <p:cNvSpPr txBox="1"/>
          <p:nvPr/>
        </p:nvSpPr>
        <p:spPr>
          <a:xfrm>
            <a:off x="3581400" y="1524000"/>
            <a:ext cx="5562600" cy="3785652"/>
          </a:xfrm>
          <a:prstGeom prst="rect">
            <a:avLst/>
          </a:prstGeom>
          <a:noFill/>
        </p:spPr>
        <p:txBody>
          <a:bodyPr wrap="square" rtlCol="0">
            <a:spAutoFit/>
          </a:bodyPr>
          <a:lstStyle/>
          <a:p>
            <a:r>
              <a:rPr lang="en-US" sz="2400" dirty="0" smtClean="0"/>
              <a:t>Maxine </a:t>
            </a:r>
            <a:r>
              <a:rPr lang="en-US" sz="2400" dirty="0" err="1" smtClean="0"/>
              <a:t>Stitzer</a:t>
            </a:r>
            <a:r>
              <a:rPr lang="en-US" sz="2400" dirty="0" smtClean="0"/>
              <a:t>, Ph.D. </a:t>
            </a:r>
          </a:p>
          <a:p>
            <a:r>
              <a:rPr lang="en-US" sz="2400" dirty="0" smtClean="0"/>
              <a:t>Principal  Investigator</a:t>
            </a:r>
          </a:p>
          <a:p>
            <a:r>
              <a:rPr lang="en-US" sz="2400" dirty="0" smtClean="0"/>
              <a:t>CTN Mid-Atlantic Node</a:t>
            </a:r>
          </a:p>
          <a:p>
            <a:endParaRPr lang="en-US" sz="2400" dirty="0" smtClean="0"/>
          </a:p>
          <a:p>
            <a:r>
              <a:rPr lang="en-US" sz="2400" dirty="0" smtClean="0"/>
              <a:t>Lead Investigator on the first national multi-site trial of abstinence incentives’ effectiveness when implemented in community drug treatment programs.  </a:t>
            </a:r>
            <a:endParaRPr lang="en-US" sz="2400" b="1" dirty="0" smtClean="0"/>
          </a:p>
          <a:p>
            <a:r>
              <a:rPr lang="en-US" sz="2400" dirty="0" smtClean="0"/>
              <a:t> </a:t>
            </a:r>
          </a:p>
          <a:p>
            <a:r>
              <a:rPr lang="en-US" sz="2400" dirty="0" smtClean="0"/>
              <a:t> </a:t>
            </a:r>
            <a:endParaRPr lang="en-US" sz="2400" dirty="0"/>
          </a:p>
        </p:txBody>
      </p:sp>
      <p:sp>
        <p:nvSpPr>
          <p:cNvPr id="6" name="TextBox 5"/>
          <p:cNvSpPr txBox="1"/>
          <p:nvPr/>
        </p:nvSpPr>
        <p:spPr>
          <a:xfrm>
            <a:off x="381000" y="4724400"/>
            <a:ext cx="2819400" cy="1938992"/>
          </a:xfrm>
          <a:prstGeom prst="rect">
            <a:avLst/>
          </a:prstGeom>
          <a:noFill/>
        </p:spPr>
        <p:txBody>
          <a:bodyPr wrap="square" rtlCol="0">
            <a:spAutoFit/>
          </a:bodyPr>
          <a:lstStyle/>
          <a:p>
            <a:r>
              <a:rPr lang="en-US" sz="2000" dirty="0" smtClean="0"/>
              <a:t>A </a:t>
            </a:r>
            <a:r>
              <a:rPr lang="en-US" sz="2000" dirty="0" err="1" smtClean="0"/>
              <a:t>recongized</a:t>
            </a:r>
            <a:r>
              <a:rPr lang="en-US" sz="2000" dirty="0" smtClean="0"/>
              <a:t> leader, well  known for her seminal work on contingency management approaches in substance abuse treatment</a:t>
            </a:r>
            <a:endParaRPr lang="en-US" sz="2000" dirty="0"/>
          </a:p>
        </p:txBody>
      </p:sp>
      <p:sp>
        <p:nvSpPr>
          <p:cNvPr id="7" name="TextBox 6"/>
          <p:cNvSpPr txBox="1"/>
          <p:nvPr/>
        </p:nvSpPr>
        <p:spPr>
          <a:xfrm>
            <a:off x="4038600" y="5486400"/>
            <a:ext cx="4495800" cy="646331"/>
          </a:xfrm>
          <a:prstGeom prst="rect">
            <a:avLst/>
          </a:prstGeom>
          <a:noFill/>
        </p:spPr>
        <p:txBody>
          <a:bodyPr wrap="square" rtlCol="0">
            <a:spAutoFit/>
          </a:bodyPr>
          <a:lstStyle/>
          <a:p>
            <a:r>
              <a:rPr lang="en-US" dirty="0" smtClean="0"/>
              <a:t>MIEDAR  STUDY CTN Protocol 006 &amp; 007</a:t>
            </a:r>
          </a:p>
          <a:p>
            <a:r>
              <a:rPr lang="en-US" dirty="0" smtClean="0"/>
              <a:t>ctndisseminationlibraary.org</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2">
                    <a:lumMod val="75000"/>
                  </a:schemeClr>
                </a:solidFill>
                <a:latin typeface="+mn-lt"/>
              </a:rPr>
              <a:t>Example:  IBR Reach/Methadone </a:t>
            </a:r>
            <a:br>
              <a:rPr lang="en-US" sz="2400" dirty="0" smtClean="0">
                <a:solidFill>
                  <a:schemeClr val="tx2">
                    <a:lumMod val="75000"/>
                  </a:schemeClr>
                </a:solidFill>
                <a:latin typeface="+mn-lt"/>
              </a:rPr>
            </a:br>
            <a:r>
              <a:rPr lang="en-US" sz="2400" dirty="0" smtClean="0">
                <a:solidFill>
                  <a:schemeClr val="tx2">
                    <a:lumMod val="75000"/>
                  </a:schemeClr>
                </a:solidFill>
                <a:latin typeface="+mn-lt"/>
              </a:rPr>
              <a:t>Maintenance Clinic</a:t>
            </a:r>
            <a:endParaRPr lang="en-US" sz="2400" dirty="0">
              <a:solidFill>
                <a:schemeClr val="tx2">
                  <a:lumMod val="75000"/>
                </a:schemeClr>
              </a:solidFill>
              <a:latin typeface="+mn-lt"/>
            </a:endParaRPr>
          </a:p>
        </p:txBody>
      </p:sp>
      <p:sp>
        <p:nvSpPr>
          <p:cNvPr id="3" name="Content Placeholder 2"/>
          <p:cNvSpPr>
            <a:spLocks noGrp="1"/>
          </p:cNvSpPr>
          <p:nvPr>
            <p:ph sz="half" idx="1"/>
          </p:nvPr>
        </p:nvSpPr>
        <p:spPr/>
        <p:txBody>
          <a:bodyPr>
            <a:normAutofit/>
          </a:bodyPr>
          <a:lstStyle/>
          <a:p>
            <a:pPr>
              <a:buNone/>
            </a:pPr>
            <a:r>
              <a:rPr lang="en-US" b="1" dirty="0" smtClean="0"/>
              <a:t>Target Population:</a:t>
            </a:r>
          </a:p>
          <a:p>
            <a:pPr>
              <a:buNone/>
            </a:pPr>
            <a:endParaRPr lang="en-US" dirty="0" smtClean="0"/>
          </a:p>
          <a:p>
            <a:pPr>
              <a:buNone/>
            </a:pPr>
            <a:r>
              <a:rPr lang="en-US" dirty="0" smtClean="0"/>
              <a:t>Poor attendance at</a:t>
            </a:r>
          </a:p>
          <a:p>
            <a:pPr>
              <a:buNone/>
            </a:pPr>
            <a:r>
              <a:rPr lang="en-US" dirty="0" smtClean="0"/>
              <a:t>  Orientation Groups </a:t>
            </a:r>
          </a:p>
          <a:p>
            <a:pPr>
              <a:buNone/>
            </a:pPr>
            <a:r>
              <a:rPr lang="en-US" dirty="0" smtClean="0"/>
              <a:t>  which are required at the beginning of treatment and mandatory for a first take-home.   </a:t>
            </a:r>
            <a:endParaRPr lang="en-US" dirty="0"/>
          </a:p>
        </p:txBody>
      </p:sp>
      <p:sp>
        <p:nvSpPr>
          <p:cNvPr id="4" name="Content Placeholder 3"/>
          <p:cNvSpPr>
            <a:spLocks noGrp="1"/>
          </p:cNvSpPr>
          <p:nvPr>
            <p:ph sz="half" idx="2"/>
          </p:nvPr>
        </p:nvSpPr>
        <p:spPr/>
        <p:txBody>
          <a:bodyPr>
            <a:normAutofit/>
          </a:bodyPr>
          <a:lstStyle/>
          <a:p>
            <a:pPr>
              <a:buNone/>
            </a:pPr>
            <a:r>
              <a:rPr lang="en-US" b="1" dirty="0" smtClean="0"/>
              <a:t>Target Behavior:</a:t>
            </a:r>
          </a:p>
          <a:p>
            <a:endParaRPr lang="en-US" dirty="0" smtClean="0"/>
          </a:p>
          <a:p>
            <a:pPr>
              <a:buNone/>
            </a:pPr>
            <a:r>
              <a:rPr lang="en-US" dirty="0" smtClean="0"/>
              <a:t>Attend all 4 groups, win a prize and a raffle ticket in each group, enter to be part of a monthly raffle.  Double your tickets if you complete all 4 groups in 30 days.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457200" y="304800"/>
            <a:ext cx="8229600" cy="6324600"/>
          </a:xfrm>
        </p:spPr>
        <p:txBody>
          <a:bodyPr/>
          <a:lstStyle/>
          <a:p>
            <a:pPr eaLnBrk="1" hangingPunct="1">
              <a:defRPr/>
            </a:pPr>
            <a:r>
              <a:rPr lang="en-US" sz="3600" dirty="0" smtClean="0"/>
              <a:t/>
            </a:r>
            <a:br>
              <a:rPr lang="en-US" sz="3600" dirty="0" smtClean="0"/>
            </a:br>
            <a:r>
              <a:rPr lang="en-US" sz="3600" dirty="0" smtClean="0">
                <a:solidFill>
                  <a:schemeClr val="folHlink"/>
                </a:solidFill>
              </a:rPr>
              <a:t>REACH 4 IT! </a:t>
            </a:r>
            <a:br>
              <a:rPr lang="en-US" sz="3600" dirty="0" smtClean="0">
                <a:solidFill>
                  <a:schemeClr val="folHlink"/>
                </a:solidFill>
              </a:rPr>
            </a:br>
            <a:r>
              <a:rPr lang="en-US" sz="3600" dirty="0" smtClean="0"/>
              <a:t>Attend Orientation Groups and </a:t>
            </a:r>
            <a:br>
              <a:rPr lang="en-US" sz="3600" dirty="0" smtClean="0"/>
            </a:br>
            <a:r>
              <a:rPr lang="en-US" sz="3600" dirty="0" smtClean="0"/>
              <a:t>Win Prizes!$!$!$!!</a:t>
            </a:r>
            <a:r>
              <a:rPr lang="en-US" sz="3600" u="sng" dirty="0" smtClean="0"/>
              <a:t/>
            </a:r>
            <a:br>
              <a:rPr lang="en-US" sz="3600" u="sng" dirty="0" smtClean="0"/>
            </a:br>
            <a:r>
              <a:rPr lang="en-US" sz="3600" u="sng" dirty="0" smtClean="0"/>
              <a:t>Starting March 20</a:t>
            </a:r>
            <a:r>
              <a:rPr lang="en-US" sz="3600" u="sng" baseline="30000" dirty="0" smtClean="0"/>
              <a:t>th</a:t>
            </a:r>
            <a:r>
              <a:rPr lang="en-US" sz="3600" u="sng" dirty="0" smtClean="0"/>
              <a:t>!</a:t>
            </a:r>
            <a:r>
              <a:rPr lang="en-US" sz="3600" dirty="0" smtClean="0"/>
              <a:t> </a:t>
            </a:r>
            <a:br>
              <a:rPr lang="en-US" sz="3600" dirty="0" smtClean="0"/>
            </a:br>
            <a:r>
              <a:rPr lang="en-US" sz="3600" dirty="0" smtClean="0"/>
              <a:t>Earn a GRAND PRIZE raffle ticket each time you attend. </a:t>
            </a:r>
            <a:br>
              <a:rPr lang="en-US" sz="3600" dirty="0" smtClean="0"/>
            </a:br>
            <a:r>
              <a:rPr lang="en-US" sz="3600" dirty="0" smtClean="0"/>
              <a:t>Attend all 4 groups in 30 days</a:t>
            </a:r>
            <a:br>
              <a:rPr lang="en-US" sz="3600" dirty="0" smtClean="0"/>
            </a:br>
            <a:r>
              <a:rPr lang="en-US" sz="3600" dirty="0" smtClean="0"/>
              <a:t>and double your chances to win.</a:t>
            </a:r>
            <a:br>
              <a:rPr lang="en-US" sz="3600" dirty="0" smtClean="0"/>
            </a:br>
            <a:r>
              <a:rPr lang="en-US" sz="3600" dirty="0" smtClean="0"/>
              <a:t>Open to everyone!</a:t>
            </a:r>
          </a:p>
        </p:txBody>
      </p:sp>
      <p:pic>
        <p:nvPicPr>
          <p:cNvPr id="38915" name="Picture 3" descr="hand_stars"/>
          <p:cNvPicPr>
            <a:picLocks noGrp="1" noChangeAspect="1" noChangeArrowheads="1"/>
          </p:cNvPicPr>
          <p:nvPr>
            <p:ph sz="half" idx="2"/>
          </p:nvPr>
        </p:nvPicPr>
        <p:blipFill>
          <a:blip r:embed="rId2" cstate="print"/>
          <a:srcRect/>
          <a:stretch>
            <a:fillRect/>
          </a:stretch>
        </p:blipFill>
        <p:spPr>
          <a:xfrm>
            <a:off x="7010400" y="304800"/>
            <a:ext cx="1590675" cy="1428750"/>
          </a:xfrm>
          <a:noFill/>
        </p:spPr>
      </p:pic>
      <p:pic>
        <p:nvPicPr>
          <p:cNvPr id="38916" name="Picture 4" descr="hand_stars"/>
          <p:cNvPicPr>
            <a:picLocks noGrp="1" noChangeAspect="1" noChangeArrowheads="1"/>
          </p:cNvPicPr>
          <p:nvPr>
            <p:ph sz="half" idx="1"/>
          </p:nvPr>
        </p:nvPicPr>
        <p:blipFill>
          <a:blip r:embed="rId2" cstate="print"/>
          <a:srcRect/>
          <a:stretch>
            <a:fillRect/>
          </a:stretch>
        </p:blipFill>
        <p:spPr>
          <a:xfrm>
            <a:off x="685800" y="304800"/>
            <a:ext cx="1590675" cy="142875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pPr eaLnBrk="1" hangingPunct="1">
              <a:defRPr/>
            </a:pPr>
            <a:r>
              <a:rPr lang="en-US" dirty="0" smtClean="0">
                <a:solidFill>
                  <a:schemeClr val="tx2">
                    <a:lumMod val="75000"/>
                  </a:schemeClr>
                </a:solidFill>
              </a:rPr>
              <a:t>Giveaways </a:t>
            </a:r>
          </a:p>
        </p:txBody>
      </p:sp>
      <p:sp>
        <p:nvSpPr>
          <p:cNvPr id="577539" name="Rectangle 3"/>
          <p:cNvSpPr>
            <a:spLocks noGrp="1" noChangeArrowheads="1"/>
          </p:cNvSpPr>
          <p:nvPr>
            <p:ph type="body" idx="1"/>
          </p:nvPr>
        </p:nvSpPr>
        <p:spPr>
          <a:xfrm>
            <a:off x="457200" y="1600200"/>
            <a:ext cx="8229600" cy="4741863"/>
          </a:xfrm>
        </p:spPr>
        <p:txBody>
          <a:bodyPr/>
          <a:lstStyle/>
          <a:p>
            <a:pPr eaLnBrk="1" hangingPunct="1">
              <a:defRPr/>
            </a:pPr>
            <a:r>
              <a:rPr lang="en-US" sz="2800" dirty="0" smtClean="0"/>
              <a:t>Intro to R.E.A.C.H.—Pens</a:t>
            </a:r>
          </a:p>
          <a:p>
            <a:pPr eaLnBrk="1" hangingPunct="1">
              <a:defRPr/>
            </a:pPr>
            <a:r>
              <a:rPr lang="en-US" sz="2800" dirty="0" smtClean="0"/>
              <a:t>Disease of Addiction –Bracelets</a:t>
            </a:r>
          </a:p>
          <a:p>
            <a:pPr eaLnBrk="1" hangingPunct="1">
              <a:defRPr/>
            </a:pPr>
            <a:r>
              <a:rPr lang="en-US" sz="2800" dirty="0" smtClean="0"/>
              <a:t>Medicine—Water Bottles</a:t>
            </a:r>
          </a:p>
          <a:p>
            <a:pPr eaLnBrk="1" hangingPunct="1">
              <a:defRPr/>
            </a:pPr>
            <a:r>
              <a:rPr lang="en-US" sz="2800" dirty="0" smtClean="0"/>
              <a:t>HIV/AIDS—Gift bag w/condoms (male &amp;</a:t>
            </a:r>
          </a:p>
          <a:p>
            <a:pPr eaLnBrk="1" hangingPunct="1">
              <a:buFont typeface="Wingdings" pitchFamily="2" charset="2"/>
              <a:buNone/>
              <a:defRPr/>
            </a:pPr>
            <a:r>
              <a:rPr lang="en-US" sz="2800" dirty="0" smtClean="0"/>
              <a:t>                       female), candy, mints. </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Purchased with a stationery line item in the budget. Patients get a raffle ticket and receive one giveaway each time they attend.  </a:t>
            </a:r>
          </a:p>
          <a:p>
            <a:pPr eaLnBrk="1" hangingPunct="1">
              <a:buFont typeface="Wingdings" pitchFamily="2" charset="2"/>
              <a:buNone/>
              <a:defRPr/>
            </a:pPr>
            <a:endParaRPr lang="en-US" sz="2800" dirty="0" smtClean="0">
              <a:solidFill>
                <a:schemeClr val="accent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Prize Raffle</a:t>
            </a:r>
            <a:endParaRPr lang="en-US" dirty="0"/>
          </a:p>
        </p:txBody>
      </p:sp>
      <p:pic>
        <p:nvPicPr>
          <p:cNvPr id="4" name="Content Placeholder 3" descr="Picture_Reach cooler.jpg"/>
          <p:cNvPicPr>
            <a:picLocks noGrp="1" noChangeAspect="1"/>
          </p:cNvPicPr>
          <p:nvPr>
            <p:ph idx="1"/>
          </p:nvPr>
        </p:nvPicPr>
        <p:blipFill>
          <a:blip r:embed="rId3" cstate="print"/>
          <a:stretch>
            <a:fillRect/>
          </a:stretch>
        </p:blipFill>
        <p:spPr>
          <a:xfrm>
            <a:off x="3124200" y="1524000"/>
            <a:ext cx="2819400" cy="3329781"/>
          </a:xfrm>
        </p:spPr>
      </p:pic>
      <p:sp>
        <p:nvSpPr>
          <p:cNvPr id="5" name="TextBox 4"/>
          <p:cNvSpPr txBox="1"/>
          <p:nvPr/>
        </p:nvSpPr>
        <p:spPr>
          <a:xfrm flipH="1">
            <a:off x="2819400" y="5334000"/>
            <a:ext cx="3733800" cy="923330"/>
          </a:xfrm>
          <a:prstGeom prst="rect">
            <a:avLst/>
          </a:prstGeom>
          <a:noFill/>
        </p:spPr>
        <p:txBody>
          <a:bodyPr wrap="square" rtlCol="0">
            <a:spAutoFit/>
          </a:bodyPr>
          <a:lstStyle/>
          <a:p>
            <a:r>
              <a:rPr lang="en-US" dirty="0" smtClean="0"/>
              <a:t>Counselors filled a cooler filled with dollar store picnic items which was on display in the lobby.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Target Population</a:t>
            </a:r>
            <a:endParaRPr lang="en-US" dirty="0"/>
          </a:p>
        </p:txBody>
      </p:sp>
      <p:sp>
        <p:nvSpPr>
          <p:cNvPr id="9" name="Content Placeholder 8"/>
          <p:cNvSpPr>
            <a:spLocks noGrp="1"/>
          </p:cNvSpPr>
          <p:nvPr>
            <p:ph idx="1"/>
          </p:nvPr>
        </p:nvSpPr>
        <p:spPr/>
        <p:txBody>
          <a:bodyPr/>
          <a:lstStyle/>
          <a:p>
            <a:pPr>
              <a:buNone/>
            </a:pPr>
            <a:r>
              <a:rPr lang="en-US" dirty="0" smtClean="0"/>
              <a:t>“While it might be ideal to provide reinforcements for all patients in a program, this may not be feasible or even </a:t>
            </a:r>
            <a:r>
              <a:rPr lang="en-US" dirty="0" smtClean="0">
                <a:solidFill>
                  <a:srgbClr val="C00000"/>
                </a:solidFill>
              </a:rPr>
              <a:t>necessary.</a:t>
            </a:r>
            <a:r>
              <a:rPr lang="en-US" dirty="0" smtClean="0"/>
              <a:t>”</a:t>
            </a:r>
          </a:p>
          <a:p>
            <a:pPr>
              <a:buNone/>
            </a:pPr>
            <a:endParaRPr lang="en-US" dirty="0" smtClean="0"/>
          </a:p>
          <a:p>
            <a:pPr>
              <a:buNone/>
            </a:pPr>
            <a:r>
              <a:rPr lang="en-US" dirty="0" smtClean="0"/>
              <a:t>    Issues of “fairness” may come up…</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4800"/>
            <a:ext cx="8229600" cy="1143000"/>
          </a:xfrm>
        </p:spPr>
        <p:txBody>
          <a:bodyPr>
            <a:normAutofit fontScale="90000"/>
          </a:bodyPr>
          <a:lstStyle/>
          <a:p>
            <a:pPr eaLnBrk="1" hangingPunct="1"/>
            <a:r>
              <a:rPr lang="en-US" sz="2800" dirty="0" smtClean="0"/>
              <a:t>Example: Man Alive</a:t>
            </a:r>
            <a:br>
              <a:rPr lang="en-US" sz="2800" dirty="0" smtClean="0"/>
            </a:br>
            <a:r>
              <a:rPr lang="en-US" sz="2800" dirty="0" smtClean="0"/>
              <a:t>Methadone Maintenance Clinic</a:t>
            </a:r>
            <a:br>
              <a:rPr lang="en-US" sz="2800" dirty="0" smtClean="0"/>
            </a:br>
            <a:endParaRPr lang="en-US" sz="2800" dirty="0" smtClean="0"/>
          </a:p>
        </p:txBody>
      </p:sp>
      <p:sp>
        <p:nvSpPr>
          <p:cNvPr id="24579" name="Content Placeholder 2"/>
          <p:cNvSpPr>
            <a:spLocks noGrp="1"/>
          </p:cNvSpPr>
          <p:nvPr>
            <p:ph idx="1"/>
          </p:nvPr>
        </p:nvSpPr>
        <p:spPr/>
        <p:txBody>
          <a:bodyPr/>
          <a:lstStyle/>
          <a:p>
            <a:pPr eaLnBrk="1" hangingPunct="1">
              <a:lnSpc>
                <a:spcPct val="80000"/>
              </a:lnSpc>
            </a:pPr>
            <a:r>
              <a:rPr lang="en-US" sz="2400" b="1" dirty="0" smtClean="0"/>
              <a:t>Target Behavior: </a:t>
            </a:r>
            <a:r>
              <a:rPr lang="en-US" sz="2400" dirty="0" smtClean="0"/>
              <a:t>Keep your insurance current</a:t>
            </a:r>
          </a:p>
          <a:p>
            <a:pPr eaLnBrk="1" hangingPunct="1">
              <a:lnSpc>
                <a:spcPct val="80000"/>
              </a:lnSpc>
            </a:pPr>
            <a:r>
              <a:rPr lang="en-US" sz="2400" b="1" dirty="0" smtClean="0"/>
              <a:t>Target Population: </a:t>
            </a:r>
            <a:r>
              <a:rPr lang="en-US" sz="2400" dirty="0" smtClean="0"/>
              <a:t>Managed Care Patients</a:t>
            </a:r>
          </a:p>
          <a:p>
            <a:pPr eaLnBrk="1" hangingPunct="1">
              <a:lnSpc>
                <a:spcPct val="80000"/>
              </a:lnSpc>
            </a:pPr>
            <a:r>
              <a:rPr lang="en-US" sz="2400" b="1" dirty="0" err="1" smtClean="0"/>
              <a:t>Reinforcer</a:t>
            </a:r>
            <a:r>
              <a:rPr lang="en-US" sz="2400" b="1" dirty="0" smtClean="0"/>
              <a:t>/Incentive:</a:t>
            </a:r>
            <a:r>
              <a:rPr lang="en-US" sz="2400" dirty="0" smtClean="0"/>
              <a:t>  $5 and $10 gift cards to CVS, Dunkin’ Donuts and Safeway</a:t>
            </a:r>
          </a:p>
          <a:p>
            <a:pPr eaLnBrk="1" hangingPunct="1">
              <a:lnSpc>
                <a:spcPct val="80000"/>
              </a:lnSpc>
            </a:pPr>
            <a:r>
              <a:rPr lang="en-US" sz="2400" b="1" dirty="0" smtClean="0"/>
              <a:t>Contingency: </a:t>
            </a:r>
            <a:r>
              <a:rPr lang="en-US" sz="2400" dirty="0" smtClean="0"/>
              <a:t>Bring your DSS letter in for review/receive a $5 gift card; show proof of keeping your re-con appt. receive a $10 gift card.</a:t>
            </a:r>
          </a:p>
          <a:p>
            <a:pPr eaLnBrk="1" hangingPunct="1">
              <a:lnSpc>
                <a:spcPct val="80000"/>
              </a:lnSpc>
            </a:pPr>
            <a:r>
              <a:rPr lang="en-US" sz="2400" b="1" dirty="0" smtClean="0"/>
              <a:t>Delivery:</a:t>
            </a:r>
            <a:r>
              <a:rPr lang="en-US" sz="2400" dirty="0" smtClean="0"/>
              <a:t> immediate</a:t>
            </a:r>
          </a:p>
          <a:p>
            <a:pPr eaLnBrk="1" hangingPunct="1">
              <a:lnSpc>
                <a:spcPct val="80000"/>
              </a:lnSpc>
              <a:buFont typeface="Arial" pitchFamily="34" charset="0"/>
              <a:buNone/>
            </a:pPr>
            <a:r>
              <a:rPr lang="en-US" sz="3000" dirty="0" smtClean="0"/>
              <a:t>    </a:t>
            </a:r>
          </a:p>
          <a:p>
            <a:pPr eaLnBrk="1" hangingPunct="1">
              <a:lnSpc>
                <a:spcPct val="80000"/>
              </a:lnSpc>
              <a:buFont typeface="Arial" pitchFamily="34" charset="0"/>
              <a:buNone/>
            </a:pPr>
            <a:r>
              <a:rPr lang="en-US" sz="2400" b="1" dirty="0" smtClean="0"/>
              <a:t>Alternate for Paying Patients:</a:t>
            </a:r>
          </a:p>
          <a:p>
            <a:pPr eaLnBrk="1" hangingPunct="1">
              <a:lnSpc>
                <a:spcPct val="80000"/>
              </a:lnSpc>
              <a:buFont typeface="Arial" pitchFamily="34" charset="0"/>
              <a:buNone/>
            </a:pPr>
            <a:r>
              <a:rPr lang="en-US" sz="3000" dirty="0" smtClean="0"/>
              <a:t>“</a:t>
            </a:r>
            <a:r>
              <a:rPr lang="en-US" sz="2400" dirty="0" smtClean="0"/>
              <a:t>We think the world of you for keeping </a:t>
            </a:r>
          </a:p>
          <a:p>
            <a:pPr eaLnBrk="1" hangingPunct="1">
              <a:lnSpc>
                <a:spcPct val="80000"/>
              </a:lnSpc>
              <a:buFont typeface="Arial" pitchFamily="34" charset="0"/>
              <a:buNone/>
            </a:pPr>
            <a:r>
              <a:rPr lang="en-US" sz="2400" dirty="0" smtClean="0"/>
              <a:t>    your insurance current.”</a:t>
            </a:r>
          </a:p>
          <a:p>
            <a:pPr eaLnBrk="1" hangingPunct="1">
              <a:lnSpc>
                <a:spcPct val="80000"/>
              </a:lnSpc>
            </a:pPr>
            <a:endParaRPr lang="en-US" sz="3000" dirty="0" smtClean="0"/>
          </a:p>
        </p:txBody>
      </p:sp>
      <p:pic>
        <p:nvPicPr>
          <p:cNvPr id="24580" name="Picture 3" descr="Globe keychain.jpg"/>
          <p:cNvPicPr>
            <a:picLocks noChangeAspect="1"/>
          </p:cNvPicPr>
          <p:nvPr/>
        </p:nvPicPr>
        <p:blipFill>
          <a:blip r:embed="rId3" cstate="print"/>
          <a:srcRect/>
          <a:stretch>
            <a:fillRect/>
          </a:stretch>
        </p:blipFill>
        <p:spPr bwMode="auto">
          <a:xfrm>
            <a:off x="5791200" y="4572000"/>
            <a:ext cx="1468438"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r>
              <a:rPr lang="en-US" smtClean="0"/>
              <a:t>Choice of Reinforcer</a:t>
            </a:r>
            <a:endParaRPr lang="en-US" dirty="0" smtClean="0"/>
          </a:p>
        </p:txBody>
      </p:sp>
      <p:sp>
        <p:nvSpPr>
          <p:cNvPr id="500739" name="Rectangle 3"/>
          <p:cNvSpPr>
            <a:spLocks noGrp="1" noChangeArrowheads="1"/>
          </p:cNvSpPr>
          <p:nvPr>
            <p:ph type="body" sz="half" idx="1"/>
          </p:nvPr>
        </p:nvSpPr>
        <p:spPr/>
        <p:txBody>
          <a:bodyPr>
            <a:normAutofit fontScale="55000" lnSpcReduction="20000"/>
          </a:bodyPr>
          <a:lstStyle/>
          <a:p>
            <a:r>
              <a:rPr lang="en-US" smtClean="0"/>
              <a:t>Higher magnitude reinforcers engender greater abstinence (Silverman et al, 1999; Stitzer et al., 1984). </a:t>
            </a:r>
          </a:p>
          <a:p>
            <a:endParaRPr lang="en-US" smtClean="0"/>
          </a:p>
          <a:p>
            <a:r>
              <a:rPr lang="en-US" smtClean="0"/>
              <a:t>Make sure your reinforcer is adequate  enough to compete with reinforcement derived from target behavior.</a:t>
            </a:r>
          </a:p>
          <a:p>
            <a:endParaRPr lang="en-US" smtClean="0"/>
          </a:p>
          <a:p>
            <a:r>
              <a:rPr lang="en-US" smtClean="0"/>
              <a:t>Look for reinforcers of “high magnitude”</a:t>
            </a:r>
          </a:p>
          <a:p>
            <a:r>
              <a:rPr lang="en-US" smtClean="0"/>
              <a:t>     but not high cost.</a:t>
            </a:r>
          </a:p>
          <a:p>
            <a:endParaRPr lang="en-US" smtClean="0"/>
          </a:p>
          <a:p>
            <a:r>
              <a:rPr lang="en-US" smtClean="0"/>
              <a:t>Always ask the patients what they like. </a:t>
            </a:r>
          </a:p>
          <a:p>
            <a:r>
              <a:rPr lang="en-US" smtClean="0"/>
              <a:t>     Dunkin Donuts , KFC or 7-11?</a:t>
            </a:r>
          </a:p>
          <a:p>
            <a:endParaRPr lang="en-US" dirty="0" smtClean="0"/>
          </a:p>
        </p:txBody>
      </p:sp>
      <p:sp>
        <p:nvSpPr>
          <p:cNvPr id="20" name="ClipArt Placeholder 19"/>
          <p:cNvSpPr>
            <a:spLocks noGrp="1"/>
          </p:cNvSpPr>
          <p:nvPr>
            <p:ph type="clipArt" sz="half" idx="2"/>
          </p:nvPr>
        </p:nvSpPr>
        <p:spPr/>
      </p:sp>
      <p:pic>
        <p:nvPicPr>
          <p:cNvPr id="5" name="Picture 4" descr="cell phone.jpg"/>
          <p:cNvPicPr>
            <a:picLocks noChangeAspect="1"/>
          </p:cNvPicPr>
          <p:nvPr/>
        </p:nvPicPr>
        <p:blipFill>
          <a:blip r:embed="rId2" cstate="print"/>
          <a:stretch>
            <a:fillRect/>
          </a:stretch>
        </p:blipFill>
        <p:spPr>
          <a:xfrm>
            <a:off x="6629400" y="4267200"/>
            <a:ext cx="1752600" cy="17526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Reinforcers</a:t>
            </a:r>
          </a:p>
        </p:txBody>
      </p:sp>
      <p:sp>
        <p:nvSpPr>
          <p:cNvPr id="26627" name="Content Placeholder 2"/>
          <p:cNvSpPr>
            <a:spLocks noGrp="1"/>
          </p:cNvSpPr>
          <p:nvPr>
            <p:ph idx="1"/>
          </p:nvPr>
        </p:nvSpPr>
        <p:spPr>
          <a:xfrm>
            <a:off x="457200" y="1600200"/>
            <a:ext cx="8229600" cy="5029200"/>
          </a:xfrm>
        </p:spPr>
        <p:txBody>
          <a:bodyPr/>
          <a:lstStyle/>
          <a:p>
            <a:pPr eaLnBrk="1" hangingPunct="1">
              <a:buFont typeface="Arial" pitchFamily="34" charset="0"/>
              <a:buNone/>
            </a:pPr>
            <a:r>
              <a:rPr lang="en-US" smtClean="0"/>
              <a:t>Gift cards, vouchers, bus tokens, </a:t>
            </a:r>
          </a:p>
          <a:p>
            <a:pPr eaLnBrk="1" hangingPunct="1">
              <a:buFont typeface="Arial" pitchFamily="34" charset="0"/>
              <a:buNone/>
            </a:pPr>
            <a:r>
              <a:rPr lang="en-US" smtClean="0"/>
              <a:t>privileges, reduction in fees, </a:t>
            </a:r>
          </a:p>
          <a:p>
            <a:pPr eaLnBrk="1" hangingPunct="1">
              <a:buFont typeface="Arial" pitchFamily="34" charset="0"/>
              <a:buNone/>
            </a:pPr>
            <a:r>
              <a:rPr lang="en-US" smtClean="0"/>
              <a:t>positive report to P.O. or judge,</a:t>
            </a:r>
          </a:p>
          <a:p>
            <a:pPr eaLnBrk="1" hangingPunct="1">
              <a:buFont typeface="Arial" pitchFamily="34" charset="0"/>
              <a:buNone/>
            </a:pPr>
            <a:r>
              <a:rPr lang="en-US" smtClean="0"/>
              <a:t>lessened  reporting.</a:t>
            </a:r>
          </a:p>
          <a:p>
            <a:pPr eaLnBrk="1" hangingPunct="1">
              <a:buFont typeface="Arial" pitchFamily="34" charset="0"/>
              <a:buNone/>
            </a:pPr>
            <a:r>
              <a:rPr lang="en-US" smtClean="0"/>
              <a:t>  </a:t>
            </a:r>
          </a:p>
          <a:p>
            <a:pPr eaLnBrk="1" hangingPunct="1">
              <a:buFont typeface="Arial" pitchFamily="34" charset="0"/>
              <a:buNone/>
            </a:pPr>
            <a:endParaRPr lang="en-US" smtClean="0"/>
          </a:p>
        </p:txBody>
      </p:sp>
      <p:pic>
        <p:nvPicPr>
          <p:cNvPr id="26628" name="Picture 3" descr="C:\Documents and Settings\christine higgins\Local Settings\Temporary Internet Files\Content.IE5\6TCFAPSX\MC900335947[1].wmf"/>
          <p:cNvPicPr>
            <a:picLocks noChangeAspect="1" noChangeArrowheads="1"/>
          </p:cNvPicPr>
          <p:nvPr/>
        </p:nvPicPr>
        <p:blipFill>
          <a:blip r:embed="rId3" cstate="print"/>
          <a:srcRect/>
          <a:stretch>
            <a:fillRect/>
          </a:stretch>
        </p:blipFill>
        <p:spPr bwMode="auto">
          <a:xfrm>
            <a:off x="2743200" y="4648200"/>
            <a:ext cx="2054225" cy="1755775"/>
          </a:xfrm>
          <a:prstGeom prst="rect">
            <a:avLst/>
          </a:prstGeom>
          <a:noFill/>
          <a:ln w="9525">
            <a:noFill/>
            <a:miter lim="800000"/>
            <a:headEnd/>
            <a:tailEnd/>
          </a:ln>
        </p:spPr>
      </p:pic>
      <p:pic>
        <p:nvPicPr>
          <p:cNvPr id="26629" name="Picture 10" descr="Recovery Cart.JPG"/>
          <p:cNvPicPr>
            <a:picLocks noChangeAspect="1"/>
          </p:cNvPicPr>
          <p:nvPr/>
        </p:nvPicPr>
        <p:blipFill>
          <a:blip r:embed="rId4" cstate="print"/>
          <a:srcRect/>
          <a:stretch>
            <a:fillRect/>
          </a:stretch>
        </p:blipFill>
        <p:spPr bwMode="auto">
          <a:xfrm>
            <a:off x="6248400" y="2209800"/>
            <a:ext cx="2133600" cy="2844800"/>
          </a:xfrm>
          <a:prstGeom prst="rect">
            <a:avLst/>
          </a:prstGeom>
          <a:noFill/>
          <a:ln w="9525">
            <a:noFill/>
            <a:miter lim="800000"/>
            <a:headEnd/>
            <a:tailEnd/>
          </a:ln>
        </p:spPr>
      </p:pic>
      <p:sp>
        <p:nvSpPr>
          <p:cNvPr id="26630" name="TextBox 11"/>
          <p:cNvSpPr txBox="1">
            <a:spLocks noChangeArrowheads="1"/>
          </p:cNvSpPr>
          <p:nvPr/>
        </p:nvSpPr>
        <p:spPr bwMode="auto">
          <a:xfrm>
            <a:off x="5257800" y="5257800"/>
            <a:ext cx="3689350" cy="1465263"/>
          </a:xfrm>
          <a:prstGeom prst="rect">
            <a:avLst/>
          </a:prstGeom>
          <a:noFill/>
          <a:ln w="9525">
            <a:noFill/>
            <a:miter lim="800000"/>
            <a:headEnd/>
            <a:tailEnd/>
          </a:ln>
        </p:spPr>
        <p:txBody>
          <a:bodyPr>
            <a:spAutoFit/>
          </a:bodyPr>
          <a:lstStyle/>
          <a:p>
            <a:r>
              <a:rPr lang="en-US">
                <a:latin typeface="Calibri" pitchFamily="34" charset="0"/>
              </a:rPr>
              <a:t>Jim Bieting’s Recovery Cart– filled with small prizes and 12 Step materials. Locked, rolling cart from</a:t>
            </a:r>
          </a:p>
          <a:p>
            <a:r>
              <a:rPr lang="en-US">
                <a:latin typeface="Calibri" pitchFamily="34" charset="0"/>
              </a:rPr>
              <a:t>Craftsman Tools. </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Melissa talking about prizes:</a:t>
            </a:r>
          </a:p>
          <a:p>
            <a:endParaRPr lang="en-US" dirty="0" smtClean="0"/>
          </a:p>
          <a:p>
            <a:endParaRPr lang="en-US" dirty="0" smtClean="0"/>
          </a:p>
          <a:p>
            <a:pPr>
              <a:buNone/>
            </a:pPr>
            <a:r>
              <a:rPr lang="en-US" dirty="0" smtClean="0"/>
              <a:t>http://www.danyainstitute.org/2012/10/danya-institutes-video-library-on-youtube/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pPr eaLnBrk="1" hangingPunct="1">
              <a:defRPr/>
            </a:pPr>
            <a:r>
              <a:rPr lang="en-US" sz="4000" dirty="0" smtClean="0">
                <a:solidFill>
                  <a:schemeClr val="tx2">
                    <a:lumMod val="75000"/>
                  </a:schemeClr>
                </a:solidFill>
              </a:rPr>
              <a:t>Escalating system and bonuses</a:t>
            </a:r>
            <a:endParaRPr lang="en-US" dirty="0" smtClean="0">
              <a:solidFill>
                <a:schemeClr val="tx2">
                  <a:lumMod val="75000"/>
                </a:schemeClr>
              </a:solidFill>
            </a:endParaRPr>
          </a:p>
        </p:txBody>
      </p:sp>
      <p:sp>
        <p:nvSpPr>
          <p:cNvPr id="501763" name="Rectangle 3"/>
          <p:cNvSpPr>
            <a:spLocks noGrp="1" noChangeArrowheads="1"/>
          </p:cNvSpPr>
          <p:nvPr>
            <p:ph type="body" idx="4294967295"/>
          </p:nvPr>
        </p:nvSpPr>
        <p:spPr>
          <a:xfrm>
            <a:off x="685800" y="1981200"/>
            <a:ext cx="8458200" cy="4114800"/>
          </a:xfrm>
        </p:spPr>
        <p:txBody>
          <a:bodyPr>
            <a:normAutofit/>
          </a:bodyPr>
          <a:lstStyle/>
          <a:p>
            <a:pPr eaLnBrk="1" hangingPunct="1">
              <a:lnSpc>
                <a:spcPct val="90000"/>
              </a:lnSpc>
              <a:defRPr/>
            </a:pPr>
            <a:r>
              <a:rPr lang="en-US" dirty="0" smtClean="0"/>
              <a:t>The escalating and bonus system engenders continuous abstinence (Roll, Higgins, &amp; Badger, 1996).</a:t>
            </a:r>
          </a:p>
          <a:p>
            <a:pPr eaLnBrk="1" hangingPunct="1">
              <a:lnSpc>
                <a:spcPct val="90000"/>
              </a:lnSpc>
              <a:buFont typeface="Wingdings" pitchFamily="2" charset="2"/>
              <a:buBlip>
                <a:blip r:embed="rId2"/>
              </a:buBlip>
              <a:defRPr/>
            </a:pPr>
            <a:endParaRPr lang="en-US" dirty="0" smtClean="0"/>
          </a:p>
          <a:p>
            <a:pPr>
              <a:lnSpc>
                <a:spcPct val="90000"/>
              </a:lnSpc>
              <a:defRPr/>
            </a:pPr>
            <a:r>
              <a:rPr lang="en-US" dirty="0" smtClean="0"/>
              <a:t>Use bonuses for one week, one month, etc.</a:t>
            </a:r>
          </a:p>
        </p:txBody>
      </p:sp>
      <p:grpSp>
        <p:nvGrpSpPr>
          <p:cNvPr id="2" name="Group 5"/>
          <p:cNvGrpSpPr>
            <a:grpSpLocks/>
          </p:cNvGrpSpPr>
          <p:nvPr/>
        </p:nvGrpSpPr>
        <p:grpSpPr bwMode="auto">
          <a:xfrm>
            <a:off x="7491413" y="898525"/>
            <a:ext cx="179387" cy="206375"/>
            <a:chOff x="2231" y="2935"/>
            <a:chExt cx="207" cy="210"/>
          </a:xfrm>
        </p:grpSpPr>
        <p:sp>
          <p:nvSpPr>
            <p:cNvPr id="25606" name="Freeform 6"/>
            <p:cNvSpPr>
              <a:spLocks/>
            </p:cNvSpPr>
            <p:nvPr/>
          </p:nvSpPr>
          <p:spPr bwMode="auto">
            <a:xfrm>
              <a:off x="2411" y="2935"/>
              <a:ext cx="27" cy="23"/>
            </a:xfrm>
            <a:custGeom>
              <a:avLst/>
              <a:gdLst>
                <a:gd name="T0" fmla="*/ 2 w 81"/>
                <a:gd name="T1" fmla="*/ 0 h 68"/>
                <a:gd name="T2" fmla="*/ 1 w 81"/>
                <a:gd name="T3" fmla="*/ 0 h 68"/>
                <a:gd name="T4" fmla="*/ 0 w 81"/>
                <a:gd name="T5" fmla="*/ 1 h 68"/>
                <a:gd name="T6" fmla="*/ 0 w 81"/>
                <a:gd name="T7" fmla="*/ 2 h 68"/>
                <a:gd name="T8" fmla="*/ 0 w 81"/>
                <a:gd name="T9" fmla="*/ 3 h 68"/>
                <a:gd name="T10" fmla="*/ 2 w 81"/>
                <a:gd name="T11" fmla="*/ 3 h 68"/>
                <a:gd name="T12" fmla="*/ 3 w 81"/>
                <a:gd name="T13" fmla="*/ 2 h 68"/>
                <a:gd name="T14" fmla="*/ 3 w 81"/>
                <a:gd name="T15" fmla="*/ 1 h 68"/>
                <a:gd name="T16" fmla="*/ 2 w 81"/>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68"/>
                <a:gd name="T29" fmla="*/ 81 w 8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68">
                  <a:moveTo>
                    <a:pt x="52" y="0"/>
                  </a:moveTo>
                  <a:lnTo>
                    <a:pt x="22" y="5"/>
                  </a:lnTo>
                  <a:lnTo>
                    <a:pt x="10" y="23"/>
                  </a:lnTo>
                  <a:lnTo>
                    <a:pt x="0" y="41"/>
                  </a:lnTo>
                  <a:lnTo>
                    <a:pt x="10" y="68"/>
                  </a:lnTo>
                  <a:lnTo>
                    <a:pt x="49" y="68"/>
                  </a:lnTo>
                  <a:lnTo>
                    <a:pt x="81" y="54"/>
                  </a:lnTo>
                  <a:lnTo>
                    <a:pt x="80" y="29"/>
                  </a:lnTo>
                  <a:lnTo>
                    <a:pt x="52" y="0"/>
                  </a:lnTo>
                  <a:close/>
                </a:path>
              </a:pathLst>
            </a:custGeom>
            <a:solidFill>
              <a:srgbClr val="C0C0C0"/>
            </a:solidFill>
            <a:ln w="4763">
              <a:solidFill>
                <a:srgbClr val="000000"/>
              </a:solidFill>
              <a:round/>
              <a:headEnd/>
              <a:tailEnd/>
            </a:ln>
          </p:spPr>
          <p:txBody>
            <a:bodyPr/>
            <a:lstStyle/>
            <a:p>
              <a:endParaRPr lang="en-US"/>
            </a:p>
          </p:txBody>
        </p:sp>
        <p:sp>
          <p:nvSpPr>
            <p:cNvPr id="25607" name="Freeform 7"/>
            <p:cNvSpPr>
              <a:spLocks/>
            </p:cNvSpPr>
            <p:nvPr/>
          </p:nvSpPr>
          <p:spPr bwMode="auto">
            <a:xfrm>
              <a:off x="2295" y="3030"/>
              <a:ext cx="20" cy="18"/>
            </a:xfrm>
            <a:custGeom>
              <a:avLst/>
              <a:gdLst>
                <a:gd name="T0" fmla="*/ 1 w 59"/>
                <a:gd name="T1" fmla="*/ 0 h 54"/>
                <a:gd name="T2" fmla="*/ 1 w 59"/>
                <a:gd name="T3" fmla="*/ 0 h 54"/>
                <a:gd name="T4" fmla="*/ 0 w 59"/>
                <a:gd name="T5" fmla="*/ 0 h 54"/>
                <a:gd name="T6" fmla="*/ 0 w 59"/>
                <a:gd name="T7" fmla="*/ 1 h 54"/>
                <a:gd name="T8" fmla="*/ 0 w 59"/>
                <a:gd name="T9" fmla="*/ 1 h 54"/>
                <a:gd name="T10" fmla="*/ 0 w 59"/>
                <a:gd name="T11" fmla="*/ 2 h 54"/>
                <a:gd name="T12" fmla="*/ 0 w 59"/>
                <a:gd name="T13" fmla="*/ 2 h 54"/>
                <a:gd name="T14" fmla="*/ 1 w 59"/>
                <a:gd name="T15" fmla="*/ 2 h 54"/>
                <a:gd name="T16" fmla="*/ 2 w 59"/>
                <a:gd name="T17" fmla="*/ 2 h 54"/>
                <a:gd name="T18" fmla="*/ 2 w 59"/>
                <a:gd name="T19" fmla="*/ 1 h 54"/>
                <a:gd name="T20" fmla="*/ 2 w 59"/>
                <a:gd name="T21" fmla="*/ 0 h 54"/>
                <a:gd name="T22" fmla="*/ 1 w 59"/>
                <a:gd name="T23" fmla="*/ 0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54"/>
                <a:gd name="T38" fmla="*/ 59 w 59"/>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54">
                  <a:moveTo>
                    <a:pt x="38" y="2"/>
                  </a:moveTo>
                  <a:lnTo>
                    <a:pt x="22" y="0"/>
                  </a:lnTo>
                  <a:lnTo>
                    <a:pt x="13" y="6"/>
                  </a:lnTo>
                  <a:lnTo>
                    <a:pt x="13" y="18"/>
                  </a:lnTo>
                  <a:lnTo>
                    <a:pt x="2" y="26"/>
                  </a:lnTo>
                  <a:lnTo>
                    <a:pt x="0" y="43"/>
                  </a:lnTo>
                  <a:lnTo>
                    <a:pt x="12" y="54"/>
                  </a:lnTo>
                  <a:lnTo>
                    <a:pt x="36" y="54"/>
                  </a:lnTo>
                  <a:lnTo>
                    <a:pt x="51" y="41"/>
                  </a:lnTo>
                  <a:lnTo>
                    <a:pt x="59" y="24"/>
                  </a:lnTo>
                  <a:lnTo>
                    <a:pt x="53" y="10"/>
                  </a:lnTo>
                  <a:lnTo>
                    <a:pt x="38" y="2"/>
                  </a:lnTo>
                  <a:close/>
                </a:path>
              </a:pathLst>
            </a:custGeom>
            <a:solidFill>
              <a:srgbClr val="A0A0A0"/>
            </a:solidFill>
            <a:ln w="4763">
              <a:solidFill>
                <a:srgbClr val="000000"/>
              </a:solidFill>
              <a:round/>
              <a:headEnd/>
              <a:tailEnd/>
            </a:ln>
          </p:spPr>
          <p:txBody>
            <a:bodyPr/>
            <a:lstStyle/>
            <a:p>
              <a:endParaRPr lang="en-US"/>
            </a:p>
          </p:txBody>
        </p:sp>
        <p:grpSp>
          <p:nvGrpSpPr>
            <p:cNvPr id="3" name="Group 8"/>
            <p:cNvGrpSpPr>
              <a:grpSpLocks/>
            </p:cNvGrpSpPr>
            <p:nvPr/>
          </p:nvGrpSpPr>
          <p:grpSpPr bwMode="auto">
            <a:xfrm>
              <a:off x="2361" y="3006"/>
              <a:ext cx="39" cy="30"/>
              <a:chOff x="2361" y="3006"/>
              <a:chExt cx="39" cy="30"/>
            </a:xfrm>
          </p:grpSpPr>
          <p:sp>
            <p:nvSpPr>
              <p:cNvPr id="25612" name="Freeform 9"/>
              <p:cNvSpPr>
                <a:spLocks/>
              </p:cNvSpPr>
              <p:nvPr/>
            </p:nvSpPr>
            <p:spPr bwMode="auto">
              <a:xfrm>
                <a:off x="2361" y="3006"/>
                <a:ext cx="39" cy="30"/>
              </a:xfrm>
              <a:custGeom>
                <a:avLst/>
                <a:gdLst>
                  <a:gd name="T0" fmla="*/ 1 w 117"/>
                  <a:gd name="T1" fmla="*/ 0 h 90"/>
                  <a:gd name="T2" fmla="*/ 2 w 117"/>
                  <a:gd name="T3" fmla="*/ 0 h 90"/>
                  <a:gd name="T4" fmla="*/ 3 w 117"/>
                  <a:gd name="T5" fmla="*/ 0 h 90"/>
                  <a:gd name="T6" fmla="*/ 4 w 117"/>
                  <a:gd name="T7" fmla="*/ 1 h 90"/>
                  <a:gd name="T8" fmla="*/ 4 w 117"/>
                  <a:gd name="T9" fmla="*/ 2 h 90"/>
                  <a:gd name="T10" fmla="*/ 3 w 117"/>
                  <a:gd name="T11" fmla="*/ 3 h 90"/>
                  <a:gd name="T12" fmla="*/ 3 w 117"/>
                  <a:gd name="T13" fmla="*/ 3 h 90"/>
                  <a:gd name="T14" fmla="*/ 2 w 117"/>
                  <a:gd name="T15" fmla="*/ 3 h 90"/>
                  <a:gd name="T16" fmla="*/ 1 w 117"/>
                  <a:gd name="T17" fmla="*/ 3 h 90"/>
                  <a:gd name="T18" fmla="*/ 1 w 117"/>
                  <a:gd name="T19" fmla="*/ 3 h 90"/>
                  <a:gd name="T20" fmla="*/ 0 w 117"/>
                  <a:gd name="T21" fmla="*/ 3 h 90"/>
                  <a:gd name="T22" fmla="*/ 0 w 117"/>
                  <a:gd name="T23" fmla="*/ 1 h 90"/>
                  <a:gd name="T24" fmla="*/ 1 w 117"/>
                  <a:gd name="T25" fmla="*/ 0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
                  <a:gd name="T40" fmla="*/ 0 h 90"/>
                  <a:gd name="T41" fmla="*/ 117 w 117"/>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 h="90">
                    <a:moveTo>
                      <a:pt x="18" y="8"/>
                    </a:moveTo>
                    <a:lnTo>
                      <a:pt x="50" y="0"/>
                    </a:lnTo>
                    <a:lnTo>
                      <a:pt x="83" y="9"/>
                    </a:lnTo>
                    <a:lnTo>
                      <a:pt x="102" y="27"/>
                    </a:lnTo>
                    <a:lnTo>
                      <a:pt x="117" y="53"/>
                    </a:lnTo>
                    <a:lnTo>
                      <a:pt x="94" y="76"/>
                    </a:lnTo>
                    <a:lnTo>
                      <a:pt x="68" y="85"/>
                    </a:lnTo>
                    <a:lnTo>
                      <a:pt x="50" y="76"/>
                    </a:lnTo>
                    <a:lnTo>
                      <a:pt x="34" y="90"/>
                    </a:lnTo>
                    <a:lnTo>
                      <a:pt x="18" y="88"/>
                    </a:lnTo>
                    <a:lnTo>
                      <a:pt x="0" y="73"/>
                    </a:lnTo>
                    <a:lnTo>
                      <a:pt x="2" y="39"/>
                    </a:lnTo>
                    <a:lnTo>
                      <a:pt x="18" y="8"/>
                    </a:lnTo>
                    <a:close/>
                  </a:path>
                </a:pathLst>
              </a:custGeom>
              <a:solidFill>
                <a:srgbClr val="A0A0A0"/>
              </a:solidFill>
              <a:ln w="4763">
                <a:solidFill>
                  <a:srgbClr val="000000"/>
                </a:solidFill>
                <a:round/>
                <a:headEnd/>
                <a:tailEnd/>
              </a:ln>
            </p:spPr>
            <p:txBody>
              <a:bodyPr/>
              <a:lstStyle/>
              <a:p>
                <a:endParaRPr lang="en-US"/>
              </a:p>
            </p:txBody>
          </p:sp>
          <p:sp>
            <p:nvSpPr>
              <p:cNvPr id="25613" name="Freeform 10"/>
              <p:cNvSpPr>
                <a:spLocks/>
              </p:cNvSpPr>
              <p:nvPr/>
            </p:nvSpPr>
            <p:spPr bwMode="auto">
              <a:xfrm>
                <a:off x="2361" y="3015"/>
                <a:ext cx="39" cy="21"/>
              </a:xfrm>
              <a:custGeom>
                <a:avLst/>
                <a:gdLst>
                  <a:gd name="T0" fmla="*/ 4 w 117"/>
                  <a:gd name="T1" fmla="*/ 0 h 63"/>
                  <a:gd name="T2" fmla="*/ 4 w 117"/>
                  <a:gd name="T3" fmla="*/ 1 h 63"/>
                  <a:gd name="T4" fmla="*/ 3 w 117"/>
                  <a:gd name="T5" fmla="*/ 2 h 63"/>
                  <a:gd name="T6" fmla="*/ 3 w 117"/>
                  <a:gd name="T7" fmla="*/ 2 h 63"/>
                  <a:gd name="T8" fmla="*/ 2 w 117"/>
                  <a:gd name="T9" fmla="*/ 2 h 63"/>
                  <a:gd name="T10" fmla="*/ 1 w 117"/>
                  <a:gd name="T11" fmla="*/ 2 h 63"/>
                  <a:gd name="T12" fmla="*/ 1 w 117"/>
                  <a:gd name="T13" fmla="*/ 2 h 63"/>
                  <a:gd name="T14" fmla="*/ 0 w 117"/>
                  <a:gd name="T15" fmla="*/ 2 h 63"/>
                  <a:gd name="T16" fmla="*/ 1 w 117"/>
                  <a:gd name="T17" fmla="*/ 1 h 63"/>
                  <a:gd name="T18" fmla="*/ 1 w 117"/>
                  <a:gd name="T19" fmla="*/ 1 h 63"/>
                  <a:gd name="T20" fmla="*/ 2 w 117"/>
                  <a:gd name="T21" fmla="*/ 0 h 63"/>
                  <a:gd name="T22" fmla="*/ 3 w 117"/>
                  <a:gd name="T23" fmla="*/ 1 h 63"/>
                  <a:gd name="T24" fmla="*/ 4 w 11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
                  <a:gd name="T40" fmla="*/ 0 h 63"/>
                  <a:gd name="T41" fmla="*/ 117 w 117"/>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 h="63">
                    <a:moveTo>
                      <a:pt x="102" y="0"/>
                    </a:moveTo>
                    <a:lnTo>
                      <a:pt x="117" y="26"/>
                    </a:lnTo>
                    <a:lnTo>
                      <a:pt x="94" y="49"/>
                    </a:lnTo>
                    <a:lnTo>
                      <a:pt x="68" y="58"/>
                    </a:lnTo>
                    <a:lnTo>
                      <a:pt x="50" y="49"/>
                    </a:lnTo>
                    <a:lnTo>
                      <a:pt x="34" y="63"/>
                    </a:lnTo>
                    <a:lnTo>
                      <a:pt x="18" y="62"/>
                    </a:lnTo>
                    <a:lnTo>
                      <a:pt x="0" y="46"/>
                    </a:lnTo>
                    <a:lnTo>
                      <a:pt x="24" y="29"/>
                    </a:lnTo>
                    <a:lnTo>
                      <a:pt x="40" y="35"/>
                    </a:lnTo>
                    <a:lnTo>
                      <a:pt x="59" y="13"/>
                    </a:lnTo>
                    <a:lnTo>
                      <a:pt x="85" y="29"/>
                    </a:lnTo>
                    <a:lnTo>
                      <a:pt x="102" y="0"/>
                    </a:lnTo>
                    <a:close/>
                  </a:path>
                </a:pathLst>
              </a:custGeom>
              <a:solidFill>
                <a:srgbClr val="808080"/>
              </a:solidFill>
              <a:ln w="4763">
                <a:solidFill>
                  <a:srgbClr val="000000"/>
                </a:solidFill>
                <a:round/>
                <a:headEnd/>
                <a:tailEnd/>
              </a:ln>
            </p:spPr>
            <p:txBody>
              <a:bodyPr/>
              <a:lstStyle/>
              <a:p>
                <a:endParaRPr lang="en-US"/>
              </a:p>
            </p:txBody>
          </p:sp>
        </p:grpSp>
        <p:grpSp>
          <p:nvGrpSpPr>
            <p:cNvPr id="4" name="Group 11"/>
            <p:cNvGrpSpPr>
              <a:grpSpLocks/>
            </p:cNvGrpSpPr>
            <p:nvPr/>
          </p:nvGrpSpPr>
          <p:grpSpPr bwMode="auto">
            <a:xfrm>
              <a:off x="2231" y="3115"/>
              <a:ext cx="44" cy="30"/>
              <a:chOff x="2231" y="3115"/>
              <a:chExt cx="44" cy="30"/>
            </a:xfrm>
          </p:grpSpPr>
          <p:sp>
            <p:nvSpPr>
              <p:cNvPr id="25610" name="Freeform 12"/>
              <p:cNvSpPr>
                <a:spLocks/>
              </p:cNvSpPr>
              <p:nvPr/>
            </p:nvSpPr>
            <p:spPr bwMode="auto">
              <a:xfrm>
                <a:off x="2231" y="3115"/>
                <a:ext cx="44" cy="30"/>
              </a:xfrm>
              <a:custGeom>
                <a:avLst/>
                <a:gdLst>
                  <a:gd name="T0" fmla="*/ 1 w 130"/>
                  <a:gd name="T1" fmla="*/ 1 h 89"/>
                  <a:gd name="T2" fmla="*/ 2 w 130"/>
                  <a:gd name="T3" fmla="*/ 0 h 89"/>
                  <a:gd name="T4" fmla="*/ 3 w 130"/>
                  <a:gd name="T5" fmla="*/ 0 h 89"/>
                  <a:gd name="T6" fmla="*/ 5 w 130"/>
                  <a:gd name="T7" fmla="*/ 0 h 89"/>
                  <a:gd name="T8" fmla="*/ 5 w 130"/>
                  <a:gd name="T9" fmla="*/ 2 h 89"/>
                  <a:gd name="T10" fmla="*/ 5 w 130"/>
                  <a:gd name="T11" fmla="*/ 3 h 89"/>
                  <a:gd name="T12" fmla="*/ 4 w 130"/>
                  <a:gd name="T13" fmla="*/ 3 h 89"/>
                  <a:gd name="T14" fmla="*/ 3 w 130"/>
                  <a:gd name="T15" fmla="*/ 3 h 89"/>
                  <a:gd name="T16" fmla="*/ 2 w 130"/>
                  <a:gd name="T17" fmla="*/ 3 h 89"/>
                  <a:gd name="T18" fmla="*/ 1 w 130"/>
                  <a:gd name="T19" fmla="*/ 3 h 89"/>
                  <a:gd name="T20" fmla="*/ 0 w 130"/>
                  <a:gd name="T21" fmla="*/ 3 h 89"/>
                  <a:gd name="T22" fmla="*/ 0 w 130"/>
                  <a:gd name="T23" fmla="*/ 2 h 89"/>
                  <a:gd name="T24" fmla="*/ 0 w 130"/>
                  <a:gd name="T25" fmla="*/ 1 h 89"/>
                  <a:gd name="T26" fmla="*/ 1 w 130"/>
                  <a:gd name="T27" fmla="*/ 1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89"/>
                  <a:gd name="T44" fmla="*/ 130 w 130"/>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89">
                    <a:moveTo>
                      <a:pt x="34" y="18"/>
                    </a:moveTo>
                    <a:lnTo>
                      <a:pt x="66" y="0"/>
                    </a:lnTo>
                    <a:lnTo>
                      <a:pt x="91" y="0"/>
                    </a:lnTo>
                    <a:lnTo>
                      <a:pt x="118" y="12"/>
                    </a:lnTo>
                    <a:lnTo>
                      <a:pt x="130" y="44"/>
                    </a:lnTo>
                    <a:lnTo>
                      <a:pt x="130" y="69"/>
                    </a:lnTo>
                    <a:lnTo>
                      <a:pt x="105" y="89"/>
                    </a:lnTo>
                    <a:lnTo>
                      <a:pt x="71" y="89"/>
                    </a:lnTo>
                    <a:lnTo>
                      <a:pt x="59" y="77"/>
                    </a:lnTo>
                    <a:lnTo>
                      <a:pt x="26" y="82"/>
                    </a:lnTo>
                    <a:lnTo>
                      <a:pt x="7" y="69"/>
                    </a:lnTo>
                    <a:lnTo>
                      <a:pt x="0" y="51"/>
                    </a:lnTo>
                    <a:lnTo>
                      <a:pt x="7" y="25"/>
                    </a:lnTo>
                    <a:lnTo>
                      <a:pt x="34" y="18"/>
                    </a:lnTo>
                    <a:close/>
                  </a:path>
                </a:pathLst>
              </a:custGeom>
              <a:solidFill>
                <a:srgbClr val="A0A0A0"/>
              </a:solidFill>
              <a:ln w="4763">
                <a:solidFill>
                  <a:srgbClr val="000000"/>
                </a:solidFill>
                <a:round/>
                <a:headEnd/>
                <a:tailEnd/>
              </a:ln>
            </p:spPr>
            <p:txBody>
              <a:bodyPr/>
              <a:lstStyle/>
              <a:p>
                <a:endParaRPr lang="en-US"/>
              </a:p>
            </p:txBody>
          </p:sp>
          <p:sp>
            <p:nvSpPr>
              <p:cNvPr id="25611" name="Freeform 13"/>
              <p:cNvSpPr>
                <a:spLocks/>
              </p:cNvSpPr>
              <p:nvPr/>
            </p:nvSpPr>
            <p:spPr bwMode="auto">
              <a:xfrm>
                <a:off x="2231" y="3119"/>
                <a:ext cx="44" cy="26"/>
              </a:xfrm>
              <a:custGeom>
                <a:avLst/>
                <a:gdLst>
                  <a:gd name="T0" fmla="*/ 0 w 130"/>
                  <a:gd name="T1" fmla="*/ 1 h 77"/>
                  <a:gd name="T2" fmla="*/ 1 w 130"/>
                  <a:gd name="T3" fmla="*/ 2 h 77"/>
                  <a:gd name="T4" fmla="*/ 2 w 130"/>
                  <a:gd name="T5" fmla="*/ 1 h 77"/>
                  <a:gd name="T6" fmla="*/ 3 w 130"/>
                  <a:gd name="T7" fmla="*/ 1 h 77"/>
                  <a:gd name="T8" fmla="*/ 4 w 130"/>
                  <a:gd name="T9" fmla="*/ 1 h 77"/>
                  <a:gd name="T10" fmla="*/ 5 w 130"/>
                  <a:gd name="T11" fmla="*/ 0 h 77"/>
                  <a:gd name="T12" fmla="*/ 5 w 130"/>
                  <a:gd name="T13" fmla="*/ 1 h 77"/>
                  <a:gd name="T14" fmla="*/ 5 w 130"/>
                  <a:gd name="T15" fmla="*/ 2 h 77"/>
                  <a:gd name="T16" fmla="*/ 4 w 130"/>
                  <a:gd name="T17" fmla="*/ 3 h 77"/>
                  <a:gd name="T18" fmla="*/ 3 w 130"/>
                  <a:gd name="T19" fmla="*/ 3 h 77"/>
                  <a:gd name="T20" fmla="*/ 2 w 130"/>
                  <a:gd name="T21" fmla="*/ 2 h 77"/>
                  <a:gd name="T22" fmla="*/ 1 w 130"/>
                  <a:gd name="T23" fmla="*/ 3 h 77"/>
                  <a:gd name="T24" fmla="*/ 0 w 130"/>
                  <a:gd name="T25" fmla="*/ 2 h 77"/>
                  <a:gd name="T26" fmla="*/ 0 w 130"/>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77"/>
                  <a:gd name="T44" fmla="*/ 130 w 130"/>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77">
                    <a:moveTo>
                      <a:pt x="0" y="39"/>
                    </a:moveTo>
                    <a:lnTo>
                      <a:pt x="26" y="51"/>
                    </a:lnTo>
                    <a:lnTo>
                      <a:pt x="53" y="39"/>
                    </a:lnTo>
                    <a:lnTo>
                      <a:pt x="78" y="39"/>
                    </a:lnTo>
                    <a:lnTo>
                      <a:pt x="105" y="26"/>
                    </a:lnTo>
                    <a:lnTo>
                      <a:pt x="118" y="0"/>
                    </a:lnTo>
                    <a:lnTo>
                      <a:pt x="130" y="32"/>
                    </a:lnTo>
                    <a:lnTo>
                      <a:pt x="130" y="57"/>
                    </a:lnTo>
                    <a:lnTo>
                      <a:pt x="105" y="77"/>
                    </a:lnTo>
                    <a:lnTo>
                      <a:pt x="71" y="77"/>
                    </a:lnTo>
                    <a:lnTo>
                      <a:pt x="59" y="65"/>
                    </a:lnTo>
                    <a:lnTo>
                      <a:pt x="26" y="70"/>
                    </a:lnTo>
                    <a:lnTo>
                      <a:pt x="7" y="57"/>
                    </a:lnTo>
                    <a:lnTo>
                      <a:pt x="0" y="39"/>
                    </a:lnTo>
                    <a:close/>
                  </a:path>
                </a:pathLst>
              </a:custGeom>
              <a:solidFill>
                <a:srgbClr val="808080"/>
              </a:solidFill>
              <a:ln w="4763">
                <a:solidFill>
                  <a:srgbClr val="000000"/>
                </a:solidFill>
                <a:round/>
                <a:headEnd/>
                <a:tailEnd/>
              </a:ln>
            </p:spPr>
            <p:txBody>
              <a:bodyPr/>
              <a:lstStyle/>
              <a:p>
                <a:endParaRPr lang="en-US"/>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you are!</a:t>
            </a:r>
            <a:endParaRPr lang="en-US" dirty="0"/>
          </a:p>
        </p:txBody>
      </p:sp>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smtClean="0"/>
              <a:t>With each of these efforts, </a:t>
            </a:r>
            <a:br>
              <a:rPr lang="en-US" sz="4000" smtClean="0"/>
            </a:br>
            <a:r>
              <a:rPr lang="en-US" sz="4000" smtClean="0"/>
              <a:t>what are we after? </a:t>
            </a:r>
          </a:p>
        </p:txBody>
      </p:sp>
      <p:sp>
        <p:nvSpPr>
          <p:cNvPr id="3" name="Content Placeholder 2"/>
          <p:cNvSpPr>
            <a:spLocks noGrp="1"/>
          </p:cNvSpPr>
          <p:nvPr>
            <p:ph idx="1"/>
          </p:nvPr>
        </p:nvSpPr>
        <p:spPr/>
        <p:txBody>
          <a:bodyPr/>
          <a:lstStyle/>
          <a:p>
            <a:pPr eaLnBrk="1" hangingPunct="1">
              <a:buFont typeface="Arial" pitchFamily="34" charset="0"/>
              <a:buNone/>
            </a:pPr>
            <a:r>
              <a:rPr lang="en-US" smtClean="0">
                <a:solidFill>
                  <a:srgbClr val="C00000"/>
                </a:solidFill>
              </a:rPr>
              <a:t>Time! </a:t>
            </a:r>
          </a:p>
          <a:p>
            <a:pPr eaLnBrk="1" hangingPunct="1">
              <a:buFont typeface="Arial" pitchFamily="34" charset="0"/>
              <a:buNone/>
            </a:pPr>
            <a:r>
              <a:rPr lang="en-US" smtClean="0"/>
              <a:t>Give probationers time to internalize </a:t>
            </a:r>
          </a:p>
          <a:p>
            <a:pPr eaLnBrk="1" hangingPunct="1">
              <a:buFont typeface="Arial" pitchFamily="34" charset="0"/>
              <a:buNone/>
            </a:pPr>
            <a:r>
              <a:rPr lang="en-US" smtClean="0"/>
              <a:t>the sense of moving forward and </a:t>
            </a:r>
          </a:p>
          <a:p>
            <a:pPr eaLnBrk="1" hangingPunct="1">
              <a:buFont typeface="Arial" pitchFamily="34" charset="0"/>
              <a:buNone/>
            </a:pPr>
            <a:r>
              <a:rPr lang="en-US" smtClean="0"/>
              <a:t>to develop naturally re-occuring</a:t>
            </a:r>
          </a:p>
          <a:p>
            <a:pPr eaLnBrk="1" hangingPunct="1">
              <a:buFont typeface="Arial" pitchFamily="34" charset="0"/>
              <a:buNone/>
            </a:pPr>
            <a:r>
              <a:rPr lang="en-US" smtClean="0"/>
              <a:t>reinforcers.</a:t>
            </a:r>
          </a:p>
          <a:p>
            <a:pPr eaLnBrk="1" hangingPunct="1">
              <a:buFont typeface="Arial" pitchFamily="34" charset="0"/>
              <a:buNone/>
            </a:pPr>
            <a:endParaRPr lang="en-US" smtClean="0"/>
          </a:p>
          <a:p>
            <a:pPr eaLnBrk="1" hangingPunct="1">
              <a:buFont typeface="Arial" pitchFamily="34" charset="0"/>
              <a:buNone/>
            </a:pPr>
            <a:endParaRPr lang="en-US" smtClean="0"/>
          </a:p>
        </p:txBody>
      </p:sp>
      <p:pic>
        <p:nvPicPr>
          <p:cNvPr id="27652" name="Picture 6" descr="C:\Documents and Settings\christine higgins\Local Settings\Temporary Internet Files\Content.IE5\WZ0INNVI\MC900412772[1].wmf"/>
          <p:cNvPicPr>
            <a:picLocks noChangeAspect="1" noChangeArrowheads="1"/>
          </p:cNvPicPr>
          <p:nvPr/>
        </p:nvPicPr>
        <p:blipFill>
          <a:blip r:embed="rId2" cstate="print"/>
          <a:srcRect/>
          <a:stretch>
            <a:fillRect/>
          </a:stretch>
        </p:blipFill>
        <p:spPr bwMode="auto">
          <a:xfrm>
            <a:off x="6477000" y="2913063"/>
            <a:ext cx="2220913"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A Word About Attitude</a:t>
            </a:r>
          </a:p>
        </p:txBody>
      </p:sp>
      <p:sp>
        <p:nvSpPr>
          <p:cNvPr id="36867" name="Content Placeholder 3"/>
          <p:cNvSpPr>
            <a:spLocks noGrp="1"/>
          </p:cNvSpPr>
          <p:nvPr>
            <p:ph idx="1"/>
          </p:nvPr>
        </p:nvSpPr>
        <p:spPr/>
        <p:txBody>
          <a:bodyPr/>
          <a:lstStyle/>
          <a:p>
            <a:endParaRPr lang="en-US" smtClean="0"/>
          </a:p>
        </p:txBody>
      </p:sp>
      <p:pic>
        <p:nvPicPr>
          <p:cNvPr id="36868" name="Picture 4" descr="C:\Documents and Settings\christine higgins\Local Settings\Temporary Internet Files\Content.IE5\OV6DTBAE\MC900027800[1].wmf"/>
          <p:cNvPicPr>
            <a:picLocks noChangeAspect="1" noChangeArrowheads="1"/>
          </p:cNvPicPr>
          <p:nvPr/>
        </p:nvPicPr>
        <p:blipFill>
          <a:blip r:embed="rId3" cstate="print"/>
          <a:srcRect/>
          <a:stretch>
            <a:fillRect/>
          </a:stretch>
        </p:blipFill>
        <p:spPr bwMode="auto">
          <a:xfrm>
            <a:off x="1385888" y="2146300"/>
            <a:ext cx="3390900" cy="3754438"/>
          </a:xfrm>
          <a:prstGeom prst="rect">
            <a:avLst/>
          </a:prstGeom>
          <a:noFill/>
          <a:ln w="9525">
            <a:noFill/>
            <a:miter lim="800000"/>
            <a:headEnd/>
            <a:tailEnd/>
          </a:ln>
        </p:spPr>
      </p:pic>
      <p:pic>
        <p:nvPicPr>
          <p:cNvPr id="36869" name="Picture 5" descr="C:\Documents and Settings\christine higgins\Local Settings\Temporary Internet Files\Content.IE5\62R91DH1\MC900088740[1].wmf"/>
          <p:cNvPicPr>
            <a:picLocks noChangeAspect="1" noChangeArrowheads="1"/>
          </p:cNvPicPr>
          <p:nvPr/>
        </p:nvPicPr>
        <p:blipFill>
          <a:blip r:embed="rId4" cstate="print"/>
          <a:srcRect/>
          <a:stretch>
            <a:fillRect/>
          </a:stretch>
        </p:blipFill>
        <p:spPr bwMode="auto">
          <a:xfrm>
            <a:off x="5410200" y="2971800"/>
            <a:ext cx="249555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eaLnBrk="0" hangingPunct="0"/>
            <a:fld id="{D1C0E6C0-D8A5-4081-BC05-62901B9B4C01}" type="slidenum">
              <a:rPr lang="en-US" sz="1400">
                <a:latin typeface="Times" charset="0"/>
              </a:rPr>
              <a:pPr algn="r" eaLnBrk="0" hangingPunct="0"/>
              <a:t>42</a:t>
            </a:fld>
            <a:endParaRPr lang="en-US" sz="1400">
              <a:latin typeface="Times" charset="0"/>
            </a:endParaRPr>
          </a:p>
        </p:txBody>
      </p:sp>
      <p:sp>
        <p:nvSpPr>
          <p:cNvPr id="45059" name="Rectangle 2"/>
          <p:cNvSpPr>
            <a:spLocks noGrp="1" noChangeArrowheads="1"/>
          </p:cNvSpPr>
          <p:nvPr>
            <p:ph type="title" idx="4294967295"/>
          </p:nvPr>
        </p:nvSpPr>
        <p:spPr/>
        <p:txBody>
          <a:bodyPr>
            <a:normAutofit fontScale="90000"/>
          </a:bodyPr>
          <a:lstStyle/>
          <a:p>
            <a:pPr eaLnBrk="1" hangingPunct="1"/>
            <a:r>
              <a:rPr lang="en-US" smtClean="0"/>
              <a:t>Counselors Come to Understand Reinforcement </a:t>
            </a:r>
          </a:p>
        </p:txBody>
      </p:sp>
      <p:sp>
        <p:nvSpPr>
          <p:cNvPr id="45060" name="Rectangle 3"/>
          <p:cNvSpPr>
            <a:spLocks noGrp="1" noChangeArrowheads="1"/>
          </p:cNvSpPr>
          <p:nvPr>
            <p:ph type="body" idx="4294967295"/>
          </p:nvPr>
        </p:nvSpPr>
        <p:spPr>
          <a:xfrm>
            <a:off x="685800" y="1752600"/>
            <a:ext cx="7772400" cy="4114800"/>
          </a:xfrm>
        </p:spPr>
        <p:txBody>
          <a:bodyPr/>
          <a:lstStyle/>
          <a:p>
            <a:pPr eaLnBrk="1" hangingPunct="1">
              <a:lnSpc>
                <a:spcPct val="90000"/>
              </a:lnSpc>
            </a:pPr>
            <a:r>
              <a:rPr lang="en-US" sz="2800" smtClean="0">
                <a:latin typeface="Garamond" pitchFamily="18" charset="0"/>
              </a:rPr>
              <a:t>“</a:t>
            </a:r>
            <a:r>
              <a:rPr lang="en-US" sz="2800" smtClean="0"/>
              <a:t>We came to see that we need to reward people where rewards </a:t>
            </a:r>
            <a:r>
              <a:rPr lang="en-US" sz="2800" smtClean="0">
                <a:solidFill>
                  <a:srgbClr val="FFFF00"/>
                </a:solidFill>
              </a:rPr>
              <a:t>(reinforcers) </a:t>
            </a:r>
            <a:r>
              <a:rPr lang="en-US" sz="2800" smtClean="0"/>
              <a:t>in their lives were few and far between</a:t>
            </a:r>
          </a:p>
          <a:p>
            <a:pPr eaLnBrk="1" hangingPunct="1">
              <a:lnSpc>
                <a:spcPct val="90000"/>
              </a:lnSpc>
              <a:buFontTx/>
              <a:buNone/>
            </a:pPr>
            <a:r>
              <a:rPr lang="en-US" sz="2800" smtClean="0"/>
              <a:t>  </a:t>
            </a:r>
          </a:p>
          <a:p>
            <a:pPr eaLnBrk="1" hangingPunct="1">
              <a:lnSpc>
                <a:spcPct val="90000"/>
              </a:lnSpc>
            </a:pPr>
            <a:r>
              <a:rPr lang="en-US" sz="2800" smtClean="0"/>
              <a:t>We use the rewards (</a:t>
            </a:r>
            <a:r>
              <a:rPr lang="en-US" sz="2800" smtClean="0">
                <a:solidFill>
                  <a:srgbClr val="FFFF00"/>
                </a:solidFill>
              </a:rPr>
              <a:t>reinforcers)</a:t>
            </a:r>
            <a:r>
              <a:rPr lang="en-US" sz="2800" smtClean="0"/>
              <a:t> as a clinical tool </a:t>
            </a:r>
            <a:r>
              <a:rPr lang="en-US" sz="2800" smtClean="0">
                <a:latin typeface="Garamond" pitchFamily="18" charset="0"/>
              </a:rPr>
              <a:t>–</a:t>
            </a:r>
            <a:r>
              <a:rPr lang="en-US" sz="2800" smtClean="0"/>
              <a:t> not as bribery, but for recognition</a:t>
            </a:r>
          </a:p>
          <a:p>
            <a:pPr eaLnBrk="1" hangingPunct="1">
              <a:lnSpc>
                <a:spcPct val="90000"/>
              </a:lnSpc>
              <a:buFontTx/>
              <a:buNone/>
            </a:pPr>
            <a:r>
              <a:rPr lang="en-US" sz="2800" smtClean="0"/>
              <a:t>  </a:t>
            </a:r>
          </a:p>
          <a:p>
            <a:pPr eaLnBrk="1" hangingPunct="1">
              <a:lnSpc>
                <a:spcPct val="90000"/>
              </a:lnSpc>
            </a:pPr>
            <a:r>
              <a:rPr lang="en-US" sz="2800" smtClean="0"/>
              <a:t>The really profound rewards will come later</a:t>
            </a:r>
            <a:r>
              <a:rPr lang="en-US" sz="2800" smtClean="0">
                <a:latin typeface="Garamond" pitchFamily="18" charset="0"/>
              </a:rPr>
              <a:t>”</a:t>
            </a:r>
            <a:endParaRPr lang="en-US" sz="2800" smtClean="0"/>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eaLnBrk="0" hangingPunct="0"/>
            <a:fld id="{E8CC9330-F8BE-498F-93AF-07B2A275496F}" type="slidenum">
              <a:rPr lang="en-US" sz="1400">
                <a:latin typeface="Times" charset="0"/>
              </a:rPr>
              <a:pPr algn="r" eaLnBrk="0" hangingPunct="0"/>
              <a:t>43</a:t>
            </a:fld>
            <a:endParaRPr lang="en-US" sz="1400">
              <a:latin typeface="Times" charset="0"/>
            </a:endParaRPr>
          </a:p>
        </p:txBody>
      </p:sp>
      <p:sp>
        <p:nvSpPr>
          <p:cNvPr id="47107" name="Rectangle 2"/>
          <p:cNvSpPr>
            <a:spLocks noGrp="1" noChangeArrowheads="1"/>
          </p:cNvSpPr>
          <p:nvPr>
            <p:ph type="title" idx="4294967295"/>
          </p:nvPr>
        </p:nvSpPr>
        <p:spPr/>
        <p:txBody>
          <a:bodyPr>
            <a:normAutofit fontScale="90000"/>
          </a:bodyPr>
          <a:lstStyle/>
          <a:p>
            <a:pPr eaLnBrk="1" hangingPunct="1"/>
            <a:r>
              <a:rPr lang="en-US" smtClean="0"/>
              <a:t>Contributes to Positive </a:t>
            </a:r>
            <a:br>
              <a:rPr lang="en-US" smtClean="0"/>
            </a:br>
            <a:r>
              <a:rPr lang="en-US" smtClean="0"/>
              <a:t> Clinician-Client Interaction</a:t>
            </a:r>
          </a:p>
        </p:txBody>
      </p:sp>
      <p:sp>
        <p:nvSpPr>
          <p:cNvPr id="47108" name="Rectangle 3"/>
          <p:cNvSpPr>
            <a:spLocks noGrp="1" noChangeArrowheads="1"/>
          </p:cNvSpPr>
          <p:nvPr>
            <p:ph type="body" idx="4294967295"/>
          </p:nvPr>
        </p:nvSpPr>
        <p:spPr>
          <a:xfrm>
            <a:off x="457200" y="1905000"/>
            <a:ext cx="8229600" cy="4525963"/>
          </a:xfrm>
        </p:spPr>
        <p:txBody>
          <a:bodyPr/>
          <a:lstStyle/>
          <a:p>
            <a:pPr eaLnBrk="1" hangingPunct="1">
              <a:lnSpc>
                <a:spcPct val="90000"/>
              </a:lnSpc>
            </a:pPr>
            <a:r>
              <a:rPr lang="en-US" smtClean="0"/>
              <a:t>When patients publicly, and sometimes tearfully, acknowledged the counselor’s help in public, the staff felt a sense of gratitude</a:t>
            </a:r>
          </a:p>
          <a:p>
            <a:pPr eaLnBrk="1" hangingPunct="1">
              <a:lnSpc>
                <a:spcPct val="90000"/>
              </a:lnSpc>
            </a:pPr>
            <a:endParaRPr lang="en-US" smtClean="0"/>
          </a:p>
          <a:p>
            <a:pPr eaLnBrk="1" hangingPunct="1">
              <a:lnSpc>
                <a:spcPct val="90000"/>
              </a:lnSpc>
            </a:pPr>
            <a:r>
              <a:rPr lang="en-US" smtClean="0"/>
              <a:t>“In the last two award ceremonies, clients said, ‘I want to thank the staff….’   That sounded real good – we felt appreciated”</a:t>
            </a:r>
          </a:p>
          <a:p>
            <a:pPr eaLnBrk="1" hangingPunct="1">
              <a:lnSpc>
                <a:spcPct val="90000"/>
              </a:lnSpc>
            </a:pPr>
            <a:endParaRPr lang="en-US" smtClean="0">
              <a:solidFill>
                <a:schemeClr val="folHlink"/>
              </a:solidFill>
            </a:endParaRPr>
          </a:p>
          <a:p>
            <a:pPr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Let’s take a look around:</a:t>
            </a:r>
          </a:p>
          <a:p>
            <a:endParaRPr lang="en-US" dirty="0" smtClean="0"/>
          </a:p>
          <a:p>
            <a:r>
              <a:rPr lang="en-US" dirty="0" smtClean="0">
                <a:hlinkClick r:id="rId2"/>
              </a:rPr>
              <a:t>www.motivationalincentives.org</a:t>
            </a:r>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343400" y="274638"/>
            <a:ext cx="4343400" cy="1143000"/>
          </a:xfrm>
        </p:spPr>
        <p:txBody>
          <a:bodyPr>
            <a:normAutofit fontScale="90000"/>
          </a:bodyPr>
          <a:lstStyle/>
          <a:p>
            <a:pPr eaLnBrk="1" hangingPunct="1"/>
            <a:r>
              <a:rPr lang="en-US" b="1" dirty="0" smtClean="0">
                <a:solidFill>
                  <a:srgbClr val="C00000"/>
                </a:solidFill>
              </a:rPr>
              <a:t>Product </a:t>
            </a:r>
            <a:br>
              <a:rPr lang="en-US" b="1" dirty="0" smtClean="0">
                <a:solidFill>
                  <a:srgbClr val="C00000"/>
                </a:solidFill>
              </a:rPr>
            </a:br>
            <a:r>
              <a:rPr lang="en-US" b="1" dirty="0" smtClean="0">
                <a:solidFill>
                  <a:srgbClr val="C00000"/>
                </a:solidFill>
              </a:rPr>
              <a:t>Dissemination</a:t>
            </a:r>
          </a:p>
        </p:txBody>
      </p:sp>
      <p:pic>
        <p:nvPicPr>
          <p:cNvPr id="12291" name="Picture 6"/>
          <p:cNvPicPr>
            <a:picLocks noChangeAspect="1" noChangeArrowheads="1"/>
          </p:cNvPicPr>
          <p:nvPr/>
        </p:nvPicPr>
        <p:blipFill>
          <a:blip r:embed="rId2" cstate="print"/>
          <a:srcRect l="84164" r="7390"/>
          <a:stretch>
            <a:fillRect/>
          </a:stretch>
        </p:blipFill>
        <p:spPr bwMode="auto">
          <a:xfrm>
            <a:off x="8534400" y="0"/>
            <a:ext cx="609600" cy="6858000"/>
          </a:xfrm>
          <a:prstGeom prst="rect">
            <a:avLst/>
          </a:prstGeom>
          <a:noFill/>
          <a:ln w="9525">
            <a:noFill/>
            <a:miter lim="800000"/>
            <a:headEnd/>
            <a:tailEnd/>
          </a:ln>
        </p:spPr>
      </p:pic>
      <p:sp>
        <p:nvSpPr>
          <p:cNvPr id="12292" name="TextBox 7"/>
          <p:cNvSpPr txBox="1">
            <a:spLocks noChangeArrowheads="1"/>
          </p:cNvSpPr>
          <p:nvPr/>
        </p:nvSpPr>
        <p:spPr bwMode="auto">
          <a:xfrm>
            <a:off x="0" y="1828800"/>
            <a:ext cx="4114800" cy="369888"/>
          </a:xfrm>
          <a:prstGeom prst="rect">
            <a:avLst/>
          </a:prstGeom>
          <a:noFill/>
          <a:ln w="9525">
            <a:noFill/>
            <a:miter lim="800000"/>
            <a:headEnd/>
            <a:tailEnd/>
          </a:ln>
        </p:spPr>
        <p:txBody>
          <a:bodyPr>
            <a:spAutoFit/>
          </a:bodyPr>
          <a:lstStyle/>
          <a:p>
            <a:pPr algn="ctr"/>
            <a:r>
              <a:rPr lang="en-US">
                <a:solidFill>
                  <a:schemeClr val="tx2"/>
                </a:solidFill>
                <a:latin typeface="Calibri" pitchFamily="34" charset="0"/>
              </a:rPr>
              <a:t>Download the Products for FREE!</a:t>
            </a:r>
          </a:p>
        </p:txBody>
      </p:sp>
      <p:pic>
        <p:nvPicPr>
          <p:cNvPr id="12293" name="Picture 8"/>
          <p:cNvPicPr>
            <a:picLocks noChangeAspect="1" noChangeArrowheads="1"/>
          </p:cNvPicPr>
          <p:nvPr/>
        </p:nvPicPr>
        <p:blipFill>
          <a:blip r:embed="rId3" cstate="print"/>
          <a:srcRect l="10255" t="17033" r="11539" b="6012"/>
          <a:stretch>
            <a:fillRect/>
          </a:stretch>
        </p:blipFill>
        <p:spPr bwMode="auto">
          <a:xfrm>
            <a:off x="152400" y="2438400"/>
            <a:ext cx="3733800" cy="2895600"/>
          </a:xfrm>
          <a:prstGeom prst="rect">
            <a:avLst/>
          </a:prstGeom>
          <a:noFill/>
          <a:ln w="9525">
            <a:solidFill>
              <a:schemeClr val="tx2"/>
            </a:solidFill>
            <a:miter lim="800000"/>
            <a:headEnd/>
            <a:tailEnd/>
          </a:ln>
        </p:spPr>
      </p:pic>
      <p:pic>
        <p:nvPicPr>
          <p:cNvPr id="12294" name="Picture 9"/>
          <p:cNvPicPr>
            <a:picLocks noChangeAspect="1" noChangeArrowheads="1"/>
          </p:cNvPicPr>
          <p:nvPr/>
        </p:nvPicPr>
        <p:blipFill>
          <a:blip r:embed="rId4" cstate="print"/>
          <a:srcRect l="9615" t="16634" r="10738" b="4208"/>
          <a:stretch>
            <a:fillRect/>
          </a:stretch>
        </p:blipFill>
        <p:spPr bwMode="auto">
          <a:xfrm>
            <a:off x="4114800" y="2438400"/>
            <a:ext cx="4313238" cy="2925763"/>
          </a:xfrm>
          <a:prstGeom prst="rect">
            <a:avLst/>
          </a:prstGeom>
          <a:noFill/>
          <a:ln w="9525">
            <a:solidFill>
              <a:schemeClr val="tx2"/>
            </a:solidFill>
            <a:miter lim="800000"/>
            <a:headEnd/>
            <a:tailEnd/>
          </a:ln>
        </p:spPr>
      </p:pic>
      <p:sp>
        <p:nvSpPr>
          <p:cNvPr id="12295" name="TextBox 10"/>
          <p:cNvSpPr txBox="1">
            <a:spLocks noChangeArrowheads="1"/>
          </p:cNvSpPr>
          <p:nvPr/>
        </p:nvSpPr>
        <p:spPr bwMode="auto">
          <a:xfrm>
            <a:off x="4572000" y="1828800"/>
            <a:ext cx="3657600" cy="646113"/>
          </a:xfrm>
          <a:prstGeom prst="rect">
            <a:avLst/>
          </a:prstGeom>
          <a:noFill/>
          <a:ln w="9525">
            <a:noFill/>
            <a:miter lim="800000"/>
            <a:headEnd/>
            <a:tailEnd/>
          </a:ln>
        </p:spPr>
        <p:txBody>
          <a:bodyPr>
            <a:spAutoFit/>
          </a:bodyPr>
          <a:lstStyle/>
          <a:p>
            <a:pPr algn="ctr"/>
            <a:r>
              <a:rPr lang="en-US">
                <a:solidFill>
                  <a:schemeClr val="tx2"/>
                </a:solidFill>
                <a:latin typeface="Calibri" pitchFamily="34" charset="0"/>
              </a:rPr>
              <a:t>Find upcoming trainings offered through SAMHSA’s ATTC Network!</a:t>
            </a:r>
          </a:p>
        </p:txBody>
      </p:sp>
      <p:sp>
        <p:nvSpPr>
          <p:cNvPr id="12296" name="TextBox 11"/>
          <p:cNvSpPr txBox="1">
            <a:spLocks noChangeArrowheads="1"/>
          </p:cNvSpPr>
          <p:nvPr/>
        </p:nvSpPr>
        <p:spPr bwMode="auto">
          <a:xfrm>
            <a:off x="1143000" y="5791200"/>
            <a:ext cx="6096000" cy="400050"/>
          </a:xfrm>
          <a:prstGeom prst="rect">
            <a:avLst/>
          </a:prstGeom>
          <a:noFill/>
          <a:ln w="9525">
            <a:noFill/>
            <a:miter lim="800000"/>
            <a:headEnd/>
            <a:tailEnd/>
          </a:ln>
        </p:spPr>
        <p:txBody>
          <a:bodyPr>
            <a:spAutoFit/>
          </a:bodyPr>
          <a:lstStyle/>
          <a:p>
            <a:pPr algn="ctr"/>
            <a:r>
              <a:rPr lang="en-US" sz="2000" b="1">
                <a:solidFill>
                  <a:schemeClr val="tx2"/>
                </a:solidFill>
                <a:latin typeface="Calibri" pitchFamily="34" charset="0"/>
              </a:rPr>
              <a:t>Go to </a:t>
            </a:r>
            <a:r>
              <a:rPr lang="en-US" sz="2000" b="1">
                <a:latin typeface="Calibri" pitchFamily="34" charset="0"/>
                <a:hlinkClick r:id="rId5"/>
              </a:rPr>
              <a:t>http://www.attcnetwork.org/blendinginitiative</a:t>
            </a:r>
            <a:r>
              <a:rPr lang="en-US" sz="2000" b="1">
                <a:latin typeface="Calibri" pitchFamily="34" charset="0"/>
              </a:rPr>
              <a:t>  </a:t>
            </a:r>
          </a:p>
        </p:txBody>
      </p:sp>
      <p:pic>
        <p:nvPicPr>
          <p:cNvPr id="12297" name="Picture 10" descr="STACK.2color PMS.jpg"/>
          <p:cNvPicPr>
            <a:picLocks noChangeAspect="1"/>
          </p:cNvPicPr>
          <p:nvPr/>
        </p:nvPicPr>
        <p:blipFill>
          <a:blip r:embed="rId6" cstate="print"/>
          <a:srcRect/>
          <a:stretch>
            <a:fillRect/>
          </a:stretch>
        </p:blipFill>
        <p:spPr bwMode="auto">
          <a:xfrm>
            <a:off x="152400" y="304800"/>
            <a:ext cx="3581400" cy="87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begin with 2 survey questions:</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Question #1:</a:t>
            </a:r>
          </a:p>
          <a:p>
            <a:pPr>
              <a:buNone/>
            </a:pPr>
            <a:r>
              <a:rPr lang="en-US" dirty="0" smtClean="0"/>
              <a:t>     I am currently working in a program that delivers incentives as part of treatment.  Y/N</a:t>
            </a:r>
          </a:p>
          <a:p>
            <a:pPr>
              <a:buNone/>
            </a:pPr>
            <a:endParaRPr lang="en-US" dirty="0"/>
          </a:p>
          <a:p>
            <a:pPr>
              <a:buNone/>
            </a:pPr>
            <a:r>
              <a:rPr lang="en-US" dirty="0" smtClean="0"/>
              <a:t>Question #2:</a:t>
            </a:r>
          </a:p>
          <a:p>
            <a:pPr>
              <a:buNone/>
            </a:pPr>
            <a:r>
              <a:rPr lang="en-US" dirty="0" smtClean="0"/>
              <a:t>      I have first-hand experience with implementing incentives where people received prizes.    Y/N</a:t>
            </a:r>
          </a:p>
          <a:p>
            <a:pPr>
              <a:buNone/>
            </a:pPr>
            <a:r>
              <a:rPr lang="en-US" dirty="0"/>
              <a:t> </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Session 1</a:t>
            </a:r>
            <a:r>
              <a:rPr lang="en-US" dirty="0" smtClean="0"/>
              <a:t/>
            </a:r>
            <a:br>
              <a:rPr lang="en-US" dirty="0" smtClean="0"/>
            </a:br>
            <a:r>
              <a:rPr lang="en-US" dirty="0" smtClean="0">
                <a:solidFill>
                  <a:schemeClr val="tx2"/>
                </a:solidFill>
              </a:rPr>
              <a:t>Introduction to Incentives</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t>What we will cover today:</a:t>
            </a:r>
          </a:p>
          <a:p>
            <a:endParaRPr lang="en-US" dirty="0" smtClean="0"/>
          </a:p>
          <a:p>
            <a:r>
              <a:rPr lang="en-US" sz="2800" dirty="0" smtClean="0"/>
              <a:t>What is contingency management?</a:t>
            </a:r>
          </a:p>
          <a:p>
            <a:r>
              <a:rPr lang="en-US" sz="2800" dirty="0" smtClean="0"/>
              <a:t>Why are incentives such a powerful tool?</a:t>
            </a:r>
          </a:p>
          <a:p>
            <a:r>
              <a:rPr lang="en-US" sz="2800" dirty="0" smtClean="0"/>
              <a:t>What is a </a:t>
            </a:r>
            <a:r>
              <a:rPr lang="en-US" sz="2800" dirty="0" err="1" smtClean="0"/>
              <a:t>reinforcer</a:t>
            </a:r>
            <a:r>
              <a:rPr lang="en-US" sz="2800" dirty="0" smtClean="0"/>
              <a:t>?  How is it different from a reward?</a:t>
            </a:r>
          </a:p>
          <a:p>
            <a:r>
              <a:rPr lang="en-US" sz="2800" dirty="0" smtClean="0"/>
              <a:t>How do I target a behavior?</a:t>
            </a:r>
          </a:p>
          <a:p>
            <a:r>
              <a:rPr lang="en-US" sz="2800" dirty="0" smtClean="0"/>
              <a:t>How do I target a population?</a:t>
            </a:r>
          </a:p>
          <a:p>
            <a:r>
              <a:rPr lang="en-US" sz="2800" dirty="0" smtClean="0"/>
              <a:t>How do I choose a </a:t>
            </a:r>
            <a:r>
              <a:rPr lang="en-US" sz="2800" dirty="0" err="1" smtClean="0"/>
              <a:t>reinforcer</a:t>
            </a:r>
            <a:r>
              <a:rPr lang="en-US" sz="2800" dirty="0" smtClean="0"/>
              <a:t>?</a:t>
            </a:r>
          </a:p>
          <a:p>
            <a:endParaRPr lang="en-US" sz="2800" dirty="0"/>
          </a:p>
          <a:p>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Contingency</a:t>
            </a:r>
            <a:endParaRPr lang="en-US" dirty="0"/>
          </a:p>
        </p:txBody>
      </p:sp>
      <p:sp>
        <p:nvSpPr>
          <p:cNvPr id="3" name="Content Placeholder 2"/>
          <p:cNvSpPr>
            <a:spLocks noGrp="1"/>
          </p:cNvSpPr>
          <p:nvPr>
            <p:ph idx="1"/>
          </p:nvPr>
        </p:nvSpPr>
        <p:spPr/>
        <p:txBody>
          <a:bodyPr/>
          <a:lstStyle/>
          <a:p>
            <a:pPr>
              <a:buNone/>
            </a:pPr>
            <a:r>
              <a:rPr lang="en-US" dirty="0" smtClean="0"/>
              <a:t>Question #3:  Who would like to share with us the definition of contingency?</a:t>
            </a:r>
          </a:p>
          <a:p>
            <a:pPr>
              <a:buNone/>
            </a:pPr>
            <a:endParaRPr lang="en-US" dirty="0"/>
          </a:p>
          <a:p>
            <a:pPr>
              <a:buNone/>
            </a:pPr>
            <a:endParaRPr lang="en-US" dirty="0"/>
          </a:p>
        </p:txBody>
      </p:sp>
      <p:pic>
        <p:nvPicPr>
          <p:cNvPr id="4" name="Picture 3" descr="chain link contingent.png"/>
          <p:cNvPicPr>
            <a:picLocks noChangeAspect="1"/>
          </p:cNvPicPr>
          <p:nvPr/>
        </p:nvPicPr>
        <p:blipFill>
          <a:blip r:embed="rId2" cstate="print"/>
          <a:stretch>
            <a:fillRect/>
          </a:stretch>
        </p:blipFill>
        <p:spPr>
          <a:xfrm>
            <a:off x="3505200" y="2994832"/>
            <a:ext cx="2286000" cy="20556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Why are they such a powerful tool?</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t>BF Skinner’s work and Operant Conditioning: positive and negative </a:t>
            </a:r>
            <a:r>
              <a:rPr lang="en-US" dirty="0" err="1" smtClean="0"/>
              <a:t>reinforcers</a:t>
            </a:r>
            <a:endParaRPr lang="en-US" dirty="0" smtClean="0"/>
          </a:p>
          <a:p>
            <a:r>
              <a:rPr lang="en-US" dirty="0" smtClean="0"/>
              <a:t>What are some of the negatives that we know the people we serve have experienced:</a:t>
            </a:r>
          </a:p>
          <a:p>
            <a:pPr>
              <a:buNone/>
            </a:pPr>
            <a:r>
              <a:rPr lang="en-US" dirty="0"/>
              <a:t> </a:t>
            </a:r>
            <a:r>
              <a:rPr lang="en-US" dirty="0" smtClean="0"/>
              <a:t>   fines, violations, sanctions, rejection from family, job loss, illness, hospitalization, incarceration, and more</a:t>
            </a:r>
          </a:p>
          <a:p>
            <a:r>
              <a:rPr lang="en-US" dirty="0" smtClean="0"/>
              <a:t>“Been down so long, it’s beginning to look like up.”</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pPr eaLnBrk="1" hangingPunct="1">
              <a:defRPr/>
            </a:pPr>
            <a:endParaRPr lang="en-US" dirty="0" smtClean="0">
              <a:solidFill>
                <a:schemeClr val="folHlink"/>
              </a:solidFill>
            </a:endParaRPr>
          </a:p>
        </p:txBody>
      </p:sp>
      <p:pic>
        <p:nvPicPr>
          <p:cNvPr id="7171" name="Picture 4" descr="award_ribbon"/>
          <p:cNvPicPr>
            <a:picLocks noGrp="1" noChangeAspect="1" noChangeArrowheads="1"/>
          </p:cNvPicPr>
          <p:nvPr>
            <p:ph sz="half" idx="1"/>
          </p:nvPr>
        </p:nvPicPr>
        <p:blipFill>
          <a:blip r:embed="rId2" cstate="print"/>
          <a:srcRect/>
          <a:stretch>
            <a:fillRect/>
          </a:stretch>
        </p:blipFill>
        <p:spPr>
          <a:xfrm>
            <a:off x="612775" y="1479550"/>
            <a:ext cx="2857500" cy="4048125"/>
          </a:xfrm>
          <a:noFill/>
        </p:spPr>
      </p:pic>
      <p:pic>
        <p:nvPicPr>
          <p:cNvPr id="7172" name="Picture 6" descr="dunce"/>
          <p:cNvPicPr>
            <a:picLocks noGrp="1" noChangeAspect="1" noChangeArrowheads="1"/>
          </p:cNvPicPr>
          <p:nvPr>
            <p:ph sz="half" idx="2"/>
          </p:nvPr>
        </p:nvPicPr>
        <p:blipFill>
          <a:blip r:embed="rId3" cstate="print"/>
          <a:srcRect/>
          <a:stretch>
            <a:fillRect/>
          </a:stretch>
        </p:blipFill>
        <p:spPr>
          <a:xfrm>
            <a:off x="6129338" y="2073275"/>
            <a:ext cx="2295525" cy="2857500"/>
          </a:xfrm>
          <a:noFill/>
        </p:spPr>
      </p:pic>
      <p:sp>
        <p:nvSpPr>
          <p:cNvPr id="7173" name="Text Box 8"/>
          <p:cNvSpPr txBox="1">
            <a:spLocks noChangeArrowheads="1"/>
          </p:cNvSpPr>
          <p:nvPr/>
        </p:nvSpPr>
        <p:spPr bwMode="auto">
          <a:xfrm>
            <a:off x="3860800" y="2452688"/>
            <a:ext cx="1131888" cy="366712"/>
          </a:xfrm>
          <a:prstGeom prst="rect">
            <a:avLst/>
          </a:prstGeom>
          <a:noFill/>
          <a:ln w="12700">
            <a:noFill/>
            <a:miter lim="800000"/>
            <a:headEnd/>
            <a:tailEnd/>
          </a:ln>
        </p:spPr>
        <p:txBody>
          <a:bodyPr>
            <a:spAutoFit/>
          </a:bodyPr>
          <a:lstStyle/>
          <a:p>
            <a:pPr>
              <a:spcBef>
                <a:spcPct val="50000"/>
              </a:spcBef>
            </a:pPr>
            <a:endParaRPr lang="en-US"/>
          </a:p>
        </p:txBody>
      </p:sp>
      <p:sp>
        <p:nvSpPr>
          <p:cNvPr id="7174" name="Text Box 9"/>
          <p:cNvSpPr txBox="1">
            <a:spLocks noChangeArrowheads="1"/>
          </p:cNvSpPr>
          <p:nvPr/>
        </p:nvSpPr>
        <p:spPr bwMode="auto">
          <a:xfrm>
            <a:off x="4233863" y="2635250"/>
            <a:ext cx="692150" cy="701675"/>
          </a:xfrm>
          <a:prstGeom prst="rect">
            <a:avLst/>
          </a:prstGeom>
          <a:noFill/>
          <a:ln w="12700">
            <a:noFill/>
            <a:miter lim="800000"/>
            <a:headEnd/>
            <a:tailEnd/>
          </a:ln>
        </p:spPr>
        <p:txBody>
          <a:bodyPr>
            <a:spAutoFit/>
          </a:bodyPr>
          <a:lstStyle/>
          <a:p>
            <a:r>
              <a:rPr lang="en-US" sz="4000"/>
              <a:t>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1690</Words>
  <Application>Microsoft Office PowerPoint</Application>
  <PresentationFormat>On-screen Show (4:3)</PresentationFormat>
  <Paragraphs>299</Paragraphs>
  <Slides>45</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Clip</vt:lpstr>
      <vt:lpstr>Welcome to CTN Mid-Atlantic Node/CEATTC Webinar Series</vt:lpstr>
      <vt:lpstr>This is me!</vt:lpstr>
      <vt:lpstr>This is my boss and mentor!</vt:lpstr>
      <vt:lpstr>And you are!</vt:lpstr>
      <vt:lpstr>Let’s begin with 2 survey questions:</vt:lpstr>
      <vt:lpstr>Session 1 Introduction to Incentives</vt:lpstr>
      <vt:lpstr>Contingency</vt:lpstr>
      <vt:lpstr>Why are they such a powerful tool?</vt:lpstr>
      <vt:lpstr>Slide 9</vt:lpstr>
      <vt:lpstr>Slide 10</vt:lpstr>
      <vt:lpstr>Reward vs. Reinforcement</vt:lpstr>
      <vt:lpstr>Reward Programs</vt:lpstr>
      <vt:lpstr>Proximal vs. Distal</vt:lpstr>
      <vt:lpstr>Creating INCENTIVE Programs</vt:lpstr>
      <vt:lpstr>Reinforcement Programs</vt:lpstr>
      <vt:lpstr>…chance of winning needs to be reasonably attractive </vt:lpstr>
      <vt:lpstr>Slide 17</vt:lpstr>
      <vt:lpstr>Used in so many arenas:</vt:lpstr>
      <vt:lpstr>Slide 19</vt:lpstr>
      <vt:lpstr>Contingency Management: Application in Drug Abuse</vt:lpstr>
      <vt:lpstr>Patients like them!</vt:lpstr>
      <vt:lpstr>Slide 22</vt:lpstr>
      <vt:lpstr>Quiz Question:</vt:lpstr>
      <vt:lpstr>Quiz Question:</vt:lpstr>
      <vt:lpstr>7 Principles of Motivational Incentives:</vt:lpstr>
      <vt:lpstr>Target Behavior</vt:lpstr>
      <vt:lpstr>Target Behavior</vt:lpstr>
      <vt:lpstr>Advantage of attendance incentives</vt:lpstr>
      <vt:lpstr>Target Population</vt:lpstr>
      <vt:lpstr>Example:  IBR Reach/Methadone  Maintenance Clinic</vt:lpstr>
      <vt:lpstr> REACH 4 IT!  Attend Orientation Groups and  Win Prizes!$!$!$!! Starting March 20th!  Earn a GRAND PRIZE raffle ticket each time you attend.  Attend all 4 groups in 30 days and double your chances to win. Open to everyone!</vt:lpstr>
      <vt:lpstr>Giveaways </vt:lpstr>
      <vt:lpstr>Grand Prize Raffle</vt:lpstr>
      <vt:lpstr>Choice of Target Population</vt:lpstr>
      <vt:lpstr>Example: Man Alive Methadone Maintenance Clinic </vt:lpstr>
      <vt:lpstr>Choice of Reinforcer</vt:lpstr>
      <vt:lpstr>Reinforcers</vt:lpstr>
      <vt:lpstr>Slide 38</vt:lpstr>
      <vt:lpstr>Escalating system and bonuses</vt:lpstr>
      <vt:lpstr>With each of these efforts,  what are we after? </vt:lpstr>
      <vt:lpstr>A Word About Attitude</vt:lpstr>
      <vt:lpstr>Counselors Come to Understand Reinforcement </vt:lpstr>
      <vt:lpstr>Contributes to Positive   Clinician-Client Interaction</vt:lpstr>
      <vt:lpstr>Slide 44</vt:lpstr>
      <vt:lpstr>Product  Dissemination</vt:lpstr>
    </vt:vector>
  </TitlesOfParts>
  <Company>CLH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CTN Mid-Atlantic Node/CEATTC Webinar Series</dc:title>
  <dc:creator>chiggins</dc:creator>
  <cp:lastModifiedBy>chiggins</cp:lastModifiedBy>
  <cp:revision>33</cp:revision>
  <dcterms:created xsi:type="dcterms:W3CDTF">2013-02-21T20:06:34Z</dcterms:created>
  <dcterms:modified xsi:type="dcterms:W3CDTF">2013-02-27T16:36:40Z</dcterms:modified>
</cp:coreProperties>
</file>