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73"/>
  </p:notesMasterIdLst>
  <p:sldIdLst>
    <p:sldId id="257" r:id="rId2"/>
    <p:sldId id="258" r:id="rId3"/>
    <p:sldId id="259" r:id="rId4"/>
    <p:sldId id="260" r:id="rId5"/>
    <p:sldId id="261" r:id="rId6"/>
    <p:sldId id="262" r:id="rId7"/>
    <p:sldId id="336" r:id="rId8"/>
    <p:sldId id="335" r:id="rId9"/>
    <p:sldId id="313" r:id="rId10"/>
    <p:sldId id="263" r:id="rId11"/>
    <p:sldId id="264" r:id="rId12"/>
    <p:sldId id="267" r:id="rId13"/>
    <p:sldId id="266" r:id="rId14"/>
    <p:sldId id="268" r:id="rId15"/>
    <p:sldId id="269" r:id="rId16"/>
    <p:sldId id="270" r:id="rId17"/>
    <p:sldId id="271" r:id="rId18"/>
    <p:sldId id="275" r:id="rId19"/>
    <p:sldId id="265" r:id="rId20"/>
    <p:sldId id="281" r:id="rId21"/>
    <p:sldId id="315" r:id="rId22"/>
    <p:sldId id="316" r:id="rId23"/>
    <p:sldId id="320" r:id="rId24"/>
    <p:sldId id="319" r:id="rId25"/>
    <p:sldId id="330" r:id="rId26"/>
    <p:sldId id="276" r:id="rId27"/>
    <p:sldId id="277" r:id="rId28"/>
    <p:sldId id="273" r:id="rId29"/>
    <p:sldId id="279" r:id="rId30"/>
    <p:sldId id="280" r:id="rId31"/>
    <p:sldId id="274" r:id="rId32"/>
    <p:sldId id="278" r:id="rId33"/>
    <p:sldId id="284" r:id="rId34"/>
    <p:sldId id="329" r:id="rId35"/>
    <p:sldId id="285" r:id="rId36"/>
    <p:sldId id="286" r:id="rId37"/>
    <p:sldId id="338" r:id="rId38"/>
    <p:sldId id="288" r:id="rId39"/>
    <p:sldId id="289" r:id="rId40"/>
    <p:sldId id="290" r:id="rId41"/>
    <p:sldId id="318" r:id="rId42"/>
    <p:sldId id="292" r:id="rId43"/>
    <p:sldId id="293" r:id="rId44"/>
    <p:sldId id="296" r:id="rId45"/>
    <p:sldId id="317" r:id="rId46"/>
    <p:sldId id="323" r:id="rId47"/>
    <p:sldId id="324" r:id="rId48"/>
    <p:sldId id="326" r:id="rId49"/>
    <p:sldId id="327" r:id="rId50"/>
    <p:sldId id="328" r:id="rId51"/>
    <p:sldId id="303" r:id="rId52"/>
    <p:sldId id="304" r:id="rId53"/>
    <p:sldId id="312" r:id="rId54"/>
    <p:sldId id="331" r:id="rId55"/>
    <p:sldId id="334" r:id="rId56"/>
    <p:sldId id="332" r:id="rId57"/>
    <p:sldId id="343" r:id="rId58"/>
    <p:sldId id="305" r:id="rId59"/>
    <p:sldId id="311" r:id="rId60"/>
    <p:sldId id="306" r:id="rId61"/>
    <p:sldId id="307" r:id="rId62"/>
    <p:sldId id="339" r:id="rId63"/>
    <p:sldId id="309" r:id="rId64"/>
    <p:sldId id="301" r:id="rId65"/>
    <p:sldId id="302" r:id="rId66"/>
    <p:sldId id="310" r:id="rId67"/>
    <p:sldId id="299" r:id="rId68"/>
    <p:sldId id="341" r:id="rId69"/>
    <p:sldId id="298" r:id="rId70"/>
    <p:sldId id="342" r:id="rId71"/>
    <p:sldId id="297" r:id="rId7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26" d="100"/>
          <a:sy n="26" d="100"/>
        </p:scale>
        <p:origin x="-408"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8ED68F4-9B7D-44F7-AA49-E452A5F63F9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E915EA2-F711-4378-99DB-727928B20D7A}" type="slidenum">
              <a:rPr lang="en-US" smtClean="0"/>
              <a:pPr/>
              <a:t>2</a:t>
            </a:fld>
            <a:endParaRPr lang="en-US" dirty="0" smtClean="0"/>
          </a:p>
        </p:txBody>
      </p:sp>
      <p:sp>
        <p:nvSpPr>
          <p:cNvPr id="72707" name="Slide Image Placeholder 1"/>
          <p:cNvSpPr>
            <a:spLocks noGrp="1" noRot="1" noChangeAspect="1" noTextEdit="1"/>
          </p:cNvSpPr>
          <p:nvPr>
            <p:ph type="sldImg"/>
          </p:nvPr>
        </p:nvSpPr>
        <p:spPr>
          <a:solidFill>
            <a:srgbClr val="FFFFFF"/>
          </a:solidFill>
          <a:ln/>
        </p:spPr>
      </p:sp>
      <p:sp>
        <p:nvSpPr>
          <p:cNvPr id="72708"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dirty="0" smtClean="0"/>
              <a:t>Most of them have been substance abuse treatment programs, but I think you will find that these will apply to those with co-occurring disorders, mental health issues, chronic health issues, and for other behaviors.</a:t>
            </a:r>
          </a:p>
          <a:p>
            <a:pPr eaLnBrk="1" hangingPunct="1">
              <a:spcBef>
                <a:spcPct val="0"/>
              </a:spcBef>
            </a:pPr>
            <a:endParaRPr lang="en-US" dirty="0" smtClean="0"/>
          </a:p>
        </p:txBody>
      </p:sp>
      <p:sp>
        <p:nvSpPr>
          <p:cNvPr id="7270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1C4D2CC-B4F9-4224-8E70-8C6AC21B8686}" type="slidenum">
              <a:rPr lang="en-US" sz="1200">
                <a:latin typeface="Calibri" pitchFamily="34" charset="0"/>
                <a:ea typeface="ヒラギノ角ゴ Pro W3" pitchFamily="-60" charset="-128"/>
              </a:rPr>
              <a:pPr algn="r" eaLnBrk="1" hangingPunct="1"/>
              <a:t>2</a:t>
            </a:fld>
            <a:endParaRPr lang="en-US" sz="1200" dirty="0">
              <a:latin typeface="Calibri" pitchFamily="34" charset="0"/>
              <a:ea typeface="ヒラギノ角ゴ Pro W3" pitchFamily="-6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4894B39-1A49-4CF2-AFA9-8B5E860B87A9}" type="slidenum">
              <a:rPr lang="en-US" smtClean="0"/>
              <a:pPr/>
              <a:t>3</a:t>
            </a:fld>
            <a:endParaRPr lang="en-US" dirty="0" smtClean="0"/>
          </a:p>
        </p:txBody>
      </p:sp>
      <p:sp>
        <p:nvSpPr>
          <p:cNvPr id="73731" name="Slide Image Placeholder 1"/>
          <p:cNvSpPr>
            <a:spLocks noGrp="1" noRot="1" noChangeAspect="1" noTextEdit="1"/>
          </p:cNvSpPr>
          <p:nvPr>
            <p:ph type="sldImg"/>
          </p:nvPr>
        </p:nvSpPr>
        <p:spPr>
          <a:solidFill>
            <a:srgbClr val="FFFFFF"/>
          </a:solidFill>
          <a:ln/>
        </p:spPr>
      </p:sp>
      <p:sp>
        <p:nvSpPr>
          <p:cNvPr id="73732"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dirty="0" smtClean="0"/>
              <a:t>A word about application of incentives for criminal justice, mental health, nurses, case managers, health depts., etc.</a:t>
            </a:r>
          </a:p>
        </p:txBody>
      </p:sp>
      <p:sp>
        <p:nvSpPr>
          <p:cNvPr id="7373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43D363A-209F-4453-884B-A14E62DB2B24}" type="slidenum">
              <a:rPr lang="en-US" sz="1200">
                <a:latin typeface="Calibri" pitchFamily="34" charset="0"/>
                <a:ea typeface="ヒラギノ角ゴ Pro W3" pitchFamily="-60" charset="-128"/>
              </a:rPr>
              <a:pPr algn="r" eaLnBrk="1" hangingPunct="1"/>
              <a:t>3</a:t>
            </a:fld>
            <a:endParaRPr lang="en-US" sz="1200" dirty="0">
              <a:latin typeface="Calibri" pitchFamily="34" charset="0"/>
              <a:ea typeface="ヒラギノ角ゴ Pro W3" pitchFamily="-6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7552110-0AB2-4470-90AE-2933937CDE20}" type="slidenum">
              <a:rPr lang="en-US" smtClean="0"/>
              <a:pPr/>
              <a:t>4</a:t>
            </a:fld>
            <a:endParaRPr lang="en-US" dirty="0" smtClean="0"/>
          </a:p>
        </p:txBody>
      </p:sp>
      <p:sp>
        <p:nvSpPr>
          <p:cNvPr id="74755" name="Slide Image Placeholder 1"/>
          <p:cNvSpPr>
            <a:spLocks noGrp="1" noRot="1" noChangeAspect="1" noTextEdit="1"/>
          </p:cNvSpPr>
          <p:nvPr>
            <p:ph type="sldImg"/>
          </p:nvPr>
        </p:nvSpPr>
        <p:spPr>
          <a:solidFill>
            <a:srgbClr val="FFFFFF"/>
          </a:solidFill>
          <a:ln/>
        </p:spPr>
      </p:sp>
      <p:sp>
        <p:nvSpPr>
          <p:cNvPr id="74756"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dirty="0" smtClean="0"/>
              <a:t>Getting Your Feet Wet (website)</a:t>
            </a:r>
          </a:p>
        </p:txBody>
      </p:sp>
      <p:sp>
        <p:nvSpPr>
          <p:cNvPr id="7475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86D17F6-AD16-4982-8611-1ADF648C3F41}" type="slidenum">
              <a:rPr lang="en-US" sz="1200">
                <a:latin typeface="Calibri" pitchFamily="34" charset="0"/>
                <a:ea typeface="ヒラギノ角ゴ Pro W3" pitchFamily="-60" charset="-128"/>
              </a:rPr>
              <a:pPr algn="r" eaLnBrk="1" hangingPunct="1"/>
              <a:t>4</a:t>
            </a:fld>
            <a:endParaRPr lang="en-US" sz="1200" dirty="0">
              <a:latin typeface="Calibri" pitchFamily="34" charset="0"/>
              <a:ea typeface="ヒラギノ角ゴ Pro W3" pitchFamily="-6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D50CC0E-D865-40E9-A951-E5A67EF5D655}" type="slidenum">
              <a:rPr lang="en-US" smtClean="0"/>
              <a:pPr/>
              <a:t>5</a:t>
            </a:fld>
            <a:endParaRPr lang="en-US" dirty="0" smtClean="0"/>
          </a:p>
        </p:txBody>
      </p:sp>
      <p:sp>
        <p:nvSpPr>
          <p:cNvPr id="75779" name="Slide Image Placeholder 1"/>
          <p:cNvSpPr>
            <a:spLocks noGrp="1" noRot="1" noChangeAspect="1" noTextEdit="1"/>
          </p:cNvSpPr>
          <p:nvPr>
            <p:ph type="sldImg"/>
          </p:nvPr>
        </p:nvSpPr>
        <p:spPr>
          <a:solidFill>
            <a:srgbClr val="FFFFFF"/>
          </a:solidFill>
          <a:ln/>
        </p:spPr>
      </p:sp>
      <p:sp>
        <p:nvSpPr>
          <p:cNvPr id="75780"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dirty="0" smtClean="0"/>
              <a:t>So rather than rewarding a patient for total abstinence, we reinforce one negative urine for one particular drug.  </a:t>
            </a:r>
          </a:p>
        </p:txBody>
      </p:sp>
      <p:sp>
        <p:nvSpPr>
          <p:cNvPr id="7578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E6167EF-08F8-4619-9694-D1B450166F74}" type="slidenum">
              <a:rPr lang="en-US" sz="1200">
                <a:latin typeface="Calibri" pitchFamily="34" charset="0"/>
                <a:ea typeface="ヒラギノ角ゴ Pro W3" pitchFamily="-60" charset="-128"/>
              </a:rPr>
              <a:pPr algn="r" eaLnBrk="1" hangingPunct="1"/>
              <a:t>5</a:t>
            </a:fld>
            <a:endParaRPr lang="en-US" sz="1200" dirty="0">
              <a:latin typeface="Calibri" pitchFamily="34" charset="0"/>
              <a:ea typeface="ヒラギノ角ゴ Pro W3" pitchFamily="-6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A39C045-608E-4829-A85D-15F4E8FFB83B}" type="slidenum">
              <a:rPr lang="en-US" smtClean="0"/>
              <a:pPr/>
              <a:t>17</a:t>
            </a:fld>
            <a:endParaRPr lang="en-US" dirty="0" smtClean="0"/>
          </a:p>
        </p:txBody>
      </p:sp>
      <p:sp>
        <p:nvSpPr>
          <p:cNvPr id="76803" name="Slide Image Placeholder 1"/>
          <p:cNvSpPr>
            <a:spLocks noGrp="1" noRot="1" noChangeAspect="1" noTextEdit="1"/>
          </p:cNvSpPr>
          <p:nvPr>
            <p:ph type="sldImg"/>
          </p:nvPr>
        </p:nvSpPr>
        <p:spPr>
          <a:solidFill>
            <a:srgbClr val="FFFFFF"/>
          </a:solidFill>
          <a:ln/>
        </p:spPr>
      </p:sp>
      <p:sp>
        <p:nvSpPr>
          <p:cNvPr id="76804" name="Notes Placeholder 2"/>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dirty="0" smtClean="0"/>
              <a:t>Motivational Incentives to Enhance Drug Abuse Recovery –talk much more about this in session #3</a:t>
            </a:r>
          </a:p>
        </p:txBody>
      </p:sp>
      <p:sp>
        <p:nvSpPr>
          <p:cNvPr id="768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E892FFA-0D5B-4EE5-B872-EE9CEF04C1F3}" type="slidenum">
              <a:rPr lang="en-US" sz="1200">
                <a:latin typeface="Calibri" pitchFamily="34" charset="0"/>
                <a:ea typeface="ヒラギノ角ゴ Pro W3" pitchFamily="-60" charset="-128"/>
              </a:rPr>
              <a:pPr algn="r" eaLnBrk="1" hangingPunct="1"/>
              <a:t>17</a:t>
            </a:fld>
            <a:endParaRPr lang="en-US" sz="1200" dirty="0">
              <a:latin typeface="Calibri" pitchFamily="34" charset="0"/>
              <a:ea typeface="ヒラギノ角ゴ Pro W3" pitchFamily="-6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en-US" dirty="0" smtClean="0"/>
              <a:t>You are prompted to make the decisions you need to make.. </a:t>
            </a:r>
          </a:p>
        </p:txBody>
      </p:sp>
      <p:sp>
        <p:nvSpPr>
          <p:cNvPr id="77828" name="Slide Number Placeholder 3"/>
          <p:cNvSpPr>
            <a:spLocks noGrp="1"/>
          </p:cNvSpPr>
          <p:nvPr>
            <p:ph type="sldNum" sz="quarter" idx="5"/>
          </p:nvPr>
        </p:nvSpPr>
        <p:spPr>
          <a:noFill/>
        </p:spPr>
        <p:txBody>
          <a:bodyPr/>
          <a:lstStyle/>
          <a:p>
            <a:fld id="{80975D4A-E2C9-4032-B306-38044ACE4D9A}" type="slidenum">
              <a:rPr lang="en-US" smtClean="0"/>
              <a:pPr/>
              <a:t>63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40F020-6F48-4285-9D26-D13555913C2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EC5CB02-63D0-470D-BC6F-51A6243757D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DBC73A-83AC-40CC-BE71-B59AF106C9F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AD7946-839A-4343-936B-BBAA91A948F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8CB8FC-2CC8-4345-9939-E885382CE44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EBE770-4F47-424F-92C8-2C0947AFBAE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2FBF099-7981-4E36-B06D-12C46AA1343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C73F95D-A37B-4620-96F6-A0D4045A68D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34C7F0-9E95-4067-9C2C-34BBB66B3BD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20F1E4-BE4B-4B88-94C6-78B6375D074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CFDB22-CDEA-4825-AFB6-1D79CE73E11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87F924-7F9B-4D48-BC57-C599EF55C8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bin"/><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2.jpe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slideLayout" Target="../slideLayouts/slideLayout7.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Office_Excel_97-2003_Worksheet3.xls"/></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www.bettertxoutcomes.org/" TargetMode="External"/><Relationship Id="rId2" Type="http://schemas.openxmlformats.org/officeDocument/2006/relationships/hyperlink" Target="http://www.nattc.org/"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amazon.com/Contingency-Management-Substance-Abuse-Treatment/dp/0415882893/ref=sr_1_1?ie=UTF8&amp;qid=1366740788&amp;sr=8-1&amp;keywords=nancy+petry"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attcnetwork.org/explore/priorityareas/science/blendinginitiative/MIPRESTO/index.asp" TargetMode="External"/><Relationship Id="rId1" Type="http://schemas.openxmlformats.org/officeDocument/2006/relationships/slideLayout" Target="../slideLayouts/slideLayout7.xml"/><Relationship Id="rId4" Type="http://schemas.openxmlformats.org/officeDocument/2006/relationships/image" Target="../media/image5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4.tif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40.wmf"/></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a:xfrm>
            <a:off x="457200" y="1905000"/>
            <a:ext cx="7924800" cy="1828800"/>
          </a:xfrm>
        </p:spPr>
        <p:txBody>
          <a:bodyPr/>
          <a:lstStyle/>
          <a:p>
            <a:pPr eaLnBrk="1" hangingPunct="1"/>
            <a:r>
              <a:rPr lang="en-US" dirty="0" smtClean="0"/>
              <a:t>Welcome to </a:t>
            </a:r>
            <a:r>
              <a:rPr lang="en-US" dirty="0" smtClean="0"/>
              <a:t/>
            </a:r>
            <a:br>
              <a:rPr lang="en-US" dirty="0" smtClean="0"/>
            </a:br>
            <a:r>
              <a:rPr lang="en-US" dirty="0" smtClean="0"/>
              <a:t>CTN </a:t>
            </a:r>
            <a:r>
              <a:rPr lang="en-US" dirty="0" smtClean="0"/>
              <a:t>Mid-Atlantic </a:t>
            </a:r>
            <a:r>
              <a:rPr lang="en-US" dirty="0" smtClean="0"/>
              <a:t>Node/</a:t>
            </a:r>
            <a:br>
              <a:rPr lang="en-US" dirty="0" smtClean="0"/>
            </a:br>
            <a:r>
              <a:rPr lang="en-US" dirty="0" smtClean="0"/>
              <a:t>Central East ATTC </a:t>
            </a:r>
            <a:r>
              <a:rPr lang="en-US" dirty="0" smtClean="0"/>
              <a:t>Webinar Series</a:t>
            </a:r>
          </a:p>
        </p:txBody>
      </p:sp>
      <p:sp>
        <p:nvSpPr>
          <p:cNvPr id="7171" name="Subtitle 2"/>
          <p:cNvSpPr>
            <a:spLocks noGrp="1"/>
          </p:cNvSpPr>
          <p:nvPr>
            <p:ph type="subTitle" idx="4294967295"/>
          </p:nvPr>
        </p:nvSpPr>
        <p:spPr>
          <a:xfrm>
            <a:off x="1219200" y="3783013"/>
            <a:ext cx="6019800" cy="1870075"/>
          </a:xfrm>
        </p:spPr>
        <p:txBody>
          <a:bodyPr/>
          <a:lstStyle/>
          <a:p>
            <a:pPr marL="0" indent="0" algn="ctr" eaLnBrk="1" hangingPunct="1">
              <a:buFontTx/>
              <a:buNone/>
            </a:pPr>
            <a:r>
              <a:rPr lang="en-US" b="1" dirty="0" smtClean="0">
                <a:solidFill>
                  <a:srgbClr val="898989"/>
                </a:solidFill>
              </a:rPr>
              <a:t>April 24, 2013</a:t>
            </a:r>
          </a:p>
          <a:p>
            <a:pPr marL="0" indent="0" algn="ctr" eaLnBrk="1" hangingPunct="1">
              <a:buFontTx/>
              <a:buNone/>
            </a:pPr>
            <a:r>
              <a:rPr lang="en-US" sz="3000" b="1" dirty="0" smtClean="0">
                <a:solidFill>
                  <a:srgbClr val="898989"/>
                </a:solidFill>
              </a:rPr>
              <a:t>Vouchers and Fishbowls</a:t>
            </a:r>
          </a:p>
        </p:txBody>
      </p:sp>
      <p:pic>
        <p:nvPicPr>
          <p:cNvPr id="7173" name="Picture 4" descr="CTN Logo.png"/>
          <p:cNvPicPr>
            <a:picLocks noChangeAspect="1"/>
          </p:cNvPicPr>
          <p:nvPr/>
        </p:nvPicPr>
        <p:blipFill>
          <a:blip r:embed="rId2" cstate="print"/>
          <a:srcRect/>
          <a:stretch>
            <a:fillRect/>
          </a:stretch>
        </p:blipFill>
        <p:spPr bwMode="auto">
          <a:xfrm>
            <a:off x="5867400" y="5486400"/>
            <a:ext cx="1255713" cy="1200150"/>
          </a:xfrm>
          <a:prstGeom prst="rect">
            <a:avLst/>
          </a:prstGeom>
          <a:noFill/>
          <a:ln w="9525">
            <a:noFill/>
            <a:miter lim="800000"/>
            <a:headEnd/>
            <a:tailEnd/>
          </a:ln>
        </p:spPr>
      </p:pic>
      <p:sp>
        <p:nvSpPr>
          <p:cNvPr id="7174" name="TextBox 5"/>
          <p:cNvSpPr txBox="1">
            <a:spLocks noChangeArrowheads="1"/>
          </p:cNvSpPr>
          <p:nvPr/>
        </p:nvSpPr>
        <p:spPr bwMode="auto">
          <a:xfrm>
            <a:off x="7239000" y="5943600"/>
            <a:ext cx="1600200" cy="641350"/>
          </a:xfrm>
          <a:prstGeom prst="rect">
            <a:avLst/>
          </a:prstGeom>
          <a:noFill/>
          <a:ln w="9525">
            <a:noFill/>
            <a:miter lim="800000"/>
            <a:headEnd/>
            <a:tailEnd/>
          </a:ln>
        </p:spPr>
        <p:txBody>
          <a:bodyPr>
            <a:spAutoFit/>
          </a:bodyPr>
          <a:lstStyle/>
          <a:p>
            <a:pPr eaLnBrk="1" hangingPunct="1"/>
            <a:r>
              <a:rPr lang="en-US" sz="1800" dirty="0">
                <a:latin typeface="Calibri" pitchFamily="34" charset="0"/>
                <a:ea typeface="ヒラギノ角ゴ Pro W3" pitchFamily="-60" charset="-128"/>
              </a:rPr>
              <a:t>Clinical Trials Network</a:t>
            </a:r>
          </a:p>
        </p:txBody>
      </p:sp>
      <p:sp>
        <p:nvSpPr>
          <p:cNvPr id="7175" name="TextBox 6"/>
          <p:cNvSpPr txBox="1">
            <a:spLocks noChangeArrowheads="1"/>
          </p:cNvSpPr>
          <p:nvPr/>
        </p:nvSpPr>
        <p:spPr bwMode="auto">
          <a:xfrm>
            <a:off x="1143000" y="685800"/>
            <a:ext cx="7086600" cy="1066800"/>
          </a:xfrm>
          <a:prstGeom prst="rect">
            <a:avLst/>
          </a:prstGeom>
          <a:noFill/>
          <a:ln w="9525">
            <a:noFill/>
            <a:miter lim="800000"/>
            <a:headEnd/>
            <a:tailEnd/>
          </a:ln>
        </p:spPr>
        <p:txBody>
          <a:bodyPr>
            <a:spAutoFit/>
          </a:bodyPr>
          <a:lstStyle/>
          <a:p>
            <a:pPr algn="ctr" eaLnBrk="1" hangingPunct="1"/>
            <a:r>
              <a:rPr lang="en-US" sz="3200" dirty="0">
                <a:solidFill>
                  <a:schemeClr val="tx2"/>
                </a:solidFill>
                <a:latin typeface="Calibri" pitchFamily="34" charset="0"/>
                <a:ea typeface="ヒラギノ角ゴ Pro W3" pitchFamily="-60" charset="-128"/>
              </a:rPr>
              <a:t>Using Motivational Incentives in Behavioral Health Treatment</a:t>
            </a:r>
          </a:p>
        </p:txBody>
      </p:sp>
      <p:pic>
        <p:nvPicPr>
          <p:cNvPr id="8" name="Picture 7" descr="CEATTC 3.jpg"/>
          <p:cNvPicPr>
            <a:picLocks noChangeAspect="1"/>
          </p:cNvPicPr>
          <p:nvPr/>
        </p:nvPicPr>
        <p:blipFill>
          <a:blip r:embed="rId3" cstate="print"/>
          <a:stretch>
            <a:fillRect/>
          </a:stretch>
        </p:blipFill>
        <p:spPr>
          <a:xfrm>
            <a:off x="381000" y="5638800"/>
            <a:ext cx="3581400" cy="8667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381000"/>
            <a:ext cx="7162800" cy="1371600"/>
          </a:xfrm>
        </p:spPr>
        <p:txBody>
          <a:bodyPr rtlCol="0">
            <a:normAutofit/>
          </a:bodyPr>
          <a:lstStyle/>
          <a:p>
            <a:pPr eaLnBrk="1" fontAlgn="auto" hangingPunct="1">
              <a:spcAft>
                <a:spcPts val="0"/>
              </a:spcAft>
              <a:defRPr/>
            </a:pPr>
            <a:r>
              <a:rPr lang="en-US" sz="4000" dirty="0" smtClean="0"/>
              <a:t>Session  #3</a:t>
            </a:r>
            <a:br>
              <a:rPr lang="en-US" sz="4000" dirty="0" smtClean="0"/>
            </a:br>
            <a:r>
              <a:rPr lang="en-US" sz="4000" dirty="0" smtClean="0"/>
              <a:t>Voucher and Fishbowl Method</a:t>
            </a:r>
          </a:p>
        </p:txBody>
      </p:sp>
      <p:sp>
        <p:nvSpPr>
          <p:cNvPr id="16387" name="Content Placeholder 2"/>
          <p:cNvSpPr>
            <a:spLocks noGrp="1"/>
          </p:cNvSpPr>
          <p:nvPr>
            <p:ph idx="4294967295"/>
          </p:nvPr>
        </p:nvSpPr>
        <p:spPr>
          <a:xfrm>
            <a:off x="762000" y="1600200"/>
            <a:ext cx="7467600" cy="4724400"/>
          </a:xfrm>
        </p:spPr>
        <p:txBody>
          <a:bodyPr/>
          <a:lstStyle/>
          <a:p>
            <a:pPr eaLnBrk="1" hangingPunct="1"/>
            <a:endParaRPr lang="en-US" dirty="0" smtClean="0"/>
          </a:p>
          <a:p>
            <a:pPr eaLnBrk="1" hangingPunct="1"/>
            <a:r>
              <a:rPr lang="en-US" sz="2800" dirty="0" smtClean="0"/>
              <a:t>What we will cover today:</a:t>
            </a:r>
          </a:p>
          <a:p>
            <a:pPr eaLnBrk="1" hangingPunct="1"/>
            <a:r>
              <a:rPr lang="en-US" sz="2800" dirty="0" smtClean="0"/>
              <a:t>What is a voucher system?</a:t>
            </a:r>
          </a:p>
          <a:p>
            <a:pPr eaLnBrk="1" hangingPunct="1"/>
            <a:r>
              <a:rPr lang="en-US" sz="2800" dirty="0" smtClean="0"/>
              <a:t>What is the fishbowl method?</a:t>
            </a:r>
          </a:p>
          <a:p>
            <a:pPr eaLnBrk="1" hangingPunct="1"/>
            <a:r>
              <a:rPr lang="en-US" sz="2800" dirty="0" smtClean="0"/>
              <a:t>How well do they work in research studies?</a:t>
            </a:r>
          </a:p>
          <a:p>
            <a:pPr eaLnBrk="1" hangingPunct="1"/>
            <a:r>
              <a:rPr lang="en-US" sz="2800" dirty="0" smtClean="0"/>
              <a:t>Why do we choose one method over another?</a:t>
            </a:r>
          </a:p>
          <a:p>
            <a:pPr eaLnBrk="1" hangingPunct="1"/>
            <a:r>
              <a:rPr lang="en-US" sz="2800" dirty="0" smtClean="0"/>
              <a:t>How do we pre-determine the cost?</a:t>
            </a:r>
          </a:p>
          <a:p>
            <a:pPr eaLnBrk="1" hangingPunct="1"/>
            <a:endParaRPr lang="en-US" sz="2400" dirty="0" smtClean="0"/>
          </a:p>
          <a:p>
            <a:pPr eaLnBrk="1" hangingPunct="1"/>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7772400" cy="1143000"/>
          </a:xfrm>
        </p:spPr>
        <p:txBody>
          <a:bodyPr rtlCol="0">
            <a:normAutofit fontScale="90000"/>
          </a:bodyPr>
          <a:lstStyle/>
          <a:p>
            <a:pPr eaLnBrk="1" fontAlgn="auto" hangingPunct="1">
              <a:spcAft>
                <a:spcPts val="0"/>
              </a:spcAft>
              <a:defRPr/>
            </a:pPr>
            <a:r>
              <a:rPr lang="en-US" sz="4000" dirty="0" smtClean="0"/>
              <a:t/>
            </a:r>
            <a:br>
              <a:rPr lang="en-US" sz="4000" dirty="0" smtClean="0"/>
            </a:br>
            <a:r>
              <a:rPr lang="en-US" sz="5400" dirty="0" smtClean="0"/>
              <a:t>Voucher Reinforcement</a:t>
            </a:r>
          </a:p>
        </p:txBody>
      </p:sp>
      <p:sp>
        <p:nvSpPr>
          <p:cNvPr id="17411" name="Content Placeholder 2"/>
          <p:cNvSpPr>
            <a:spLocks noGrp="1"/>
          </p:cNvSpPr>
          <p:nvPr>
            <p:ph idx="4294967295"/>
          </p:nvPr>
        </p:nvSpPr>
        <p:spPr>
          <a:xfrm>
            <a:off x="762000" y="1981200"/>
            <a:ext cx="7010400" cy="4114800"/>
          </a:xfrm>
        </p:spPr>
        <p:txBody>
          <a:bodyPr/>
          <a:lstStyle/>
          <a:p>
            <a:pPr eaLnBrk="1" hangingPunct="1">
              <a:lnSpc>
                <a:spcPct val="90000"/>
              </a:lnSpc>
            </a:pPr>
            <a:endParaRPr lang="en-US" sz="2700" dirty="0" smtClean="0"/>
          </a:p>
          <a:p>
            <a:pPr eaLnBrk="1" hangingPunct="1">
              <a:lnSpc>
                <a:spcPct val="90000"/>
              </a:lnSpc>
            </a:pPr>
            <a:r>
              <a:rPr lang="en-US" sz="2700" dirty="0" smtClean="0"/>
              <a:t>Dr. Steven Higgins invented the voucher reinforcement method in the early 1990’s.  Research has shown over and over that vouchers are highly effective in reducing drug use and retaining cocaine abusers in treatment programs. </a:t>
            </a:r>
          </a:p>
          <a:p>
            <a:pPr eaLnBrk="1" hangingPunct="1">
              <a:lnSpc>
                <a:spcPct val="90000"/>
              </a:lnSpc>
            </a:pPr>
            <a:r>
              <a:rPr lang="en-US" sz="2700" dirty="0" smtClean="0"/>
              <a:t>Amount offered in original research was $1000 during a 12-week treatment episode </a:t>
            </a:r>
          </a:p>
        </p:txBody>
      </p:sp>
      <p:pic>
        <p:nvPicPr>
          <p:cNvPr id="17412" name="Picture 3" descr="Steve Higgins.jpg"/>
          <p:cNvPicPr>
            <a:picLocks noChangeAspect="1"/>
          </p:cNvPicPr>
          <p:nvPr/>
        </p:nvPicPr>
        <p:blipFill>
          <a:blip r:embed="rId2" cstate="print"/>
          <a:srcRect/>
          <a:stretch>
            <a:fillRect/>
          </a:stretch>
        </p:blipFill>
        <p:spPr bwMode="auto">
          <a:xfrm>
            <a:off x="7086600" y="381000"/>
            <a:ext cx="1447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381000"/>
            <a:ext cx="7772400" cy="1143000"/>
          </a:xfrm>
        </p:spPr>
        <p:txBody>
          <a:bodyPr/>
          <a:lstStyle/>
          <a:p>
            <a:pPr eaLnBrk="1" hangingPunct="1"/>
            <a:r>
              <a:rPr lang="en-US" dirty="0" smtClean="0"/>
              <a:t>$1000???</a:t>
            </a:r>
          </a:p>
        </p:txBody>
      </p:sp>
      <p:sp>
        <p:nvSpPr>
          <p:cNvPr id="18435" name="Text Box 5"/>
          <p:cNvSpPr txBox="1">
            <a:spLocks noChangeArrowheads="1"/>
          </p:cNvSpPr>
          <p:nvPr/>
        </p:nvSpPr>
        <p:spPr bwMode="auto">
          <a:xfrm>
            <a:off x="5334000" y="4876800"/>
            <a:ext cx="3810000" cy="1190625"/>
          </a:xfrm>
          <a:prstGeom prst="rect">
            <a:avLst/>
          </a:prstGeom>
          <a:noFill/>
          <a:ln w="9525">
            <a:noFill/>
            <a:miter lim="800000"/>
            <a:headEnd/>
            <a:tailEnd/>
          </a:ln>
        </p:spPr>
        <p:txBody>
          <a:bodyPr>
            <a:spAutoFit/>
          </a:bodyPr>
          <a:lstStyle/>
          <a:p>
            <a:r>
              <a:rPr lang="en-US" sz="3600" b="1" dirty="0">
                <a:solidFill>
                  <a:schemeClr val="tx2"/>
                </a:solidFill>
                <a:latin typeface="Calibri" pitchFamily="34" charset="0"/>
                <a:ea typeface="ヒラギノ角ゴ Pro W3" pitchFamily="-60" charset="-128"/>
              </a:rPr>
              <a:t>You’ve got to </a:t>
            </a:r>
          </a:p>
          <a:p>
            <a:r>
              <a:rPr lang="en-US" sz="3600" b="1" dirty="0">
                <a:solidFill>
                  <a:schemeClr val="tx2"/>
                </a:solidFill>
                <a:latin typeface="Calibri" pitchFamily="34" charset="0"/>
                <a:ea typeface="ヒラギノ角ゴ Pro W3" pitchFamily="-60" charset="-128"/>
              </a:rPr>
              <a:t>be kidding!!!</a:t>
            </a:r>
            <a:endParaRPr lang="en-US" sz="3600" b="1" dirty="0">
              <a:solidFill>
                <a:srgbClr val="EF1F1D"/>
              </a:solidFill>
              <a:latin typeface="Calibri" pitchFamily="34" charset="0"/>
              <a:ea typeface="ヒラギノ角ゴ Pro W3" pitchFamily="-60" charset="-128"/>
            </a:endParaRPr>
          </a:p>
        </p:txBody>
      </p:sp>
      <p:pic>
        <p:nvPicPr>
          <p:cNvPr id="18436" name="Picture 6" descr="C:\Users\chiggins\AppData\Local\Microsoft\Windows\Temporary Internet Files\Content.IE5\UE64M91B\MP900414039[1].jpg"/>
          <p:cNvPicPr>
            <a:picLocks noChangeAspect="1" noChangeArrowheads="1"/>
          </p:cNvPicPr>
          <p:nvPr/>
        </p:nvPicPr>
        <p:blipFill>
          <a:blip r:embed="rId2" cstate="print"/>
          <a:srcRect/>
          <a:stretch>
            <a:fillRect/>
          </a:stretch>
        </p:blipFill>
        <p:spPr bwMode="auto">
          <a:xfrm>
            <a:off x="5791200" y="1676400"/>
            <a:ext cx="1981200" cy="2844800"/>
          </a:xfrm>
          <a:prstGeom prst="rect">
            <a:avLst/>
          </a:prstGeom>
          <a:noFill/>
          <a:ln w="9525">
            <a:noFill/>
            <a:miter lim="800000"/>
            <a:headEnd/>
            <a:tailEnd/>
          </a:ln>
        </p:spPr>
      </p:pic>
      <p:pic>
        <p:nvPicPr>
          <p:cNvPr id="18437" name="Picture 5"/>
          <p:cNvPicPr>
            <a:picLocks noChangeAspect="1" noChangeArrowheads="1"/>
          </p:cNvPicPr>
          <p:nvPr/>
        </p:nvPicPr>
        <p:blipFill>
          <a:blip r:embed="rId3" cstate="print"/>
          <a:srcRect/>
          <a:stretch>
            <a:fillRect/>
          </a:stretch>
        </p:blipFill>
        <p:spPr bwMode="auto">
          <a:xfrm>
            <a:off x="914400" y="2209800"/>
            <a:ext cx="1981200" cy="2514600"/>
          </a:xfrm>
          <a:prstGeom prst="rect">
            <a:avLst/>
          </a:prstGeom>
          <a:noFill/>
          <a:ln w="9525">
            <a:noFill/>
            <a:miter lim="800000"/>
            <a:headEnd/>
            <a:tailEnd/>
          </a:ln>
        </p:spPr>
      </p:pic>
      <p:sp>
        <p:nvSpPr>
          <p:cNvPr id="18438" name="Text Box 6"/>
          <p:cNvSpPr txBox="1">
            <a:spLocks noChangeArrowheads="1"/>
          </p:cNvSpPr>
          <p:nvPr/>
        </p:nvSpPr>
        <p:spPr bwMode="auto">
          <a:xfrm>
            <a:off x="1066800" y="4978400"/>
            <a:ext cx="2189163" cy="701675"/>
          </a:xfrm>
          <a:prstGeom prst="rect">
            <a:avLst/>
          </a:prstGeom>
          <a:noFill/>
          <a:ln w="9525">
            <a:noFill/>
            <a:miter lim="800000"/>
            <a:headEnd/>
            <a:tailEnd/>
          </a:ln>
          <a:effectLst/>
        </p:spPr>
        <p:txBody>
          <a:bodyPr wrap="none">
            <a:spAutoFit/>
          </a:bodyPr>
          <a:lstStyle/>
          <a:p>
            <a:pPr>
              <a:defRPr/>
            </a:pPr>
            <a:r>
              <a:rPr lang="en-US" sz="4000" dirty="0">
                <a:effectLst>
                  <a:outerShdw blurRad="38100" dist="38100" dir="2700000" algn="tl">
                    <a:srgbClr val="C0C0C0"/>
                  </a:outerShdw>
                </a:effectLst>
                <a:latin typeface="Calibri" pitchFamily="34" charset="0"/>
              </a:rPr>
              <a:t>Yippee!!!</a:t>
            </a:r>
            <a:endParaRPr lang="en-US" sz="3600" dirty="0">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609600"/>
            <a:ext cx="7772400" cy="1143000"/>
          </a:xfrm>
        </p:spPr>
        <p:txBody>
          <a:bodyPr/>
          <a:lstStyle/>
          <a:p>
            <a:pPr eaLnBrk="1" hangingPunct="1"/>
            <a:r>
              <a:rPr lang="en-US" dirty="0" smtClean="0"/>
              <a:t>Voucher Reinforcement</a:t>
            </a:r>
          </a:p>
        </p:txBody>
      </p:sp>
      <p:sp>
        <p:nvSpPr>
          <p:cNvPr id="19459" name="Rectangle 3"/>
          <p:cNvSpPr>
            <a:spLocks noGrp="1" noChangeArrowheads="1"/>
          </p:cNvSpPr>
          <p:nvPr>
            <p:ph type="body" idx="4294967295"/>
          </p:nvPr>
        </p:nvSpPr>
        <p:spPr>
          <a:xfrm>
            <a:off x="685800" y="1905000"/>
            <a:ext cx="7180263" cy="4572000"/>
          </a:xfrm>
        </p:spPr>
        <p:txBody>
          <a:bodyPr/>
          <a:lstStyle/>
          <a:p>
            <a:pPr eaLnBrk="1" hangingPunct="1">
              <a:lnSpc>
                <a:spcPct val="90000"/>
              </a:lnSpc>
            </a:pPr>
            <a:r>
              <a:rPr lang="en-US" dirty="0" smtClean="0"/>
              <a:t>Elegantly incorporates behavioral principles to initiate &amp; sustain abstinence</a:t>
            </a:r>
          </a:p>
          <a:p>
            <a:pPr eaLnBrk="1" hangingPunct="1">
              <a:lnSpc>
                <a:spcPct val="90000"/>
              </a:lnSpc>
              <a:buFontTx/>
              <a:buNone/>
            </a:pPr>
            <a:r>
              <a:rPr lang="en-US" dirty="0" smtClean="0"/>
              <a:t>•  Demonstrated efficacy in controlled trials</a:t>
            </a:r>
          </a:p>
          <a:p>
            <a:pPr eaLnBrk="1" hangingPunct="1">
              <a:lnSpc>
                <a:spcPct val="90000"/>
              </a:lnSpc>
              <a:buFontTx/>
              <a:buNone/>
            </a:pPr>
            <a:r>
              <a:rPr lang="en-US" dirty="0" smtClean="0"/>
              <a:t>                              BUT</a:t>
            </a:r>
          </a:p>
          <a:p>
            <a:pPr eaLnBrk="1" hangingPunct="1">
              <a:lnSpc>
                <a:spcPct val="90000"/>
              </a:lnSpc>
            </a:pPr>
            <a:r>
              <a:rPr lang="en-US" dirty="0" smtClean="0"/>
              <a:t>Costs were high ($1000 offered per client)</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457200"/>
            <a:ext cx="7772400" cy="1143000"/>
          </a:xfrm>
        </p:spPr>
        <p:txBody>
          <a:bodyPr/>
          <a:lstStyle/>
          <a:p>
            <a:pPr eaLnBrk="1" hangingPunct="1"/>
            <a:r>
              <a:rPr lang="en-US" dirty="0" smtClean="0"/>
              <a:t>Cost May Be Worthwhile</a:t>
            </a:r>
          </a:p>
        </p:txBody>
      </p:sp>
      <p:sp>
        <p:nvSpPr>
          <p:cNvPr id="3" name="Content Placeholder 2"/>
          <p:cNvSpPr>
            <a:spLocks noGrp="1"/>
          </p:cNvSpPr>
          <p:nvPr>
            <p:ph idx="4294967295"/>
          </p:nvPr>
        </p:nvSpPr>
        <p:spPr>
          <a:xfrm>
            <a:off x="609600" y="1981200"/>
            <a:ext cx="7162800" cy="4114800"/>
          </a:xfrm>
        </p:spPr>
        <p:txBody>
          <a:bodyPr rtlCol="0">
            <a:normAutofit fontScale="92500" lnSpcReduction="10000"/>
          </a:bodyPr>
          <a:lstStyle/>
          <a:p>
            <a:pPr eaLnBrk="1" fontAlgn="auto" hangingPunct="1">
              <a:lnSpc>
                <a:spcPct val="80000"/>
              </a:lnSpc>
              <a:spcAft>
                <a:spcPts val="0"/>
              </a:spcAft>
              <a:buFontTx/>
              <a:buNone/>
              <a:defRPr/>
            </a:pPr>
            <a:r>
              <a:rPr lang="en-US" sz="2800" dirty="0" smtClean="0"/>
              <a:t>The economic cost to U.S. society of drug abuse?</a:t>
            </a:r>
          </a:p>
          <a:p>
            <a:pPr eaLnBrk="1" fontAlgn="auto" hangingPunct="1">
              <a:lnSpc>
                <a:spcPct val="80000"/>
              </a:lnSpc>
              <a:spcAft>
                <a:spcPts val="0"/>
              </a:spcAft>
              <a:buFont typeface="Arial" pitchFamily="34" charset="0"/>
              <a:buChar char="•"/>
              <a:defRPr/>
            </a:pPr>
            <a:endParaRPr lang="en-US" sz="2800" dirty="0" smtClean="0"/>
          </a:p>
          <a:p>
            <a:pPr eaLnBrk="1" fontAlgn="auto" hangingPunct="1">
              <a:lnSpc>
                <a:spcPct val="80000"/>
              </a:lnSpc>
              <a:spcAft>
                <a:spcPts val="0"/>
              </a:spcAft>
              <a:buFont typeface="Arial" pitchFamily="34" charset="0"/>
              <a:buChar char="•"/>
              <a:defRPr/>
            </a:pPr>
            <a:r>
              <a:rPr lang="en-US" sz="2800" dirty="0" smtClean="0"/>
              <a:t>Nearly 100 billion dollars, according to the National Institute on Drug Abuse. </a:t>
            </a:r>
          </a:p>
          <a:p>
            <a:pPr eaLnBrk="1" fontAlgn="auto" hangingPunct="1">
              <a:lnSpc>
                <a:spcPct val="80000"/>
              </a:lnSpc>
              <a:spcAft>
                <a:spcPts val="0"/>
              </a:spcAft>
              <a:buFont typeface="Arial" pitchFamily="34" charset="0"/>
              <a:buChar char="•"/>
              <a:defRPr/>
            </a:pPr>
            <a:endParaRPr lang="en-US" sz="2800" dirty="0" smtClean="0"/>
          </a:p>
          <a:p>
            <a:pPr eaLnBrk="1" fontAlgn="auto" hangingPunct="1">
              <a:lnSpc>
                <a:spcPct val="80000"/>
              </a:lnSpc>
              <a:spcAft>
                <a:spcPts val="0"/>
              </a:spcAft>
              <a:buFont typeface="Arial" pitchFamily="34" charset="0"/>
              <a:buChar char="•"/>
              <a:defRPr/>
            </a:pPr>
            <a:r>
              <a:rPr lang="en-US" sz="2800" dirty="0" smtClean="0"/>
              <a:t>Use of drugs like cocaine is associated with serious social and health problems, including crime and the spread of infectious diseases. </a:t>
            </a:r>
          </a:p>
          <a:p>
            <a:pPr eaLnBrk="1" fontAlgn="auto" hangingPunct="1">
              <a:lnSpc>
                <a:spcPct val="80000"/>
              </a:lnSpc>
              <a:spcAft>
                <a:spcPts val="0"/>
              </a:spcAft>
              <a:buFont typeface="Arial" pitchFamily="34" charset="0"/>
              <a:buChar char="•"/>
              <a:defRPr/>
            </a:pPr>
            <a:endParaRPr lang="en-US" sz="2800" dirty="0" smtClean="0"/>
          </a:p>
          <a:p>
            <a:pPr eaLnBrk="1" fontAlgn="auto" hangingPunct="1">
              <a:lnSpc>
                <a:spcPct val="80000"/>
              </a:lnSpc>
              <a:spcAft>
                <a:spcPts val="0"/>
              </a:spcAft>
              <a:buFont typeface="Arial" pitchFamily="34" charset="0"/>
              <a:buChar char="•"/>
              <a:defRPr/>
            </a:pPr>
            <a:r>
              <a:rPr lang="en-US" sz="2800" dirty="0" smtClean="0"/>
              <a:t>If  motivational incentives help people stay in treatment longer, and people have a better chance of long term recovery, it may be worth it.  </a:t>
            </a:r>
          </a:p>
        </p:txBody>
      </p:sp>
    </p:spTree>
  </p:cSld>
  <p:clrMapOvr>
    <a:masterClrMapping/>
  </p:clrMapOvr>
  <p:transition spd="med" advClick="0" advTm="3000">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533400"/>
            <a:ext cx="7772400" cy="1143000"/>
          </a:xfrm>
        </p:spPr>
        <p:txBody>
          <a:bodyPr rtlCol="0">
            <a:normAutofit fontScale="90000"/>
          </a:bodyPr>
          <a:lstStyle/>
          <a:p>
            <a:pPr eaLnBrk="1" fontAlgn="auto" hangingPunct="1">
              <a:spcAft>
                <a:spcPts val="0"/>
              </a:spcAft>
              <a:defRPr/>
            </a:pPr>
            <a:r>
              <a:rPr lang="en-US" dirty="0" smtClean="0"/>
              <a:t>Innovative Cost Reduction Approaches</a:t>
            </a:r>
          </a:p>
        </p:txBody>
      </p:sp>
      <p:sp>
        <p:nvSpPr>
          <p:cNvPr id="3" name="Content Placeholder 2"/>
          <p:cNvSpPr>
            <a:spLocks noGrp="1"/>
          </p:cNvSpPr>
          <p:nvPr>
            <p:ph idx="4294967295"/>
          </p:nvPr>
        </p:nvSpPr>
        <p:spPr>
          <a:xfrm>
            <a:off x="609600" y="1981200"/>
            <a:ext cx="7162800" cy="4114800"/>
          </a:xfrm>
        </p:spPr>
        <p:txBody>
          <a:bodyPr rtlCol="0">
            <a:normAutofit fontScale="92500"/>
          </a:bodyPr>
          <a:lstStyle/>
          <a:p>
            <a:pPr eaLnBrk="1" fontAlgn="auto" hangingPunct="1">
              <a:lnSpc>
                <a:spcPct val="90000"/>
              </a:lnSpc>
              <a:spcAft>
                <a:spcPts val="0"/>
              </a:spcAft>
              <a:buFont typeface="Arial" pitchFamily="34" charset="0"/>
              <a:buChar char="•"/>
              <a:defRPr/>
            </a:pPr>
            <a:r>
              <a:rPr lang="en-US" sz="2700" dirty="0" smtClean="0"/>
              <a:t>Dr. Ken Silverman and colleagues at Johns Hopkins University formed a non-profit data processing company to employ and treat drug addicts. </a:t>
            </a:r>
          </a:p>
          <a:p>
            <a:pPr eaLnBrk="1" fontAlgn="auto" hangingPunct="1">
              <a:lnSpc>
                <a:spcPct val="90000"/>
              </a:lnSpc>
              <a:spcAft>
                <a:spcPts val="0"/>
              </a:spcAft>
              <a:buFont typeface="Arial" pitchFamily="34" charset="0"/>
              <a:buChar char="•"/>
              <a:defRPr/>
            </a:pPr>
            <a:r>
              <a:rPr lang="en-US" sz="2700" dirty="0" smtClean="0"/>
              <a:t>Hopkins Data Services, employed men and women who abused cocaine and gave them regular salaries (instead of vouchers) for their data entry work as long as they stayed off drugs. </a:t>
            </a:r>
          </a:p>
          <a:p>
            <a:pPr eaLnBrk="1" fontAlgn="auto" hangingPunct="1">
              <a:lnSpc>
                <a:spcPct val="90000"/>
              </a:lnSpc>
              <a:spcAft>
                <a:spcPts val="0"/>
              </a:spcAft>
              <a:buFont typeface="Arial" pitchFamily="34" charset="0"/>
              <a:buChar char="•"/>
              <a:defRPr/>
            </a:pPr>
            <a:r>
              <a:rPr lang="en-US" sz="2700" dirty="0" smtClean="0"/>
              <a:t>The company's goal was to maintain a self-sustaining business that could employ the former addicts and pay for their drug treatment and monitoring.</a:t>
            </a:r>
          </a:p>
        </p:txBody>
      </p:sp>
      <p:pic>
        <p:nvPicPr>
          <p:cNvPr id="21508" name="Picture 3" descr="silverman_web.jpg"/>
          <p:cNvPicPr>
            <a:picLocks noChangeAspect="1"/>
          </p:cNvPicPr>
          <p:nvPr/>
        </p:nvPicPr>
        <p:blipFill>
          <a:blip r:embed="rId2" cstate="print"/>
          <a:srcRect/>
          <a:stretch>
            <a:fillRect/>
          </a:stretch>
        </p:blipFill>
        <p:spPr bwMode="auto">
          <a:xfrm>
            <a:off x="7620000" y="228600"/>
            <a:ext cx="114300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609600"/>
            <a:ext cx="7772400" cy="1143000"/>
          </a:xfrm>
        </p:spPr>
        <p:txBody>
          <a:bodyPr rtlCol="0">
            <a:normAutofit fontScale="90000"/>
          </a:bodyPr>
          <a:lstStyle/>
          <a:p>
            <a:pPr eaLnBrk="1" fontAlgn="auto" hangingPunct="1">
              <a:spcAft>
                <a:spcPts val="0"/>
              </a:spcAft>
              <a:defRPr/>
            </a:pPr>
            <a:r>
              <a:rPr lang="en-US" sz="3200" dirty="0" smtClean="0"/>
              <a:t/>
            </a:r>
            <a:br>
              <a:rPr lang="en-US" sz="3200" dirty="0" smtClean="0"/>
            </a:br>
            <a:r>
              <a:rPr lang="en-US" dirty="0" smtClean="0"/>
              <a:t>Innovative Cost </a:t>
            </a:r>
            <a:br>
              <a:rPr lang="en-US" dirty="0" smtClean="0"/>
            </a:br>
            <a:r>
              <a:rPr lang="en-US" dirty="0" smtClean="0"/>
              <a:t>Reduction Approaches </a:t>
            </a:r>
            <a:br>
              <a:rPr lang="en-US" dirty="0" smtClean="0"/>
            </a:br>
            <a:endParaRPr lang="en-US" dirty="0" smtClean="0"/>
          </a:p>
        </p:txBody>
      </p:sp>
      <p:sp>
        <p:nvSpPr>
          <p:cNvPr id="23555" name="Rectangle 3"/>
          <p:cNvSpPr>
            <a:spLocks noGrp="1" noChangeArrowheads="1"/>
          </p:cNvSpPr>
          <p:nvPr>
            <p:ph idx="4294967295"/>
          </p:nvPr>
        </p:nvSpPr>
        <p:spPr>
          <a:xfrm>
            <a:off x="1295400" y="1981200"/>
            <a:ext cx="6934200" cy="4495800"/>
          </a:xfrm>
        </p:spPr>
        <p:txBody>
          <a:bodyPr rtlCol="0">
            <a:normAutofit fontScale="25000" lnSpcReduction="20000"/>
          </a:bodyPr>
          <a:lstStyle/>
          <a:p>
            <a:pPr marL="0" indent="0" eaLnBrk="1" fontAlgn="auto" hangingPunct="1">
              <a:lnSpc>
                <a:spcPct val="80000"/>
              </a:lnSpc>
              <a:spcAft>
                <a:spcPts val="0"/>
              </a:spcAft>
              <a:buFontTx/>
              <a:buNone/>
              <a:defRPr/>
            </a:pPr>
            <a:endParaRPr lang="en-US" sz="600" dirty="0" smtClean="0"/>
          </a:p>
          <a:p>
            <a:pPr marL="0" indent="0" eaLnBrk="1" fontAlgn="auto" hangingPunct="1">
              <a:lnSpc>
                <a:spcPct val="80000"/>
              </a:lnSpc>
              <a:spcAft>
                <a:spcPts val="0"/>
              </a:spcAft>
              <a:buFont typeface="Arial" pitchFamily="34" charset="0"/>
              <a:buChar char="•"/>
              <a:defRPr/>
            </a:pPr>
            <a:endParaRPr lang="en-US" sz="1100" dirty="0" smtClean="0"/>
          </a:p>
          <a:p>
            <a:pPr marL="0" indent="0" eaLnBrk="1" fontAlgn="auto" hangingPunct="1">
              <a:spcAft>
                <a:spcPts val="0"/>
              </a:spcAft>
              <a:buFont typeface="Arial" pitchFamily="34" charset="0"/>
              <a:buChar char="•"/>
              <a:defRPr/>
            </a:pPr>
            <a:r>
              <a:rPr lang="en-US" sz="9600" dirty="0" smtClean="0"/>
              <a:t>Psychologist Nancy Petry at the University of Connecticut finds that a lower-cost reward system using prizes also works in retention and treatment of drug abusers and may be attractive to community-based treatment programs that cannot afford using the vouchers.</a:t>
            </a:r>
          </a:p>
          <a:p>
            <a:pPr marL="0" indent="0" eaLnBrk="1" fontAlgn="auto" hangingPunct="1">
              <a:spcAft>
                <a:spcPts val="0"/>
              </a:spcAft>
              <a:buFontTx/>
              <a:buNone/>
              <a:defRPr/>
            </a:pPr>
            <a:endParaRPr lang="en-US" sz="2800" dirty="0" smtClean="0"/>
          </a:p>
          <a:p>
            <a:pPr marL="0" indent="0" eaLnBrk="1" fontAlgn="auto" hangingPunct="1">
              <a:spcAft>
                <a:spcPts val="0"/>
              </a:spcAft>
              <a:buFont typeface="Arial" pitchFamily="34" charset="0"/>
              <a:buChar char="•"/>
              <a:defRPr/>
            </a:pPr>
            <a:endParaRPr lang="en-US" sz="9600" dirty="0" smtClean="0"/>
          </a:p>
          <a:p>
            <a:pPr marL="0" indent="0" eaLnBrk="1" fontAlgn="auto" hangingPunct="1">
              <a:spcAft>
                <a:spcPts val="0"/>
              </a:spcAft>
              <a:buFont typeface="Arial" pitchFamily="34" charset="0"/>
              <a:buChar char="•"/>
              <a:defRPr/>
            </a:pPr>
            <a:r>
              <a:rPr lang="en-US" sz="9600" dirty="0" smtClean="0"/>
              <a:t>The Fishbowl Method:  Intermittent Reinforcement Schedule is used in the first multi-site trial of abstinence incentives in community drug settings.</a:t>
            </a:r>
          </a:p>
          <a:p>
            <a:pPr marL="0" indent="0" eaLnBrk="1" fontAlgn="auto" hangingPunct="1">
              <a:spcAft>
                <a:spcPts val="0"/>
              </a:spcAft>
              <a:buFontTx/>
              <a:buNone/>
              <a:defRPr/>
            </a:pPr>
            <a:endParaRPr lang="en-US" sz="2800" dirty="0" smtClean="0"/>
          </a:p>
          <a:p>
            <a:pPr marL="0" indent="0" eaLnBrk="1" fontAlgn="auto" hangingPunct="1">
              <a:lnSpc>
                <a:spcPct val="80000"/>
              </a:lnSpc>
              <a:spcAft>
                <a:spcPts val="0"/>
              </a:spcAft>
              <a:buFont typeface="Arial" pitchFamily="34" charset="0"/>
              <a:buChar char="•"/>
              <a:defRPr/>
            </a:pPr>
            <a:endParaRPr lang="en-US" sz="3100" dirty="0" smtClean="0"/>
          </a:p>
          <a:p>
            <a:pPr marL="0" indent="0" eaLnBrk="1" fontAlgn="auto" hangingPunct="1">
              <a:lnSpc>
                <a:spcPct val="80000"/>
              </a:lnSpc>
              <a:spcAft>
                <a:spcPts val="0"/>
              </a:spcAft>
              <a:buFontTx/>
              <a:buNone/>
              <a:defRPr/>
            </a:pPr>
            <a:endParaRPr lang="en-US" sz="3800" dirty="0" smtClean="0"/>
          </a:p>
          <a:p>
            <a:pPr marL="0" indent="0" eaLnBrk="1" fontAlgn="auto" hangingPunct="1">
              <a:lnSpc>
                <a:spcPct val="80000"/>
              </a:lnSpc>
              <a:spcAft>
                <a:spcPts val="0"/>
              </a:spcAft>
              <a:buFontTx/>
              <a:buNone/>
              <a:defRPr/>
            </a:pPr>
            <a:endParaRPr lang="en-US" sz="3100" dirty="0" smtClean="0"/>
          </a:p>
          <a:p>
            <a:pPr marL="0" indent="0" eaLnBrk="1" fontAlgn="auto" hangingPunct="1">
              <a:lnSpc>
                <a:spcPct val="80000"/>
              </a:lnSpc>
              <a:spcAft>
                <a:spcPts val="0"/>
              </a:spcAft>
              <a:buFontTx/>
              <a:buNone/>
              <a:defRPr/>
            </a:pPr>
            <a:endParaRPr lang="en-US" sz="3100" dirty="0" smtClean="0"/>
          </a:p>
          <a:p>
            <a:pPr marL="0" indent="0" eaLnBrk="1" fontAlgn="auto" hangingPunct="1">
              <a:lnSpc>
                <a:spcPct val="80000"/>
              </a:lnSpc>
              <a:spcAft>
                <a:spcPts val="0"/>
              </a:spcAft>
              <a:buFontTx/>
              <a:buNone/>
              <a:defRPr/>
            </a:pPr>
            <a:endParaRPr lang="en-US" sz="2200" dirty="0" smtClean="0"/>
          </a:p>
          <a:p>
            <a:pPr marL="0" indent="0" eaLnBrk="1" fontAlgn="auto" hangingPunct="1">
              <a:lnSpc>
                <a:spcPct val="80000"/>
              </a:lnSpc>
              <a:spcAft>
                <a:spcPts val="0"/>
              </a:spcAft>
              <a:buFontTx/>
              <a:buNone/>
              <a:defRPr/>
            </a:pPr>
            <a:endParaRPr lang="en-US" sz="2200" dirty="0" smtClean="0"/>
          </a:p>
          <a:p>
            <a:pPr marL="0" indent="0" algn="ctr" eaLnBrk="1" fontAlgn="auto" hangingPunct="1">
              <a:lnSpc>
                <a:spcPct val="80000"/>
              </a:lnSpc>
              <a:spcAft>
                <a:spcPts val="0"/>
              </a:spcAft>
              <a:buFontTx/>
              <a:buNone/>
              <a:defRPr/>
            </a:pPr>
            <a:endParaRPr lang="en-US" sz="2200" dirty="0" smtClean="0"/>
          </a:p>
          <a:p>
            <a:pPr marL="0" indent="0" algn="ctr" eaLnBrk="1" fontAlgn="auto" hangingPunct="1">
              <a:lnSpc>
                <a:spcPct val="80000"/>
              </a:lnSpc>
              <a:spcAft>
                <a:spcPts val="0"/>
              </a:spcAft>
              <a:buFontTx/>
              <a:buNone/>
              <a:defRPr/>
            </a:pPr>
            <a:endParaRPr lang="en-US" sz="2200" dirty="0" smtClean="0"/>
          </a:p>
          <a:p>
            <a:pPr marL="0" indent="0" algn="ctr" eaLnBrk="1" fontAlgn="auto" hangingPunct="1">
              <a:lnSpc>
                <a:spcPct val="80000"/>
              </a:lnSpc>
              <a:spcAft>
                <a:spcPts val="0"/>
              </a:spcAft>
              <a:buFontTx/>
              <a:buNone/>
              <a:defRPr/>
            </a:pPr>
            <a:endParaRPr lang="en-US" sz="2200" dirty="0" smtClean="0"/>
          </a:p>
        </p:txBody>
      </p:sp>
      <p:pic>
        <p:nvPicPr>
          <p:cNvPr id="22532" name="Picture 4" descr="photo_petry.jpg"/>
          <p:cNvPicPr>
            <a:picLocks noChangeAspect="1"/>
          </p:cNvPicPr>
          <p:nvPr/>
        </p:nvPicPr>
        <p:blipFill>
          <a:blip r:embed="rId2" cstate="print"/>
          <a:srcRect/>
          <a:stretch>
            <a:fillRect/>
          </a:stretch>
        </p:blipFill>
        <p:spPr bwMode="auto">
          <a:xfrm>
            <a:off x="6705600" y="228600"/>
            <a:ext cx="2098675" cy="146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609600"/>
            <a:ext cx="7772400" cy="1143000"/>
          </a:xfrm>
        </p:spPr>
        <p:txBody>
          <a:bodyPr/>
          <a:lstStyle/>
          <a:p>
            <a:pPr eaLnBrk="1" hangingPunct="1"/>
            <a:r>
              <a:rPr lang="en-US" dirty="0" smtClean="0"/>
              <a:t>This is our guest today! </a:t>
            </a:r>
          </a:p>
        </p:txBody>
      </p:sp>
      <p:pic>
        <p:nvPicPr>
          <p:cNvPr id="23555" name="Content Placeholder 3" descr="Stitzer Pic.jpg"/>
          <p:cNvPicPr>
            <a:picLocks noGrp="1" noChangeAspect="1"/>
          </p:cNvPicPr>
          <p:nvPr>
            <p:ph idx="4294967295"/>
          </p:nvPr>
        </p:nvPicPr>
        <p:blipFill>
          <a:blip r:embed="rId3" cstate="print"/>
          <a:srcRect/>
          <a:stretch>
            <a:fillRect/>
          </a:stretch>
        </p:blipFill>
        <p:spPr>
          <a:xfrm>
            <a:off x="6880225" y="1447800"/>
            <a:ext cx="2263775" cy="2667000"/>
          </a:xfrm>
        </p:spPr>
      </p:pic>
      <p:sp>
        <p:nvSpPr>
          <p:cNvPr id="23556" name="TextBox 4"/>
          <p:cNvSpPr txBox="1">
            <a:spLocks noChangeArrowheads="1"/>
          </p:cNvSpPr>
          <p:nvPr/>
        </p:nvSpPr>
        <p:spPr bwMode="auto">
          <a:xfrm>
            <a:off x="5867400" y="4419600"/>
            <a:ext cx="3276600" cy="1938992"/>
          </a:xfrm>
          <a:prstGeom prst="rect">
            <a:avLst/>
          </a:prstGeom>
          <a:noFill/>
          <a:ln w="9525">
            <a:noFill/>
            <a:miter lim="800000"/>
            <a:headEnd/>
            <a:tailEnd/>
          </a:ln>
        </p:spPr>
        <p:txBody>
          <a:bodyPr>
            <a:spAutoFit/>
          </a:bodyPr>
          <a:lstStyle/>
          <a:p>
            <a:pPr eaLnBrk="1" hangingPunct="1"/>
            <a:r>
              <a:rPr lang="en-US" b="1" dirty="0">
                <a:latin typeface="Calibri" pitchFamily="34" charset="0"/>
                <a:ea typeface="ヒラギノ角ゴ Pro W3" pitchFamily="-60" charset="-128"/>
              </a:rPr>
              <a:t>Dr. Maxine Stitzer, </a:t>
            </a:r>
          </a:p>
          <a:p>
            <a:pPr eaLnBrk="1" hangingPunct="1"/>
            <a:r>
              <a:rPr lang="en-US" b="1" dirty="0">
                <a:latin typeface="Calibri" pitchFamily="34" charset="0"/>
                <a:ea typeface="ヒラギノ角ゴ Pro W3" pitchFamily="-60" charset="-128"/>
              </a:rPr>
              <a:t>Principal  Investigator, </a:t>
            </a:r>
          </a:p>
          <a:p>
            <a:pPr eaLnBrk="1" hangingPunct="1"/>
            <a:r>
              <a:rPr lang="en-US" b="1" dirty="0">
                <a:latin typeface="Calibri" pitchFamily="34" charset="0"/>
                <a:ea typeface="ヒラギノ角ゴ Pro W3" pitchFamily="-60" charset="-128"/>
              </a:rPr>
              <a:t>CTN Mid-Atlantic Node</a:t>
            </a:r>
          </a:p>
          <a:p>
            <a:pPr eaLnBrk="1" hangingPunct="1"/>
            <a:endParaRPr lang="en-US" dirty="0">
              <a:latin typeface="Calibri" pitchFamily="34" charset="0"/>
              <a:ea typeface="ヒラギノ角ゴ Pro W3" pitchFamily="-60" charset="-128"/>
            </a:endParaRPr>
          </a:p>
          <a:p>
            <a:pPr eaLnBrk="1" hangingPunct="1"/>
            <a:r>
              <a:rPr lang="en-US" dirty="0">
                <a:latin typeface="Calibri" pitchFamily="34" charset="0"/>
                <a:ea typeface="ヒラギノ角ゴ Pro W3" pitchFamily="-60" charset="-128"/>
              </a:rPr>
              <a:t> </a:t>
            </a:r>
          </a:p>
        </p:txBody>
      </p:sp>
      <p:sp>
        <p:nvSpPr>
          <p:cNvPr id="23557" name="TextBox 6"/>
          <p:cNvSpPr txBox="1">
            <a:spLocks noChangeArrowheads="1"/>
          </p:cNvSpPr>
          <p:nvPr/>
        </p:nvSpPr>
        <p:spPr bwMode="auto">
          <a:xfrm>
            <a:off x="838200" y="4953000"/>
            <a:ext cx="2819400" cy="923330"/>
          </a:xfrm>
          <a:prstGeom prst="rect">
            <a:avLst/>
          </a:prstGeom>
          <a:noFill/>
          <a:ln w="9525">
            <a:noFill/>
            <a:miter lim="800000"/>
            <a:headEnd/>
            <a:tailEnd/>
          </a:ln>
        </p:spPr>
        <p:txBody>
          <a:bodyPr wrap="square">
            <a:spAutoFit/>
          </a:bodyPr>
          <a:lstStyle/>
          <a:p>
            <a:pPr eaLnBrk="1" hangingPunct="1"/>
            <a:r>
              <a:rPr lang="en-US" sz="1800" b="1" dirty="0">
                <a:latin typeface="Calibri" pitchFamily="34" charset="0"/>
                <a:ea typeface="ヒラギノ角ゴ Pro W3" pitchFamily="-60" charset="-128"/>
              </a:rPr>
              <a:t>MIEDAR  STUDY CTN Protocol 006 &amp; 007</a:t>
            </a:r>
          </a:p>
          <a:p>
            <a:pPr eaLnBrk="1" hangingPunct="1"/>
            <a:r>
              <a:rPr lang="en-US" sz="1800" b="1" dirty="0">
                <a:latin typeface="Calibri" pitchFamily="34" charset="0"/>
                <a:ea typeface="ヒラギノ角ゴ Pro W3" pitchFamily="-60" charset="-128"/>
              </a:rPr>
              <a:t>ctndisseminationlibrary.org</a:t>
            </a:r>
          </a:p>
        </p:txBody>
      </p:sp>
      <p:sp>
        <p:nvSpPr>
          <p:cNvPr id="23558" name="Rectangle 7"/>
          <p:cNvSpPr>
            <a:spLocks noChangeArrowheads="1"/>
          </p:cNvSpPr>
          <p:nvPr/>
        </p:nvSpPr>
        <p:spPr bwMode="auto">
          <a:xfrm>
            <a:off x="533400" y="2057400"/>
            <a:ext cx="4724400" cy="3013075"/>
          </a:xfrm>
          <a:prstGeom prst="rect">
            <a:avLst/>
          </a:prstGeom>
          <a:noFill/>
          <a:ln w="9525">
            <a:noFill/>
            <a:miter lim="800000"/>
            <a:headEnd/>
            <a:tailEnd/>
          </a:ln>
        </p:spPr>
        <p:txBody>
          <a:bodyPr>
            <a:spAutoFit/>
          </a:bodyPr>
          <a:lstStyle/>
          <a:p>
            <a:pPr eaLnBrk="1" hangingPunct="1"/>
            <a:r>
              <a:rPr lang="en-US" dirty="0">
                <a:solidFill>
                  <a:srgbClr val="000000"/>
                </a:solidFill>
                <a:latin typeface="Calibri" pitchFamily="34" charset="0"/>
                <a:ea typeface="ヒラギノ角ゴ Pro W3" pitchFamily="-60" charset="-128"/>
              </a:rPr>
              <a:t>CM expert and lead Investigator of the national CTN  multi-site study of abstinence incentives</a:t>
            </a:r>
          </a:p>
          <a:p>
            <a:pPr eaLnBrk="1" hangingPunct="1"/>
            <a:endParaRPr lang="en-US" dirty="0">
              <a:solidFill>
                <a:srgbClr val="000000"/>
              </a:solidFill>
              <a:latin typeface="Calibri" pitchFamily="34" charset="0"/>
              <a:ea typeface="ヒラギノ角ゴ Pro W3" pitchFamily="-60" charset="-128"/>
            </a:endParaRPr>
          </a:p>
          <a:p>
            <a:pPr eaLnBrk="1" hangingPunct="1"/>
            <a:r>
              <a:rPr lang="en-US" b="1" dirty="0">
                <a:solidFill>
                  <a:srgbClr val="000000"/>
                </a:solidFill>
                <a:latin typeface="Calibri" pitchFamily="34" charset="0"/>
                <a:ea typeface="ヒラギノ角ゴ Pro W3" pitchFamily="-60" charset="-128"/>
              </a:rPr>
              <a:t>MIEDAR:  Motivational Incentives to Enhance Drug Abuse Recovery </a:t>
            </a:r>
          </a:p>
          <a:p>
            <a:pPr eaLnBrk="1" hangingPunct="1"/>
            <a:endParaRPr lang="en-US" dirty="0">
              <a:solidFill>
                <a:srgbClr val="000000"/>
              </a:solidFill>
              <a:latin typeface="Calibri" pitchFamily="34" charset="0"/>
              <a:ea typeface="ヒラギノ角ゴ Pro W3" pitchFamily="-6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381000"/>
            <a:ext cx="8229600" cy="1036638"/>
          </a:xfrm>
        </p:spPr>
        <p:txBody>
          <a:bodyPr rtlCol="0">
            <a:normAutofit fontScale="90000"/>
          </a:bodyPr>
          <a:lstStyle/>
          <a:p>
            <a:pPr eaLnBrk="1" fontAlgn="auto" hangingPunct="1">
              <a:spcAft>
                <a:spcPts val="0"/>
              </a:spcAft>
              <a:defRPr/>
            </a:pPr>
            <a:r>
              <a:rPr lang="en-US" sz="4000" dirty="0" smtClean="0"/>
              <a:t>How do motivational incentives fit into the clinical picture?</a:t>
            </a:r>
          </a:p>
        </p:txBody>
      </p:sp>
      <p:sp>
        <p:nvSpPr>
          <p:cNvPr id="24579" name="Rectangle 3"/>
          <p:cNvSpPr>
            <a:spLocks noGrp="1" noChangeArrowheads="1"/>
          </p:cNvSpPr>
          <p:nvPr>
            <p:ph type="body" idx="4294967295"/>
          </p:nvPr>
        </p:nvSpPr>
        <p:spPr>
          <a:xfrm>
            <a:off x="762000" y="1905000"/>
            <a:ext cx="7467600" cy="4525963"/>
          </a:xfrm>
        </p:spPr>
        <p:txBody>
          <a:bodyPr/>
          <a:lstStyle/>
          <a:p>
            <a:pPr eaLnBrk="1" hangingPunct="1"/>
            <a:r>
              <a:rPr lang="en-US" dirty="0" smtClean="0"/>
              <a:t>Add-on to counseling as usual</a:t>
            </a:r>
          </a:p>
          <a:p>
            <a:pPr lvl="1" eaLnBrk="1" hangingPunct="1"/>
            <a:r>
              <a:rPr lang="en-US" dirty="0" smtClean="0"/>
              <a:t>Special intervention to enhance motivation for sustained abstinence </a:t>
            </a:r>
          </a:p>
          <a:p>
            <a:pPr lvl="1" eaLnBrk="1" hangingPunct="1"/>
            <a:r>
              <a:rPr lang="en-US" dirty="0" smtClean="0"/>
              <a:t>Focuses on the positive to recognize and celebrate success</a:t>
            </a:r>
          </a:p>
          <a:p>
            <a:pPr lvl="1" eaLnBrk="1" hangingPunct="1"/>
            <a:r>
              <a:rPr lang="en-US" dirty="0" smtClean="0"/>
              <a:t>Allows counselors to work on life-style changes that can sustain abstinence beyond incentives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914400"/>
            <a:ext cx="7467600" cy="1143000"/>
          </a:xfrm>
        </p:spPr>
        <p:txBody>
          <a:bodyPr rtlCol="0">
            <a:normAutofit fontScale="90000"/>
          </a:bodyPr>
          <a:lstStyle/>
          <a:p>
            <a:pPr eaLnBrk="1" fontAlgn="auto" hangingPunct="1">
              <a:spcAft>
                <a:spcPts val="0"/>
              </a:spcAft>
              <a:defRPr/>
            </a:pPr>
            <a:r>
              <a:rPr lang="en-US" sz="4000" dirty="0" smtClean="0"/>
              <a:t>Voucher Reinforcement </a:t>
            </a:r>
            <a:br>
              <a:rPr lang="en-US" sz="4000" dirty="0" smtClean="0"/>
            </a:br>
            <a:r>
              <a:rPr lang="en-US" sz="3200" dirty="0" smtClean="0"/>
              <a:t>making abstinence a more attractive option using a point system </a:t>
            </a:r>
            <a:r>
              <a:rPr lang="en-US" sz="4000" dirty="0" smtClean="0"/>
              <a:t/>
            </a:r>
            <a:br>
              <a:rPr lang="en-US" sz="4000" dirty="0" smtClean="0"/>
            </a:br>
            <a:endParaRPr lang="en-US" sz="4000" dirty="0" smtClean="0"/>
          </a:p>
        </p:txBody>
      </p:sp>
      <p:sp>
        <p:nvSpPr>
          <p:cNvPr id="26627" name="Rectangle 3"/>
          <p:cNvSpPr>
            <a:spLocks noGrp="1" noChangeArrowheads="1"/>
          </p:cNvSpPr>
          <p:nvPr>
            <p:ph type="body" idx="4294967295"/>
          </p:nvPr>
        </p:nvSpPr>
        <p:spPr>
          <a:xfrm>
            <a:off x="2057400" y="2209800"/>
            <a:ext cx="7086600" cy="3859213"/>
          </a:xfrm>
        </p:spPr>
        <p:txBody>
          <a:bodyPr/>
          <a:lstStyle/>
          <a:p>
            <a:pPr eaLnBrk="1" hangingPunct="1">
              <a:lnSpc>
                <a:spcPct val="90000"/>
              </a:lnSpc>
            </a:pPr>
            <a:r>
              <a:rPr lang="en-US" sz="3600" dirty="0" smtClean="0"/>
              <a:t>Intensive counseling plus abstinence incentives</a:t>
            </a:r>
          </a:p>
          <a:p>
            <a:pPr eaLnBrk="1" hangingPunct="1">
              <a:lnSpc>
                <a:spcPct val="90000"/>
              </a:lnSpc>
            </a:pPr>
            <a:r>
              <a:rPr lang="en-US" sz="3600" dirty="0" smtClean="0"/>
              <a:t>Points earned for cocaine negative urine results</a:t>
            </a:r>
          </a:p>
          <a:p>
            <a:pPr lvl="1" eaLnBrk="1" hangingPunct="1">
              <a:lnSpc>
                <a:spcPct val="90000"/>
              </a:lnSpc>
            </a:pPr>
            <a:r>
              <a:rPr lang="en-US" dirty="0" smtClean="0"/>
              <a:t>Escalating schedule with reset penalty </a:t>
            </a:r>
          </a:p>
          <a:p>
            <a:pPr lvl="1" eaLnBrk="1" hangingPunct="1">
              <a:lnSpc>
                <a:spcPct val="90000"/>
              </a:lnSpc>
            </a:pPr>
            <a:r>
              <a:rPr lang="en-US" dirty="0" smtClean="0"/>
              <a:t>Trade in points for goods</a:t>
            </a:r>
          </a:p>
          <a:p>
            <a:pPr lvl="1" eaLnBrk="1" hangingPunct="1">
              <a:lnSpc>
                <a:spcPct val="90000"/>
              </a:lnSpc>
            </a:pPr>
            <a:r>
              <a:rPr lang="en-US" dirty="0" smtClean="0"/>
              <a:t>$1000 available in first 3 months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143000" y="609600"/>
            <a:ext cx="6629400" cy="1143000"/>
          </a:xfrm>
        </p:spPr>
        <p:txBody>
          <a:bodyPr/>
          <a:lstStyle/>
          <a:p>
            <a:pPr eaLnBrk="1" hangingPunct="1"/>
            <a:r>
              <a:rPr lang="en-US" dirty="0" smtClean="0"/>
              <a:t>Facilitator:  </a:t>
            </a:r>
          </a:p>
        </p:txBody>
      </p:sp>
      <p:sp>
        <p:nvSpPr>
          <p:cNvPr id="8195" name="TextBox 4"/>
          <p:cNvSpPr txBox="1">
            <a:spLocks noChangeArrowheads="1"/>
          </p:cNvSpPr>
          <p:nvPr/>
        </p:nvSpPr>
        <p:spPr bwMode="auto">
          <a:xfrm>
            <a:off x="457200" y="1752600"/>
            <a:ext cx="7772400" cy="4789488"/>
          </a:xfrm>
          <a:prstGeom prst="rect">
            <a:avLst/>
          </a:prstGeom>
          <a:noFill/>
          <a:ln w="9525">
            <a:noFill/>
            <a:miter lim="800000"/>
            <a:headEnd/>
            <a:tailEnd/>
          </a:ln>
        </p:spPr>
        <p:txBody>
          <a:bodyPr>
            <a:spAutoFit/>
          </a:bodyPr>
          <a:lstStyle/>
          <a:p>
            <a:pPr eaLnBrk="1" hangingPunct="1"/>
            <a:r>
              <a:rPr lang="en-US" sz="2800" dirty="0">
                <a:latin typeface="Calibri" pitchFamily="34" charset="0"/>
                <a:ea typeface="ヒラギノ角ゴ Pro W3" pitchFamily="-60" charset="-128"/>
              </a:rPr>
              <a:t>Christine Higgins, M.A.</a:t>
            </a:r>
          </a:p>
          <a:p>
            <a:pPr eaLnBrk="1" hangingPunct="1"/>
            <a:endParaRPr lang="en-US" sz="2800" dirty="0">
              <a:latin typeface="Calibri" pitchFamily="34" charset="0"/>
              <a:ea typeface="ヒラギノ角ゴ Pro W3" pitchFamily="-60" charset="-128"/>
            </a:endParaRPr>
          </a:p>
          <a:p>
            <a:pPr eaLnBrk="1" hangingPunct="1"/>
            <a:endParaRPr lang="en-US" sz="2800" dirty="0">
              <a:latin typeface="Calibri" pitchFamily="34" charset="0"/>
              <a:ea typeface="ヒラギノ角ゴ Pro W3" pitchFamily="-60" charset="-128"/>
            </a:endParaRPr>
          </a:p>
          <a:p>
            <a:pPr eaLnBrk="1" hangingPunct="1"/>
            <a:r>
              <a:rPr lang="en-US" sz="2800" dirty="0">
                <a:latin typeface="Calibri" pitchFamily="34" charset="0"/>
                <a:ea typeface="ヒラギノ角ゴ Pro W3" pitchFamily="-60" charset="-128"/>
              </a:rPr>
              <a:t>Dissemination Specialist, Mid Atlantic Node,</a:t>
            </a:r>
          </a:p>
          <a:p>
            <a:pPr eaLnBrk="1" hangingPunct="1"/>
            <a:r>
              <a:rPr lang="en-US" sz="2800" dirty="0">
                <a:latin typeface="Calibri" pitchFamily="34" charset="0"/>
                <a:ea typeface="ヒラギノ角ゴ Pro W3" pitchFamily="-60" charset="-128"/>
              </a:rPr>
              <a:t>Clinical Trials Network/NIDA</a:t>
            </a:r>
          </a:p>
          <a:p>
            <a:pPr eaLnBrk="1" hangingPunct="1"/>
            <a:endParaRPr lang="en-US" sz="2800" dirty="0">
              <a:latin typeface="Calibri" pitchFamily="34" charset="0"/>
              <a:ea typeface="ヒラギノ角ゴ Pro W3" pitchFamily="-60" charset="-128"/>
            </a:endParaRPr>
          </a:p>
          <a:p>
            <a:pPr eaLnBrk="1" hangingPunct="1"/>
            <a:r>
              <a:rPr lang="en-US" sz="2800" dirty="0">
                <a:latin typeface="Calibri" pitchFamily="34" charset="0"/>
                <a:ea typeface="ヒラギノ角ゴ Pro W3" pitchFamily="-60" charset="-128"/>
              </a:rPr>
              <a:t>PAMI Trainer</a:t>
            </a:r>
          </a:p>
          <a:p>
            <a:pPr eaLnBrk="1" hangingPunct="1"/>
            <a:r>
              <a:rPr lang="en-US" sz="2800" dirty="0">
                <a:latin typeface="Calibri" pitchFamily="34" charset="0"/>
                <a:ea typeface="ヒラギノ角ゴ Pro W3" pitchFamily="-60" charset="-128"/>
              </a:rPr>
              <a:t>MI-Presto Trainer</a:t>
            </a:r>
          </a:p>
          <a:p>
            <a:pPr eaLnBrk="1" hangingPunct="1"/>
            <a:r>
              <a:rPr lang="en-US" sz="2800" dirty="0">
                <a:latin typeface="Calibri" pitchFamily="34" charset="0"/>
                <a:ea typeface="ヒラギノ角ゴ Pro W3" pitchFamily="-60" charset="-128"/>
              </a:rPr>
              <a:t>Provide consultation to many Community Treatment Programs on implementation</a:t>
            </a:r>
          </a:p>
          <a:p>
            <a:pPr eaLnBrk="1" hangingPunct="1"/>
            <a:endParaRPr lang="en-US" sz="2800" dirty="0">
              <a:latin typeface="Calibri" pitchFamily="34" charset="0"/>
              <a:ea typeface="ヒラギノ角ゴ Pro W3" pitchFamily="-6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381000"/>
            <a:ext cx="8763000" cy="1190625"/>
          </a:xfrm>
          <a:prstGeom prst="rect">
            <a:avLst/>
          </a:prstGeom>
          <a:noFill/>
          <a:ln w="9525">
            <a:noFill/>
            <a:miter lim="800000"/>
            <a:headEnd/>
            <a:tailEnd/>
          </a:ln>
          <a:effectLst/>
        </p:spPr>
        <p:txBody>
          <a:bodyPr>
            <a:spAutoFit/>
          </a:bodyPr>
          <a:lstStyle/>
          <a:p>
            <a:pPr algn="ctr" eaLnBrk="1" hangingPunct="1">
              <a:defRPr/>
            </a:pPr>
            <a:r>
              <a:rPr lang="en-US" sz="3600" b="1" dirty="0">
                <a:solidFill>
                  <a:schemeClr val="tx2"/>
                </a:solidFill>
                <a:effectLst>
                  <a:outerShdw blurRad="38100" dist="38100" dir="2700000" algn="tl">
                    <a:srgbClr val="C0C0C0"/>
                  </a:outerShdw>
                </a:effectLst>
                <a:latin typeface="Times New Roman" pitchFamily="18" charset="0"/>
                <a:ea typeface="ヒラギノ角ゴ Pro W3" pitchFamily="-60" charset="-128"/>
              </a:rPr>
              <a:t>Points Escalate with </a:t>
            </a:r>
          </a:p>
          <a:p>
            <a:pPr algn="ctr" eaLnBrk="1" hangingPunct="1">
              <a:defRPr/>
            </a:pPr>
            <a:r>
              <a:rPr lang="en-US" sz="3600" b="1" dirty="0">
                <a:solidFill>
                  <a:schemeClr val="tx2"/>
                </a:solidFill>
                <a:effectLst>
                  <a:outerShdw blurRad="38100" dist="38100" dir="2700000" algn="tl">
                    <a:srgbClr val="C0C0C0"/>
                  </a:outerShdw>
                </a:effectLst>
                <a:latin typeface="Times New Roman" pitchFamily="18" charset="0"/>
                <a:ea typeface="ヒラギノ角ゴ Pro W3" pitchFamily="-60" charset="-128"/>
              </a:rPr>
              <a:t>Stimulant-Free Test Results</a:t>
            </a:r>
            <a:endParaRPr lang="en-US" sz="3600" dirty="0">
              <a:solidFill>
                <a:srgbClr val="FF1E22"/>
              </a:solidFill>
              <a:latin typeface="Times New Roman" pitchFamily="18" charset="0"/>
              <a:ea typeface="ヒラギノ角ゴ Pro W3" pitchFamily="-60" charset="-128"/>
            </a:endParaRPr>
          </a:p>
        </p:txBody>
      </p:sp>
      <p:grpSp>
        <p:nvGrpSpPr>
          <p:cNvPr id="27651" name="Group 3"/>
          <p:cNvGrpSpPr>
            <a:grpSpLocks/>
          </p:cNvGrpSpPr>
          <p:nvPr/>
        </p:nvGrpSpPr>
        <p:grpSpPr bwMode="auto">
          <a:xfrm>
            <a:off x="2362200" y="3581400"/>
            <a:ext cx="5842000" cy="2743200"/>
            <a:chOff x="1440" y="2112"/>
            <a:chExt cx="3680" cy="1728"/>
          </a:xfrm>
        </p:grpSpPr>
        <p:sp>
          <p:nvSpPr>
            <p:cNvPr id="27654" name="Rectangle 5"/>
            <p:cNvSpPr>
              <a:spLocks noChangeArrowheads="1"/>
            </p:cNvSpPr>
            <p:nvPr/>
          </p:nvSpPr>
          <p:spPr bwMode="auto">
            <a:xfrm>
              <a:off x="2208" y="3648"/>
              <a:ext cx="1253" cy="192"/>
            </a:xfrm>
            <a:prstGeom prst="rect">
              <a:avLst/>
            </a:prstGeom>
            <a:noFill/>
            <a:ln w="9525">
              <a:noFill/>
              <a:miter lim="800000"/>
              <a:headEnd/>
              <a:tailEnd/>
            </a:ln>
          </p:spPr>
          <p:txBody>
            <a:bodyPr wrap="none" lIns="0" tIns="0" rIns="0" bIns="0">
              <a:spAutoFit/>
            </a:bodyPr>
            <a:lstStyle/>
            <a:p>
              <a:pPr eaLnBrk="1" hangingPunct="1"/>
              <a:r>
                <a:rPr lang="en-US" sz="2000" dirty="0">
                  <a:solidFill>
                    <a:schemeClr val="tx2"/>
                  </a:solidFill>
                  <a:latin typeface="Calibri" pitchFamily="34" charset="0"/>
                  <a:ea typeface="ヒラギノ角ゴ Pro W3" pitchFamily="-60" charset="-128"/>
                </a:rPr>
                <a:t>Weeks Drug Free</a:t>
              </a:r>
              <a:endParaRPr lang="en-US" sz="1800" dirty="0">
                <a:latin typeface="Calibri" pitchFamily="34" charset="0"/>
                <a:ea typeface="ヒラギノ角ゴ Pro W3" pitchFamily="-60" charset="-128"/>
              </a:endParaRPr>
            </a:p>
          </p:txBody>
        </p:sp>
        <p:sp>
          <p:nvSpPr>
            <p:cNvPr id="27655" name="Rectangle 6"/>
            <p:cNvSpPr>
              <a:spLocks noChangeArrowheads="1"/>
            </p:cNvSpPr>
            <p:nvPr/>
          </p:nvSpPr>
          <p:spPr bwMode="auto">
            <a:xfrm>
              <a:off x="4560" y="2640"/>
              <a:ext cx="560" cy="192"/>
            </a:xfrm>
            <a:prstGeom prst="rect">
              <a:avLst/>
            </a:prstGeom>
            <a:noFill/>
            <a:ln w="9525">
              <a:noFill/>
              <a:miter lim="800000"/>
              <a:headEnd/>
              <a:tailEnd/>
            </a:ln>
          </p:spPr>
          <p:txBody>
            <a:bodyPr wrap="none" lIns="0" tIns="0" rIns="0" bIns="0">
              <a:spAutoFit/>
            </a:bodyPr>
            <a:lstStyle/>
            <a:p>
              <a:pPr eaLnBrk="1" hangingPunct="1"/>
              <a:r>
                <a:rPr lang="en-US" sz="2000" dirty="0">
                  <a:solidFill>
                    <a:schemeClr val="tx2"/>
                  </a:solidFill>
                  <a:latin typeface="Calibri" pitchFamily="34" charset="0"/>
                  <a:ea typeface="ヒラギノ角ゴ Pro W3" pitchFamily="-60" charset="-128"/>
                </a:rPr>
                <a:t># points</a:t>
              </a:r>
              <a:endParaRPr lang="en-US" sz="1800" dirty="0">
                <a:solidFill>
                  <a:schemeClr val="accent2"/>
                </a:solidFill>
                <a:latin typeface="Calibri" pitchFamily="34" charset="0"/>
                <a:ea typeface="ヒラギノ角ゴ Pro W3" pitchFamily="-60" charset="-128"/>
              </a:endParaRPr>
            </a:p>
          </p:txBody>
        </p:sp>
        <p:grpSp>
          <p:nvGrpSpPr>
            <p:cNvPr id="27656" name="Group 7"/>
            <p:cNvGrpSpPr>
              <a:grpSpLocks/>
            </p:cNvGrpSpPr>
            <p:nvPr/>
          </p:nvGrpSpPr>
          <p:grpSpPr bwMode="auto">
            <a:xfrm>
              <a:off x="1440" y="2112"/>
              <a:ext cx="2880" cy="1440"/>
              <a:chOff x="1728" y="2064"/>
              <a:chExt cx="2880" cy="1440"/>
            </a:xfrm>
          </p:grpSpPr>
          <p:sp>
            <p:nvSpPr>
              <p:cNvPr id="27662" name="Rectangle 8"/>
              <p:cNvSpPr>
                <a:spLocks noChangeArrowheads="1"/>
              </p:cNvSpPr>
              <p:nvPr/>
            </p:nvSpPr>
            <p:spPr bwMode="auto">
              <a:xfrm>
                <a:off x="2304" y="3216"/>
                <a:ext cx="576" cy="288"/>
              </a:xfrm>
              <a:prstGeom prst="rect">
                <a:avLst/>
              </a:prstGeom>
              <a:solidFill>
                <a:srgbClr val="B68600"/>
              </a:solidFill>
              <a:ln w="9525">
                <a:miter lim="800000"/>
                <a:headEnd/>
                <a:tailEnd/>
              </a:ln>
              <a:scene3d>
                <a:camera prst="legacyPerspectiveTop"/>
                <a:lightRig rig="legacyFlat4" dir="b"/>
              </a:scene3d>
              <a:sp3d extrusionH="8874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63" name="Rectangle 9"/>
              <p:cNvSpPr>
                <a:spLocks noChangeArrowheads="1"/>
              </p:cNvSpPr>
              <p:nvPr/>
            </p:nvSpPr>
            <p:spPr bwMode="auto">
              <a:xfrm>
                <a:off x="2880" y="3216"/>
                <a:ext cx="576" cy="288"/>
              </a:xfrm>
              <a:prstGeom prst="rect">
                <a:avLst/>
              </a:prstGeom>
              <a:solidFill>
                <a:srgbClr val="B68600"/>
              </a:solidFill>
              <a:ln w="9525">
                <a:miter lim="800000"/>
                <a:headEnd/>
                <a:tailEnd/>
              </a:ln>
              <a:scene3d>
                <a:camera prst="legacyPerspectiveTop"/>
                <a:lightRig rig="legacyFlat4" dir="b"/>
              </a:scene3d>
              <a:sp3d extrusionH="8874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64" name="Rectangle 10"/>
              <p:cNvSpPr>
                <a:spLocks noChangeArrowheads="1"/>
              </p:cNvSpPr>
              <p:nvPr/>
            </p:nvSpPr>
            <p:spPr bwMode="auto">
              <a:xfrm>
                <a:off x="3456" y="3216"/>
                <a:ext cx="576" cy="288"/>
              </a:xfrm>
              <a:prstGeom prst="rect">
                <a:avLst/>
              </a:prstGeom>
              <a:solidFill>
                <a:srgbClr val="B68600"/>
              </a:solidFill>
              <a:ln w="9525">
                <a:miter lim="800000"/>
                <a:headEnd/>
                <a:tailEnd/>
              </a:ln>
              <a:scene3d>
                <a:camera prst="legacyPerspectiveTop"/>
                <a:lightRig rig="legacyFlat4" dir="b"/>
              </a:scene3d>
              <a:sp3d extrusionH="8874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65" name="Rectangle 11"/>
              <p:cNvSpPr>
                <a:spLocks noChangeArrowheads="1"/>
              </p:cNvSpPr>
              <p:nvPr/>
            </p:nvSpPr>
            <p:spPr bwMode="auto">
              <a:xfrm>
                <a:off x="4032" y="3216"/>
                <a:ext cx="576" cy="288"/>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66" name="Rectangle 12"/>
              <p:cNvSpPr>
                <a:spLocks noChangeArrowheads="1"/>
              </p:cNvSpPr>
              <p:nvPr/>
            </p:nvSpPr>
            <p:spPr bwMode="auto">
              <a:xfrm>
                <a:off x="4032" y="2928"/>
                <a:ext cx="576" cy="288"/>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67" name="Rectangle 13"/>
              <p:cNvSpPr>
                <a:spLocks noChangeArrowheads="1"/>
              </p:cNvSpPr>
              <p:nvPr/>
            </p:nvSpPr>
            <p:spPr bwMode="auto">
              <a:xfrm>
                <a:off x="3456" y="2928"/>
                <a:ext cx="576" cy="288"/>
              </a:xfrm>
              <a:prstGeom prst="rect">
                <a:avLst/>
              </a:prstGeom>
              <a:solidFill>
                <a:srgbClr val="B68600"/>
              </a:solidFill>
              <a:ln w="9525">
                <a:miter lim="800000"/>
                <a:headEnd/>
                <a:tailEnd/>
              </a:ln>
              <a:scene3d>
                <a:camera prst="legacyPerspectiveTop"/>
                <a:lightRig rig="legacyFlat4" dir="b"/>
              </a:scene3d>
              <a:sp3d extrusionH="8874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68" name="Rectangle 14"/>
              <p:cNvSpPr>
                <a:spLocks noChangeArrowheads="1"/>
              </p:cNvSpPr>
              <p:nvPr/>
            </p:nvSpPr>
            <p:spPr bwMode="auto">
              <a:xfrm>
                <a:off x="2880" y="2928"/>
                <a:ext cx="576" cy="288"/>
              </a:xfrm>
              <a:prstGeom prst="rect">
                <a:avLst/>
              </a:prstGeom>
              <a:solidFill>
                <a:srgbClr val="B68600"/>
              </a:solidFill>
              <a:ln w="9525">
                <a:miter lim="800000"/>
                <a:headEnd/>
                <a:tailEnd/>
              </a:ln>
              <a:scene3d>
                <a:camera prst="legacyPerspectiveTop"/>
                <a:lightRig rig="legacyFlat4" dir="b"/>
              </a:scene3d>
              <a:sp3d extrusionH="8874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69" name="Rectangle 15"/>
              <p:cNvSpPr>
                <a:spLocks noChangeArrowheads="1"/>
              </p:cNvSpPr>
              <p:nvPr/>
            </p:nvSpPr>
            <p:spPr bwMode="auto">
              <a:xfrm>
                <a:off x="3456" y="2640"/>
                <a:ext cx="576" cy="288"/>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70" name="Rectangle 16"/>
              <p:cNvSpPr>
                <a:spLocks noChangeArrowheads="1"/>
              </p:cNvSpPr>
              <p:nvPr/>
            </p:nvSpPr>
            <p:spPr bwMode="auto">
              <a:xfrm>
                <a:off x="4032" y="2640"/>
                <a:ext cx="576" cy="288"/>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71" name="Rectangle 17"/>
              <p:cNvSpPr>
                <a:spLocks noChangeArrowheads="1"/>
              </p:cNvSpPr>
              <p:nvPr/>
            </p:nvSpPr>
            <p:spPr bwMode="auto">
              <a:xfrm>
                <a:off x="4032" y="2352"/>
                <a:ext cx="576" cy="288"/>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72" name="Rectangle 18"/>
              <p:cNvSpPr>
                <a:spLocks noChangeArrowheads="1"/>
              </p:cNvSpPr>
              <p:nvPr/>
            </p:nvSpPr>
            <p:spPr bwMode="auto">
              <a:xfrm>
                <a:off x="1728" y="3216"/>
                <a:ext cx="576" cy="288"/>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73" name="Rectangle 19"/>
              <p:cNvSpPr>
                <a:spLocks noChangeArrowheads="1"/>
              </p:cNvSpPr>
              <p:nvPr/>
            </p:nvSpPr>
            <p:spPr bwMode="auto">
              <a:xfrm>
                <a:off x="2304" y="2928"/>
                <a:ext cx="576" cy="288"/>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74" name="Rectangle 20"/>
              <p:cNvSpPr>
                <a:spLocks noChangeArrowheads="1"/>
              </p:cNvSpPr>
              <p:nvPr/>
            </p:nvSpPr>
            <p:spPr bwMode="auto">
              <a:xfrm>
                <a:off x="2880" y="2640"/>
                <a:ext cx="576" cy="288"/>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75" name="Rectangle 21"/>
              <p:cNvSpPr>
                <a:spLocks noChangeArrowheads="1"/>
              </p:cNvSpPr>
              <p:nvPr/>
            </p:nvSpPr>
            <p:spPr bwMode="auto">
              <a:xfrm>
                <a:off x="3456" y="2352"/>
                <a:ext cx="576" cy="288"/>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7676" name="Rectangle 22"/>
              <p:cNvSpPr>
                <a:spLocks noChangeArrowheads="1"/>
              </p:cNvSpPr>
              <p:nvPr/>
            </p:nvSpPr>
            <p:spPr bwMode="auto">
              <a:xfrm>
                <a:off x="4032" y="2064"/>
                <a:ext cx="576" cy="288"/>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grpSp>
        <p:sp>
          <p:nvSpPr>
            <p:cNvPr id="27657" name="Rectangle 23"/>
            <p:cNvSpPr>
              <a:spLocks noChangeArrowheads="1"/>
            </p:cNvSpPr>
            <p:nvPr/>
          </p:nvSpPr>
          <p:spPr bwMode="auto">
            <a:xfrm>
              <a:off x="1632" y="3265"/>
              <a:ext cx="196" cy="231"/>
            </a:xfrm>
            <a:prstGeom prst="rect">
              <a:avLst/>
            </a:prstGeom>
            <a:noFill/>
            <a:ln w="9525">
              <a:noFill/>
              <a:miter lim="800000"/>
              <a:headEnd/>
              <a:tailEnd/>
            </a:ln>
          </p:spPr>
          <p:txBody>
            <a:bodyPr wrap="none">
              <a:spAutoFit/>
            </a:bodyPr>
            <a:lstStyle/>
            <a:p>
              <a:pPr eaLnBrk="1" hangingPunct="1"/>
              <a:r>
                <a:rPr lang="en-US" sz="1800" dirty="0">
                  <a:solidFill>
                    <a:schemeClr val="bg1"/>
                  </a:solidFill>
                  <a:latin typeface="Calibri" pitchFamily="34" charset="0"/>
                  <a:ea typeface="ヒラギノ角ゴ Pro W3" pitchFamily="-60" charset="-128"/>
                </a:rPr>
                <a:t>1</a:t>
              </a:r>
              <a:endParaRPr lang="en-US" sz="2800" dirty="0">
                <a:solidFill>
                  <a:srgbClr val="FFFF00"/>
                </a:solidFill>
                <a:latin typeface="Calibri" pitchFamily="34" charset="0"/>
                <a:ea typeface="ヒラギノ角ゴ Pro W3" pitchFamily="-60" charset="-128"/>
              </a:endParaRPr>
            </a:p>
          </p:txBody>
        </p:sp>
        <p:sp>
          <p:nvSpPr>
            <p:cNvPr id="27658" name="Rectangle 24"/>
            <p:cNvSpPr>
              <a:spLocks noChangeArrowheads="1"/>
            </p:cNvSpPr>
            <p:nvPr/>
          </p:nvSpPr>
          <p:spPr bwMode="auto">
            <a:xfrm>
              <a:off x="2160" y="3025"/>
              <a:ext cx="196" cy="231"/>
            </a:xfrm>
            <a:prstGeom prst="rect">
              <a:avLst/>
            </a:prstGeom>
            <a:noFill/>
            <a:ln w="9525">
              <a:noFill/>
              <a:miter lim="800000"/>
              <a:headEnd/>
              <a:tailEnd/>
            </a:ln>
          </p:spPr>
          <p:txBody>
            <a:bodyPr wrap="none">
              <a:spAutoFit/>
            </a:bodyPr>
            <a:lstStyle/>
            <a:p>
              <a:pPr eaLnBrk="1" hangingPunct="1"/>
              <a:r>
                <a:rPr lang="en-US" sz="1800" dirty="0">
                  <a:solidFill>
                    <a:schemeClr val="bg1"/>
                  </a:solidFill>
                  <a:latin typeface="Calibri" pitchFamily="34" charset="0"/>
                  <a:ea typeface="ヒラギノ角ゴ Pro W3" pitchFamily="-60" charset="-128"/>
                </a:rPr>
                <a:t>2</a:t>
              </a:r>
            </a:p>
          </p:txBody>
        </p:sp>
        <p:sp>
          <p:nvSpPr>
            <p:cNvPr id="27659" name="Rectangle 25"/>
            <p:cNvSpPr>
              <a:spLocks noChangeArrowheads="1"/>
            </p:cNvSpPr>
            <p:nvPr/>
          </p:nvSpPr>
          <p:spPr bwMode="auto">
            <a:xfrm>
              <a:off x="3360" y="2400"/>
              <a:ext cx="212" cy="231"/>
            </a:xfrm>
            <a:prstGeom prst="rect">
              <a:avLst/>
            </a:prstGeom>
            <a:noFill/>
            <a:ln w="9525">
              <a:noFill/>
              <a:miter lim="800000"/>
              <a:headEnd/>
              <a:tailEnd/>
            </a:ln>
          </p:spPr>
          <p:txBody>
            <a:bodyPr>
              <a:spAutoFit/>
            </a:bodyPr>
            <a:lstStyle/>
            <a:p>
              <a:pPr eaLnBrk="1" hangingPunct="1"/>
              <a:r>
                <a:rPr lang="en-US" sz="1800" dirty="0">
                  <a:solidFill>
                    <a:schemeClr val="bg1"/>
                  </a:solidFill>
                  <a:latin typeface="Calibri" pitchFamily="34" charset="0"/>
                  <a:ea typeface="ヒラギノ角ゴ Pro W3" pitchFamily="-60" charset="-128"/>
                </a:rPr>
                <a:t>4</a:t>
              </a:r>
            </a:p>
          </p:txBody>
        </p:sp>
        <p:sp>
          <p:nvSpPr>
            <p:cNvPr id="27660" name="Rectangle 26"/>
            <p:cNvSpPr>
              <a:spLocks noChangeArrowheads="1"/>
            </p:cNvSpPr>
            <p:nvPr/>
          </p:nvSpPr>
          <p:spPr bwMode="auto">
            <a:xfrm>
              <a:off x="3984" y="2161"/>
              <a:ext cx="196" cy="231"/>
            </a:xfrm>
            <a:prstGeom prst="rect">
              <a:avLst/>
            </a:prstGeom>
            <a:noFill/>
            <a:ln w="9525">
              <a:noFill/>
              <a:miter lim="800000"/>
              <a:headEnd/>
              <a:tailEnd/>
            </a:ln>
          </p:spPr>
          <p:txBody>
            <a:bodyPr wrap="none">
              <a:spAutoFit/>
            </a:bodyPr>
            <a:lstStyle/>
            <a:p>
              <a:pPr eaLnBrk="1" hangingPunct="1"/>
              <a:r>
                <a:rPr lang="en-US" sz="1800" dirty="0">
                  <a:solidFill>
                    <a:schemeClr val="bg1"/>
                  </a:solidFill>
                  <a:latin typeface="Calibri" pitchFamily="34" charset="0"/>
                  <a:ea typeface="ヒラギノ角ゴ Pro W3" pitchFamily="-60" charset="-128"/>
                </a:rPr>
                <a:t>5</a:t>
              </a:r>
            </a:p>
          </p:txBody>
        </p:sp>
        <p:sp>
          <p:nvSpPr>
            <p:cNvPr id="27661" name="Rectangle 27"/>
            <p:cNvSpPr>
              <a:spLocks noChangeArrowheads="1"/>
            </p:cNvSpPr>
            <p:nvPr/>
          </p:nvSpPr>
          <p:spPr bwMode="auto">
            <a:xfrm>
              <a:off x="2784" y="2689"/>
              <a:ext cx="196" cy="231"/>
            </a:xfrm>
            <a:prstGeom prst="rect">
              <a:avLst/>
            </a:prstGeom>
            <a:noFill/>
            <a:ln w="9525">
              <a:noFill/>
              <a:miter lim="800000"/>
              <a:headEnd/>
              <a:tailEnd/>
            </a:ln>
          </p:spPr>
          <p:txBody>
            <a:bodyPr wrap="none">
              <a:spAutoFit/>
            </a:bodyPr>
            <a:lstStyle/>
            <a:p>
              <a:pPr eaLnBrk="1" hangingPunct="1"/>
              <a:r>
                <a:rPr lang="en-US" sz="1800" dirty="0">
                  <a:solidFill>
                    <a:schemeClr val="bg1"/>
                  </a:solidFill>
                  <a:latin typeface="Calibri" pitchFamily="34" charset="0"/>
                  <a:ea typeface="ヒラギノ角ゴ Pro W3" pitchFamily="-60" charset="-128"/>
                </a:rPr>
                <a:t>3</a:t>
              </a:r>
            </a:p>
          </p:txBody>
        </p:sp>
      </p:grpSp>
      <p:pic>
        <p:nvPicPr>
          <p:cNvPr id="27652" name="Picture 35" descr="C:\Documents and Settings\christine higgins\Local Settings\Temporary Internet Files\Content.IE5\3132EOLT\MC900240855[1].wmf"/>
          <p:cNvPicPr>
            <a:picLocks noChangeAspect="1" noChangeArrowheads="1"/>
          </p:cNvPicPr>
          <p:nvPr/>
        </p:nvPicPr>
        <p:blipFill>
          <a:blip r:embed="rId2" cstate="print"/>
          <a:srcRect/>
          <a:stretch>
            <a:fillRect/>
          </a:stretch>
        </p:blipFill>
        <p:spPr bwMode="auto">
          <a:xfrm>
            <a:off x="2514600" y="2971800"/>
            <a:ext cx="1489075" cy="1838325"/>
          </a:xfrm>
          <a:prstGeom prst="rect">
            <a:avLst/>
          </a:prstGeom>
          <a:noFill/>
          <a:ln w="9525">
            <a:noFill/>
            <a:miter lim="800000"/>
            <a:headEnd/>
            <a:tailEnd/>
          </a:ln>
        </p:spPr>
      </p:pic>
      <p:pic>
        <p:nvPicPr>
          <p:cNvPr id="27653" name="Picture 31" descr="C:\Users\chiggins\AppData\Local\Microsoft\Windows\Temporary Internet Files\Content.IE5\UV9WN929\MC900434777[2].png"/>
          <p:cNvPicPr>
            <a:picLocks noChangeAspect="1" noChangeArrowheads="1"/>
          </p:cNvPicPr>
          <p:nvPr/>
        </p:nvPicPr>
        <p:blipFill>
          <a:blip r:embed="rId3" cstate="print"/>
          <a:srcRect/>
          <a:stretch>
            <a:fillRect/>
          </a:stretch>
        </p:blipFill>
        <p:spPr bwMode="auto">
          <a:xfrm>
            <a:off x="5715000" y="190500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228600"/>
            <a:ext cx="8763000" cy="1190625"/>
          </a:xfrm>
          <a:prstGeom prst="rect">
            <a:avLst/>
          </a:prstGeom>
          <a:noFill/>
          <a:ln w="9525">
            <a:noFill/>
            <a:miter lim="800000"/>
            <a:headEnd/>
            <a:tailEnd/>
          </a:ln>
          <a:effectLst/>
        </p:spPr>
        <p:txBody>
          <a:bodyPr>
            <a:spAutoFit/>
          </a:bodyPr>
          <a:lstStyle/>
          <a:p>
            <a:pPr algn="ctr" eaLnBrk="1" hangingPunct="1">
              <a:defRPr/>
            </a:pPr>
            <a:r>
              <a:rPr lang="en-US" sz="3600" b="1" dirty="0">
                <a:solidFill>
                  <a:schemeClr val="tx2"/>
                </a:solidFill>
                <a:effectLst>
                  <a:outerShdw blurRad="38100" dist="38100" dir="2700000" algn="tl">
                    <a:srgbClr val="C0C0C0"/>
                  </a:outerShdw>
                </a:effectLst>
                <a:latin typeface="Times New Roman" pitchFamily="18" charset="0"/>
                <a:ea typeface="ヒラギノ角ゴ Pro W3" pitchFamily="-60" charset="-128"/>
              </a:rPr>
              <a:t>Bonus Points Can Be Awarded for </a:t>
            </a:r>
          </a:p>
          <a:p>
            <a:pPr algn="ctr" eaLnBrk="1" hangingPunct="1">
              <a:defRPr/>
            </a:pPr>
            <a:r>
              <a:rPr lang="en-US" sz="3600" b="1" dirty="0">
                <a:solidFill>
                  <a:schemeClr val="tx2"/>
                </a:solidFill>
                <a:effectLst>
                  <a:outerShdw blurRad="38100" dist="38100" dir="2700000" algn="tl">
                    <a:srgbClr val="C0C0C0"/>
                  </a:outerShdw>
                </a:effectLst>
                <a:latin typeface="Times New Roman" pitchFamily="18" charset="0"/>
                <a:ea typeface="ヒラギノ角ゴ Pro W3" pitchFamily="-60" charset="-128"/>
              </a:rPr>
              <a:t>Opiate and Marijuana Abstinence</a:t>
            </a:r>
            <a:endParaRPr lang="en-US" sz="3600" b="1" dirty="0">
              <a:solidFill>
                <a:srgbClr val="FF1E22"/>
              </a:solidFill>
              <a:effectLst>
                <a:outerShdw blurRad="38100" dist="38100" dir="2700000" algn="tl">
                  <a:srgbClr val="C0C0C0"/>
                </a:outerShdw>
              </a:effectLst>
              <a:latin typeface="Times New Roman" pitchFamily="18" charset="0"/>
              <a:ea typeface="ヒラギノ角ゴ Pro W3" pitchFamily="-60" charset="-128"/>
            </a:endParaRPr>
          </a:p>
        </p:txBody>
      </p:sp>
      <p:sp>
        <p:nvSpPr>
          <p:cNvPr id="28675" name="Rectangle 4"/>
          <p:cNvSpPr>
            <a:spLocks noChangeArrowheads="1"/>
          </p:cNvSpPr>
          <p:nvPr/>
        </p:nvSpPr>
        <p:spPr bwMode="auto">
          <a:xfrm>
            <a:off x="3352800" y="6172200"/>
            <a:ext cx="2133600" cy="304800"/>
          </a:xfrm>
          <a:prstGeom prst="rect">
            <a:avLst/>
          </a:prstGeom>
          <a:noFill/>
          <a:ln w="9525">
            <a:noFill/>
            <a:miter lim="800000"/>
            <a:headEnd/>
            <a:tailEnd/>
          </a:ln>
        </p:spPr>
        <p:txBody>
          <a:bodyPr lIns="0" tIns="0" rIns="0" bIns="0">
            <a:spAutoFit/>
          </a:bodyPr>
          <a:lstStyle/>
          <a:p>
            <a:pPr eaLnBrk="1" hangingPunct="1"/>
            <a:r>
              <a:rPr lang="en-US" sz="2000" dirty="0">
                <a:solidFill>
                  <a:schemeClr val="tx2"/>
                </a:solidFill>
                <a:latin typeface="Calibri" pitchFamily="34" charset="0"/>
                <a:ea typeface="ヒラギノ角ゴ Pro W3" pitchFamily="-60" charset="-128"/>
              </a:rPr>
              <a:t>Weeks Drug Free</a:t>
            </a:r>
            <a:endParaRPr lang="en-US" sz="1800" dirty="0">
              <a:solidFill>
                <a:schemeClr val="accent2"/>
              </a:solidFill>
              <a:latin typeface="Calibri" pitchFamily="34" charset="0"/>
              <a:ea typeface="ヒラギノ角ゴ Pro W3" pitchFamily="-60" charset="-128"/>
            </a:endParaRPr>
          </a:p>
        </p:txBody>
      </p:sp>
      <p:sp>
        <p:nvSpPr>
          <p:cNvPr id="28676" name="Rectangle 5"/>
          <p:cNvSpPr>
            <a:spLocks noChangeArrowheads="1"/>
          </p:cNvSpPr>
          <p:nvPr/>
        </p:nvSpPr>
        <p:spPr bwMode="auto">
          <a:xfrm>
            <a:off x="7162800" y="5105400"/>
            <a:ext cx="889000" cy="304800"/>
          </a:xfrm>
          <a:prstGeom prst="rect">
            <a:avLst/>
          </a:prstGeom>
          <a:noFill/>
          <a:ln w="9525">
            <a:noFill/>
            <a:miter lim="800000"/>
            <a:headEnd/>
            <a:tailEnd/>
          </a:ln>
        </p:spPr>
        <p:txBody>
          <a:bodyPr wrap="none" lIns="0" tIns="0" rIns="0" bIns="0">
            <a:spAutoFit/>
          </a:bodyPr>
          <a:lstStyle/>
          <a:p>
            <a:pPr eaLnBrk="1" hangingPunct="1"/>
            <a:r>
              <a:rPr lang="en-US" sz="2000" dirty="0">
                <a:solidFill>
                  <a:schemeClr val="tx2"/>
                </a:solidFill>
                <a:latin typeface="Calibri" pitchFamily="34" charset="0"/>
                <a:ea typeface="ヒラギノ角ゴ Pro W3" pitchFamily="-60" charset="-128"/>
              </a:rPr>
              <a:t># points</a:t>
            </a:r>
            <a:endParaRPr lang="en-US" sz="1800" dirty="0">
              <a:latin typeface="Calibri" pitchFamily="34" charset="0"/>
              <a:ea typeface="ヒラギノ角ゴ Pro W3" pitchFamily="-60" charset="-128"/>
            </a:endParaRPr>
          </a:p>
        </p:txBody>
      </p:sp>
      <p:sp>
        <p:nvSpPr>
          <p:cNvPr id="28677" name="Rectangle 6"/>
          <p:cNvSpPr>
            <a:spLocks noChangeArrowheads="1"/>
          </p:cNvSpPr>
          <p:nvPr/>
        </p:nvSpPr>
        <p:spPr bwMode="auto">
          <a:xfrm>
            <a:off x="2133600" y="5486400"/>
            <a:ext cx="4572000" cy="457200"/>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8678" name="Rectangle 10"/>
          <p:cNvSpPr>
            <a:spLocks noChangeArrowheads="1"/>
          </p:cNvSpPr>
          <p:nvPr/>
        </p:nvSpPr>
        <p:spPr bwMode="auto">
          <a:xfrm>
            <a:off x="2133600" y="5029200"/>
            <a:ext cx="4572000" cy="457200"/>
          </a:xfrm>
          <a:prstGeom prst="rect">
            <a:avLst/>
          </a:prstGeom>
          <a:solidFill>
            <a:srgbClr val="B68600"/>
          </a:solidFill>
          <a:ln w="9525">
            <a:miter lim="800000"/>
            <a:headEnd/>
            <a:tailEnd/>
          </a:ln>
          <a:scene3d>
            <a:camera prst="legacyObliqueTopRight"/>
            <a:lightRig rig="legacyFlat4" dir="b"/>
          </a:scene3d>
          <a:sp3d extrusionH="430200" prstMaterial="legacyMatte">
            <a:bevelT w="13500" h="13500" prst="angle"/>
            <a:bevelB w="13500" h="13500" prst="angle"/>
            <a:extrusionClr>
              <a:srgbClr val="B68600"/>
            </a:extrusionClr>
          </a:sp3d>
        </p:spPr>
        <p:txBody>
          <a:bodyPr wrap="none" anchor="ctr">
            <a:flatTx/>
          </a:bodyPr>
          <a:lstStyle/>
          <a:p>
            <a:pPr eaLnBrk="1" hangingPunct="1"/>
            <a:endParaRPr lang="en-US" sz="1800" dirty="0">
              <a:latin typeface="Calibri" pitchFamily="34" charset="0"/>
              <a:ea typeface="ヒラギノ角ゴ Pro W3" pitchFamily="-60" charset="-128"/>
            </a:endParaRPr>
          </a:p>
        </p:txBody>
      </p:sp>
      <p:sp>
        <p:nvSpPr>
          <p:cNvPr id="28679" name="Rectangle 11"/>
          <p:cNvSpPr>
            <a:spLocks noChangeArrowheads="1"/>
          </p:cNvSpPr>
          <p:nvPr/>
        </p:nvSpPr>
        <p:spPr bwMode="auto">
          <a:xfrm>
            <a:off x="2330450" y="5183188"/>
            <a:ext cx="311150" cy="366712"/>
          </a:xfrm>
          <a:prstGeom prst="rect">
            <a:avLst/>
          </a:prstGeom>
          <a:noFill/>
          <a:ln w="9525">
            <a:noFill/>
            <a:miter lim="800000"/>
            <a:headEnd/>
            <a:tailEnd/>
          </a:ln>
        </p:spPr>
        <p:txBody>
          <a:bodyPr wrap="none">
            <a:spAutoFit/>
          </a:bodyPr>
          <a:lstStyle/>
          <a:p>
            <a:pPr eaLnBrk="1" hangingPunct="1"/>
            <a:r>
              <a:rPr lang="en-US" sz="1800" dirty="0">
                <a:solidFill>
                  <a:schemeClr val="bg1"/>
                </a:solidFill>
                <a:latin typeface="Calibri" pitchFamily="34" charset="0"/>
                <a:ea typeface="ヒラギノ角ゴ Pro W3" pitchFamily="-60" charset="-128"/>
              </a:rPr>
              <a:t>2</a:t>
            </a:r>
          </a:p>
        </p:txBody>
      </p:sp>
      <p:sp>
        <p:nvSpPr>
          <p:cNvPr id="28680" name="Rectangle 12"/>
          <p:cNvSpPr>
            <a:spLocks noChangeArrowheads="1"/>
          </p:cNvSpPr>
          <p:nvPr/>
        </p:nvSpPr>
        <p:spPr bwMode="auto">
          <a:xfrm>
            <a:off x="3290888" y="5183188"/>
            <a:ext cx="311150" cy="366712"/>
          </a:xfrm>
          <a:prstGeom prst="rect">
            <a:avLst/>
          </a:prstGeom>
          <a:noFill/>
          <a:ln w="9525">
            <a:noFill/>
            <a:miter lim="800000"/>
            <a:headEnd/>
            <a:tailEnd/>
          </a:ln>
        </p:spPr>
        <p:txBody>
          <a:bodyPr wrap="none">
            <a:spAutoFit/>
          </a:bodyPr>
          <a:lstStyle/>
          <a:p>
            <a:pPr eaLnBrk="1" hangingPunct="1"/>
            <a:r>
              <a:rPr lang="en-US" sz="1800" dirty="0">
                <a:solidFill>
                  <a:schemeClr val="bg1"/>
                </a:solidFill>
                <a:latin typeface="Calibri" pitchFamily="34" charset="0"/>
                <a:ea typeface="ヒラギノ角ゴ Pro W3" pitchFamily="-60" charset="-128"/>
              </a:rPr>
              <a:t>2</a:t>
            </a:r>
          </a:p>
        </p:txBody>
      </p:sp>
      <p:sp>
        <p:nvSpPr>
          <p:cNvPr id="28681" name="Rectangle 13"/>
          <p:cNvSpPr>
            <a:spLocks noChangeArrowheads="1"/>
          </p:cNvSpPr>
          <p:nvPr/>
        </p:nvSpPr>
        <p:spPr bwMode="auto">
          <a:xfrm>
            <a:off x="4251325" y="5183188"/>
            <a:ext cx="311150" cy="366712"/>
          </a:xfrm>
          <a:prstGeom prst="rect">
            <a:avLst/>
          </a:prstGeom>
          <a:noFill/>
          <a:ln w="9525">
            <a:noFill/>
            <a:miter lim="800000"/>
            <a:headEnd/>
            <a:tailEnd/>
          </a:ln>
        </p:spPr>
        <p:txBody>
          <a:bodyPr wrap="none">
            <a:spAutoFit/>
          </a:bodyPr>
          <a:lstStyle/>
          <a:p>
            <a:pPr eaLnBrk="1" hangingPunct="1"/>
            <a:r>
              <a:rPr lang="en-US" sz="1800" dirty="0">
                <a:solidFill>
                  <a:schemeClr val="bg1"/>
                </a:solidFill>
                <a:latin typeface="Calibri" pitchFamily="34" charset="0"/>
                <a:ea typeface="ヒラギノ角ゴ Pro W3" pitchFamily="-60" charset="-128"/>
              </a:rPr>
              <a:t>2</a:t>
            </a:r>
          </a:p>
        </p:txBody>
      </p:sp>
      <p:sp>
        <p:nvSpPr>
          <p:cNvPr id="28682" name="Rectangle 14"/>
          <p:cNvSpPr>
            <a:spLocks noChangeArrowheads="1"/>
          </p:cNvSpPr>
          <p:nvPr/>
        </p:nvSpPr>
        <p:spPr bwMode="auto">
          <a:xfrm>
            <a:off x="5211763" y="5183188"/>
            <a:ext cx="311150" cy="366712"/>
          </a:xfrm>
          <a:prstGeom prst="rect">
            <a:avLst/>
          </a:prstGeom>
          <a:noFill/>
          <a:ln w="9525">
            <a:noFill/>
            <a:miter lim="800000"/>
            <a:headEnd/>
            <a:tailEnd/>
          </a:ln>
        </p:spPr>
        <p:txBody>
          <a:bodyPr wrap="none">
            <a:spAutoFit/>
          </a:bodyPr>
          <a:lstStyle/>
          <a:p>
            <a:pPr eaLnBrk="1" hangingPunct="1"/>
            <a:r>
              <a:rPr lang="en-US" sz="1800" dirty="0">
                <a:solidFill>
                  <a:schemeClr val="bg1"/>
                </a:solidFill>
                <a:latin typeface="Calibri" pitchFamily="34" charset="0"/>
                <a:ea typeface="ヒラギノ角ゴ Pro W3" pitchFamily="-60" charset="-128"/>
              </a:rPr>
              <a:t>2</a:t>
            </a:r>
          </a:p>
        </p:txBody>
      </p:sp>
      <p:sp>
        <p:nvSpPr>
          <p:cNvPr id="28683" name="Rectangle 15"/>
          <p:cNvSpPr>
            <a:spLocks noChangeArrowheads="1"/>
          </p:cNvSpPr>
          <p:nvPr/>
        </p:nvSpPr>
        <p:spPr bwMode="auto">
          <a:xfrm>
            <a:off x="6172200" y="5183188"/>
            <a:ext cx="311150" cy="366712"/>
          </a:xfrm>
          <a:prstGeom prst="rect">
            <a:avLst/>
          </a:prstGeom>
          <a:noFill/>
          <a:ln w="9525">
            <a:noFill/>
            <a:miter lim="800000"/>
            <a:headEnd/>
            <a:tailEnd/>
          </a:ln>
        </p:spPr>
        <p:txBody>
          <a:bodyPr wrap="none">
            <a:spAutoFit/>
          </a:bodyPr>
          <a:lstStyle/>
          <a:p>
            <a:pPr eaLnBrk="1" hangingPunct="1"/>
            <a:r>
              <a:rPr lang="en-US" sz="1800" dirty="0">
                <a:solidFill>
                  <a:schemeClr val="bg1"/>
                </a:solidFill>
                <a:latin typeface="Calibri" pitchFamily="34" charset="0"/>
                <a:ea typeface="ヒラギノ角ゴ Pro W3" pitchFamily="-60" charset="-128"/>
              </a:rPr>
              <a:t>2</a:t>
            </a:r>
            <a:endParaRPr lang="en-US" sz="1800" dirty="0">
              <a:latin typeface="Calibri" pitchFamily="34" charset="0"/>
              <a:ea typeface="ヒラギノ角ゴ Pro W3" pitchFamily="-60" charset="-128"/>
            </a:endParaRPr>
          </a:p>
        </p:txBody>
      </p:sp>
      <p:sp>
        <p:nvSpPr>
          <p:cNvPr id="28684" name="Line 16"/>
          <p:cNvSpPr>
            <a:spLocks noChangeShapeType="1"/>
          </p:cNvSpPr>
          <p:nvPr/>
        </p:nvSpPr>
        <p:spPr bwMode="auto">
          <a:xfrm>
            <a:off x="2971800" y="5029200"/>
            <a:ext cx="0" cy="914400"/>
          </a:xfrm>
          <a:prstGeom prst="line">
            <a:avLst/>
          </a:prstGeom>
          <a:noFill/>
          <a:ln w="9525">
            <a:solidFill>
              <a:srgbClr val="543E00"/>
            </a:solidFill>
            <a:round/>
            <a:headEnd/>
            <a:tailEnd/>
          </a:ln>
        </p:spPr>
        <p:txBody>
          <a:bodyPr wrap="none" anchor="ctr"/>
          <a:lstStyle/>
          <a:p>
            <a:endParaRPr lang="en-US" dirty="0"/>
          </a:p>
        </p:txBody>
      </p:sp>
      <p:sp>
        <p:nvSpPr>
          <p:cNvPr id="28685" name="Line 17"/>
          <p:cNvSpPr>
            <a:spLocks noChangeShapeType="1"/>
          </p:cNvSpPr>
          <p:nvPr/>
        </p:nvSpPr>
        <p:spPr bwMode="auto">
          <a:xfrm>
            <a:off x="3886200" y="5029200"/>
            <a:ext cx="0" cy="914400"/>
          </a:xfrm>
          <a:prstGeom prst="line">
            <a:avLst/>
          </a:prstGeom>
          <a:noFill/>
          <a:ln w="9525">
            <a:solidFill>
              <a:srgbClr val="543E00"/>
            </a:solidFill>
            <a:round/>
            <a:headEnd/>
            <a:tailEnd/>
          </a:ln>
        </p:spPr>
        <p:txBody>
          <a:bodyPr wrap="none" anchor="ctr"/>
          <a:lstStyle/>
          <a:p>
            <a:endParaRPr lang="en-US" dirty="0"/>
          </a:p>
        </p:txBody>
      </p:sp>
      <p:sp>
        <p:nvSpPr>
          <p:cNvPr id="28686" name="Line 18"/>
          <p:cNvSpPr>
            <a:spLocks noChangeShapeType="1"/>
          </p:cNvSpPr>
          <p:nvPr/>
        </p:nvSpPr>
        <p:spPr bwMode="auto">
          <a:xfrm>
            <a:off x="4876800" y="5029200"/>
            <a:ext cx="0" cy="914400"/>
          </a:xfrm>
          <a:prstGeom prst="line">
            <a:avLst/>
          </a:prstGeom>
          <a:noFill/>
          <a:ln w="9525">
            <a:solidFill>
              <a:srgbClr val="543E00"/>
            </a:solidFill>
            <a:round/>
            <a:headEnd/>
            <a:tailEnd/>
          </a:ln>
        </p:spPr>
        <p:txBody>
          <a:bodyPr wrap="none" anchor="ctr"/>
          <a:lstStyle/>
          <a:p>
            <a:endParaRPr lang="en-US" dirty="0"/>
          </a:p>
        </p:txBody>
      </p:sp>
      <p:sp>
        <p:nvSpPr>
          <p:cNvPr id="28687" name="Line 19"/>
          <p:cNvSpPr>
            <a:spLocks noChangeShapeType="1"/>
          </p:cNvSpPr>
          <p:nvPr/>
        </p:nvSpPr>
        <p:spPr bwMode="auto">
          <a:xfrm>
            <a:off x="5867400" y="5029200"/>
            <a:ext cx="0" cy="914400"/>
          </a:xfrm>
          <a:prstGeom prst="line">
            <a:avLst/>
          </a:prstGeom>
          <a:noFill/>
          <a:ln w="9525">
            <a:solidFill>
              <a:srgbClr val="543E00"/>
            </a:solidFill>
            <a:round/>
            <a:headEnd/>
            <a:tailEnd/>
          </a:ln>
        </p:spPr>
        <p:txBody>
          <a:bodyPr wrap="none" anchor="ctr"/>
          <a:lstStyle/>
          <a:p>
            <a:endParaRPr lang="en-US" dirty="0"/>
          </a:p>
        </p:txBody>
      </p:sp>
      <p:pic>
        <p:nvPicPr>
          <p:cNvPr id="28688" name="Picture 20" descr="C:\Documents and Settings\christine higgins\Local Settings\Temporary Internet Files\Content.IE5\3132EOLT\MC900240855[1].wmf"/>
          <p:cNvPicPr>
            <a:picLocks noChangeAspect="1" noChangeArrowheads="1"/>
          </p:cNvPicPr>
          <p:nvPr/>
        </p:nvPicPr>
        <p:blipFill>
          <a:blip r:embed="rId2" cstate="print"/>
          <a:srcRect/>
          <a:stretch>
            <a:fillRect/>
          </a:stretch>
        </p:blipFill>
        <p:spPr bwMode="auto">
          <a:xfrm>
            <a:off x="2362200" y="3048000"/>
            <a:ext cx="1489075" cy="1838325"/>
          </a:xfrm>
          <a:prstGeom prst="rect">
            <a:avLst/>
          </a:prstGeom>
          <a:noFill/>
          <a:ln w="9525">
            <a:noFill/>
            <a:miter lim="800000"/>
            <a:headEnd/>
            <a:tailEnd/>
          </a:ln>
        </p:spPr>
      </p:pic>
      <p:pic>
        <p:nvPicPr>
          <p:cNvPr id="28689" name="Picture 20" descr="C:\Users\chiggins\AppData\Local\Microsoft\Windows\Temporary Internet Files\Content.IE5\SXW0H5G4\MC900434777[1].png"/>
          <p:cNvPicPr>
            <a:picLocks noChangeAspect="1" noChangeArrowheads="1"/>
          </p:cNvPicPr>
          <p:nvPr/>
        </p:nvPicPr>
        <p:blipFill>
          <a:blip r:embed="rId3" cstate="print"/>
          <a:srcRect/>
          <a:stretch>
            <a:fillRect/>
          </a:stretch>
        </p:blipFill>
        <p:spPr bwMode="auto">
          <a:xfrm>
            <a:off x="5638800" y="3352800"/>
            <a:ext cx="1524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Voucher Trade-in</a:t>
            </a:r>
          </a:p>
        </p:txBody>
      </p:sp>
      <p:sp>
        <p:nvSpPr>
          <p:cNvPr id="29699" name="Rectangle 3"/>
          <p:cNvSpPr>
            <a:spLocks noGrp="1" noChangeArrowheads="1"/>
          </p:cNvSpPr>
          <p:nvPr>
            <p:ph idx="1"/>
          </p:nvPr>
        </p:nvSpPr>
        <p:spPr>
          <a:xfrm>
            <a:off x="533400" y="1981200"/>
            <a:ext cx="8077200" cy="4114800"/>
          </a:xfrm>
        </p:spPr>
        <p:txBody>
          <a:bodyPr/>
          <a:lstStyle/>
          <a:p>
            <a:pPr eaLnBrk="1" hangingPunct="1"/>
            <a:r>
              <a:rPr lang="en-US" dirty="0" smtClean="0"/>
              <a:t>Clients could trade in points at any time and request any retail items they might want</a:t>
            </a:r>
          </a:p>
          <a:p>
            <a:pPr lvl="1" eaLnBrk="1" hangingPunct="1"/>
            <a:r>
              <a:rPr lang="en-US" dirty="0" smtClean="0"/>
              <a:t>Some spent frequently; </a:t>
            </a:r>
          </a:p>
          <a:p>
            <a:pPr lvl="1" eaLnBrk="1" hangingPunct="1"/>
            <a:r>
              <a:rPr lang="en-US" dirty="0" smtClean="0"/>
              <a:t>Some saved up for larger items  </a:t>
            </a:r>
          </a:p>
          <a:p>
            <a:pPr lvl="1" eaLnBrk="1" hangingPunct="1"/>
            <a:endParaRPr lang="en-US" dirty="0" smtClean="0"/>
          </a:p>
          <a:p>
            <a:pPr eaLnBrk="1" hangingPunct="1"/>
            <a:r>
              <a:rPr lang="en-US" dirty="0" smtClean="0"/>
              <a:t>Staff would go shopping to fill client requests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Why $1000?</a:t>
            </a:r>
          </a:p>
        </p:txBody>
      </p:sp>
      <p:pic>
        <p:nvPicPr>
          <p:cNvPr id="30723" name="Picture 3"/>
          <p:cNvPicPr>
            <a:picLocks noChangeAspect="1" noChangeArrowheads="1"/>
          </p:cNvPicPr>
          <p:nvPr/>
        </p:nvPicPr>
        <p:blipFill>
          <a:blip r:embed="rId2" cstate="print"/>
          <a:srcRect/>
          <a:stretch>
            <a:fillRect/>
          </a:stretch>
        </p:blipFill>
        <p:spPr bwMode="auto">
          <a:xfrm>
            <a:off x="1600200" y="2590800"/>
            <a:ext cx="1987550" cy="2520950"/>
          </a:xfrm>
          <a:prstGeom prst="rect">
            <a:avLst/>
          </a:prstGeom>
          <a:noFill/>
          <a:ln w="9525">
            <a:noFill/>
            <a:miter lim="800000"/>
            <a:headEnd/>
            <a:tailEnd/>
          </a:ln>
        </p:spPr>
      </p:pic>
      <p:pic>
        <p:nvPicPr>
          <p:cNvPr id="30724" name="Picture 4"/>
          <p:cNvPicPr>
            <a:picLocks noChangeAspect="1" noChangeArrowheads="1"/>
          </p:cNvPicPr>
          <p:nvPr/>
        </p:nvPicPr>
        <p:blipFill>
          <a:blip r:embed="rId3" cstate="print"/>
          <a:srcRect/>
          <a:stretch>
            <a:fillRect/>
          </a:stretch>
        </p:blipFill>
        <p:spPr bwMode="auto">
          <a:xfrm>
            <a:off x="5410200" y="2362200"/>
            <a:ext cx="1987550" cy="28511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533400"/>
            <a:ext cx="7772400" cy="838200"/>
          </a:xfrm>
        </p:spPr>
        <p:txBody>
          <a:bodyPr lIns="90487" tIns="44450" rIns="90487" bIns="44450" rtlCol="0">
            <a:normAutofit fontScale="90000"/>
          </a:bodyPr>
          <a:lstStyle/>
          <a:p>
            <a:pPr eaLnBrk="1" fontAlgn="auto" hangingPunct="1">
              <a:spcAft>
                <a:spcPts val="0"/>
              </a:spcAft>
              <a:defRPr/>
            </a:pPr>
            <a:r>
              <a:rPr lang="en-US" sz="3600" dirty="0" smtClean="0"/>
              <a:t>Voucher Incentives for Outpatient </a:t>
            </a:r>
            <a:br>
              <a:rPr lang="en-US" sz="3600" dirty="0" smtClean="0"/>
            </a:br>
            <a:r>
              <a:rPr lang="en-US" sz="3600" dirty="0" smtClean="0"/>
              <a:t>Drug-free Treatment of Cocaine Abusers</a:t>
            </a:r>
            <a:endParaRPr lang="en-US" dirty="0" smtClean="0"/>
          </a:p>
        </p:txBody>
      </p:sp>
      <p:pic>
        <p:nvPicPr>
          <p:cNvPr id="25603" name="Picture 3"/>
          <p:cNvPicPr>
            <a:picLocks noChangeAspect="1" noChangeArrowheads="1"/>
          </p:cNvPicPr>
          <p:nvPr/>
        </p:nvPicPr>
        <p:blipFill>
          <a:blip r:embed="rId2" cstate="print"/>
          <a:srcRect/>
          <a:stretch>
            <a:fillRect/>
          </a:stretch>
        </p:blipFill>
        <p:spPr bwMode="auto">
          <a:xfrm>
            <a:off x="2232025" y="2705100"/>
            <a:ext cx="4629150" cy="3162300"/>
          </a:xfrm>
          <a:prstGeom prst="rect">
            <a:avLst/>
          </a:prstGeom>
          <a:solidFill>
            <a:srgbClr val="002060"/>
          </a:solidFill>
          <a:ln w="12700">
            <a:noFill/>
            <a:miter lim="800000"/>
            <a:headEnd/>
            <a:tailEnd/>
          </a:ln>
        </p:spPr>
      </p:pic>
      <p:pic>
        <p:nvPicPr>
          <p:cNvPr id="25604" name="Picture 4"/>
          <p:cNvPicPr>
            <a:picLocks noChangeAspect="1" noChangeArrowheads="1"/>
          </p:cNvPicPr>
          <p:nvPr/>
        </p:nvPicPr>
        <p:blipFill>
          <a:blip r:embed="rId3" cstate="print"/>
          <a:srcRect/>
          <a:stretch>
            <a:fillRect/>
          </a:stretch>
        </p:blipFill>
        <p:spPr bwMode="auto">
          <a:xfrm>
            <a:off x="4919663" y="2743200"/>
            <a:ext cx="496887" cy="330200"/>
          </a:xfrm>
          <a:prstGeom prst="rect">
            <a:avLst/>
          </a:prstGeom>
          <a:noFill/>
          <a:ln w="12700">
            <a:noFill/>
            <a:miter lim="800000"/>
            <a:headEnd/>
            <a:tailEnd/>
          </a:ln>
        </p:spPr>
      </p:pic>
      <p:pic>
        <p:nvPicPr>
          <p:cNvPr id="25605" name="Picture 5"/>
          <p:cNvPicPr>
            <a:picLocks noChangeAspect="1" noChangeArrowheads="1"/>
          </p:cNvPicPr>
          <p:nvPr/>
        </p:nvPicPr>
        <p:blipFill>
          <a:blip r:embed="rId4" cstate="print"/>
          <a:srcRect/>
          <a:stretch>
            <a:fillRect/>
          </a:stretch>
        </p:blipFill>
        <p:spPr bwMode="auto">
          <a:xfrm>
            <a:off x="5461000" y="2667000"/>
            <a:ext cx="1117600" cy="292100"/>
          </a:xfrm>
          <a:prstGeom prst="rect">
            <a:avLst/>
          </a:prstGeom>
          <a:noFill/>
          <a:ln w="12700">
            <a:noFill/>
            <a:miter lim="800000"/>
            <a:headEnd/>
            <a:tailEnd/>
          </a:ln>
        </p:spPr>
      </p:pic>
      <p:pic>
        <p:nvPicPr>
          <p:cNvPr id="25606" name="Picture 6"/>
          <p:cNvPicPr>
            <a:picLocks noChangeAspect="1" noChangeArrowheads="1"/>
          </p:cNvPicPr>
          <p:nvPr/>
        </p:nvPicPr>
        <p:blipFill>
          <a:blip r:embed="rId5" cstate="print"/>
          <a:srcRect/>
          <a:stretch>
            <a:fillRect/>
          </a:stretch>
        </p:blipFill>
        <p:spPr bwMode="auto">
          <a:xfrm>
            <a:off x="5461000" y="2895600"/>
            <a:ext cx="1016000" cy="292100"/>
          </a:xfrm>
          <a:prstGeom prst="rect">
            <a:avLst/>
          </a:prstGeom>
          <a:noFill/>
          <a:ln w="12700">
            <a:noFill/>
            <a:miter lim="800000"/>
            <a:headEnd/>
            <a:tailEnd/>
          </a:ln>
        </p:spPr>
      </p:pic>
      <p:pic>
        <p:nvPicPr>
          <p:cNvPr id="25607" name="Picture 7"/>
          <p:cNvPicPr>
            <a:picLocks noChangeAspect="1" noChangeArrowheads="1"/>
          </p:cNvPicPr>
          <p:nvPr/>
        </p:nvPicPr>
        <p:blipFill>
          <a:blip r:embed="rId6" cstate="print"/>
          <a:srcRect/>
          <a:stretch>
            <a:fillRect/>
          </a:stretch>
        </p:blipFill>
        <p:spPr bwMode="auto">
          <a:xfrm>
            <a:off x="3632200" y="6096000"/>
            <a:ext cx="2370138" cy="292100"/>
          </a:xfrm>
          <a:prstGeom prst="rect">
            <a:avLst/>
          </a:prstGeom>
          <a:noFill/>
          <a:ln w="12700">
            <a:noFill/>
            <a:miter lim="800000"/>
            <a:headEnd/>
            <a:tailEnd/>
          </a:ln>
        </p:spPr>
      </p:pic>
      <p:pic>
        <p:nvPicPr>
          <p:cNvPr id="25608" name="Picture 8"/>
          <p:cNvPicPr>
            <a:picLocks noChangeAspect="1" noChangeArrowheads="1"/>
          </p:cNvPicPr>
          <p:nvPr/>
        </p:nvPicPr>
        <p:blipFill>
          <a:blip r:embed="rId7" cstate="print"/>
          <a:srcRect/>
          <a:stretch>
            <a:fillRect/>
          </a:stretch>
        </p:blipFill>
        <p:spPr bwMode="auto">
          <a:xfrm>
            <a:off x="1828800" y="2819400"/>
            <a:ext cx="260350" cy="2425700"/>
          </a:xfrm>
          <a:prstGeom prst="rect">
            <a:avLst/>
          </a:prstGeom>
          <a:noFill/>
          <a:ln w="12700">
            <a:noFill/>
            <a:miter lim="800000"/>
            <a:headEnd/>
            <a:tailEnd/>
          </a:ln>
        </p:spPr>
      </p:pic>
      <p:sp>
        <p:nvSpPr>
          <p:cNvPr id="25609" name="Text Box 9"/>
          <p:cNvSpPr txBox="1">
            <a:spLocks noChangeArrowheads="1"/>
          </p:cNvSpPr>
          <p:nvPr/>
        </p:nvSpPr>
        <p:spPr bwMode="auto">
          <a:xfrm>
            <a:off x="3048000" y="1447800"/>
            <a:ext cx="3429000" cy="336550"/>
          </a:xfrm>
          <a:prstGeom prst="rect">
            <a:avLst/>
          </a:prstGeom>
          <a:noFill/>
          <a:ln w="9525">
            <a:noFill/>
            <a:miter lim="800000"/>
            <a:headEnd/>
            <a:tailEnd/>
          </a:ln>
        </p:spPr>
        <p:txBody>
          <a:bodyPr>
            <a:spAutoFit/>
          </a:bodyPr>
          <a:lstStyle/>
          <a:p>
            <a:pPr eaLnBrk="1" hangingPunct="1"/>
            <a:r>
              <a:rPr lang="en-US" sz="1600" dirty="0">
                <a:latin typeface="Times New Roman" pitchFamily="18" charset="0"/>
              </a:rPr>
              <a:t>Higgins et al. Am. J. Psychiatry, 1993</a:t>
            </a:r>
            <a:endParaRPr lang="en-US" sz="1800" dirty="0">
              <a:latin typeface="Times New Roman" pitchFamily="18" charset="0"/>
            </a:endParaRPr>
          </a:p>
        </p:txBody>
      </p:sp>
      <p:sp>
        <p:nvSpPr>
          <p:cNvPr id="25610" name="Text Box 10"/>
          <p:cNvSpPr txBox="1">
            <a:spLocks noChangeArrowheads="1"/>
          </p:cNvSpPr>
          <p:nvPr/>
        </p:nvSpPr>
        <p:spPr bwMode="auto">
          <a:xfrm>
            <a:off x="3048000" y="2133600"/>
            <a:ext cx="2508250" cy="366713"/>
          </a:xfrm>
          <a:prstGeom prst="rect">
            <a:avLst/>
          </a:prstGeom>
          <a:noFill/>
          <a:ln w="9525">
            <a:noFill/>
            <a:miter lim="800000"/>
            <a:headEnd/>
            <a:tailEnd/>
          </a:ln>
        </p:spPr>
        <p:txBody>
          <a:bodyPr wrap="none">
            <a:spAutoFit/>
          </a:bodyPr>
          <a:lstStyle/>
          <a:p>
            <a:pPr eaLnBrk="1" hangingPunct="1"/>
            <a:r>
              <a:rPr lang="en-US" sz="1800" b="1" dirty="0">
                <a:latin typeface="Times New Roman" pitchFamily="18" charset="0"/>
              </a:rPr>
              <a:t>Cocaine negative urines</a:t>
            </a:r>
            <a:endParaRPr lang="en-US" sz="1800" dirty="0">
              <a:latin typeface="Times New Roman"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Higgins Studies With On-site VS Off-site Control Groups</a:t>
            </a:r>
          </a:p>
        </p:txBody>
      </p:sp>
      <p:graphicFrame>
        <p:nvGraphicFramePr>
          <p:cNvPr id="1026" name="Object 3"/>
          <p:cNvGraphicFramePr>
            <a:graphicFrameLocks noChangeAspect="1"/>
          </p:cNvGraphicFramePr>
          <p:nvPr/>
        </p:nvGraphicFramePr>
        <p:xfrm>
          <a:off x="1370013" y="1905000"/>
          <a:ext cx="7773987" cy="4114800"/>
        </p:xfrm>
        <a:graphic>
          <a:graphicData uri="http://schemas.openxmlformats.org/presentationml/2006/ole">
            <p:oleObj spid="_x0000_s1026" name="Chart" r:id="rId3" imgW="7772400" imgH="4114800" progId="MSGraph.Chart.8">
              <p:embed/>
            </p:oleObj>
          </a:graphicData>
        </a:graphic>
      </p:graphicFrame>
      <p:sp>
        <p:nvSpPr>
          <p:cNvPr id="1028" name="Text Box 4"/>
          <p:cNvSpPr txBox="1">
            <a:spLocks noChangeArrowheads="1"/>
          </p:cNvSpPr>
          <p:nvPr/>
        </p:nvSpPr>
        <p:spPr bwMode="auto">
          <a:xfrm>
            <a:off x="2574925" y="5851525"/>
            <a:ext cx="4370388" cy="457200"/>
          </a:xfrm>
          <a:prstGeom prst="rect">
            <a:avLst/>
          </a:prstGeom>
          <a:noFill/>
          <a:ln w="9525">
            <a:noFill/>
            <a:miter lim="800000"/>
            <a:headEnd/>
            <a:tailEnd/>
          </a:ln>
        </p:spPr>
        <p:txBody>
          <a:bodyPr wrap="none">
            <a:spAutoFit/>
          </a:bodyPr>
          <a:lstStyle/>
          <a:p>
            <a:r>
              <a:rPr lang="en-US" dirty="0"/>
              <a:t>Consecutive Weeks of Abstinence</a:t>
            </a:r>
          </a:p>
        </p:txBody>
      </p:sp>
      <p:sp>
        <p:nvSpPr>
          <p:cNvPr id="1029" name="Text Box 5"/>
          <p:cNvSpPr txBox="1">
            <a:spLocks noChangeArrowheads="1"/>
          </p:cNvSpPr>
          <p:nvPr/>
        </p:nvSpPr>
        <p:spPr bwMode="auto">
          <a:xfrm rot="-5392680">
            <a:off x="-174625" y="3521075"/>
            <a:ext cx="2940050" cy="457200"/>
          </a:xfrm>
          <a:prstGeom prst="rect">
            <a:avLst/>
          </a:prstGeom>
          <a:noFill/>
          <a:ln w="9525">
            <a:noFill/>
            <a:miter lim="800000"/>
            <a:headEnd/>
            <a:tailEnd/>
          </a:ln>
        </p:spPr>
        <p:txBody>
          <a:bodyPr wrap="none">
            <a:spAutoFit/>
          </a:bodyPr>
          <a:lstStyle/>
          <a:p>
            <a:r>
              <a:rPr lang="en-US" dirty="0"/>
              <a:t>Percent of Participants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33400" y="228600"/>
            <a:ext cx="8610600" cy="1295400"/>
          </a:xfrm>
        </p:spPr>
        <p:txBody>
          <a:bodyPr rtlCol="0">
            <a:normAutofit/>
          </a:bodyPr>
          <a:lstStyle/>
          <a:p>
            <a:pPr eaLnBrk="1" fontAlgn="auto" hangingPunct="1">
              <a:spcAft>
                <a:spcPts val="0"/>
              </a:spcAft>
              <a:defRPr/>
            </a:pPr>
            <a:r>
              <a:rPr lang="en-US" b="1" dirty="0" smtClean="0">
                <a:solidFill>
                  <a:srgbClr val="FFFF00"/>
                </a:solidFill>
                <a:effectLst>
                  <a:outerShdw blurRad="38100" dist="38100" dir="2700000" algn="tl">
                    <a:srgbClr val="C0C0C0"/>
                  </a:outerShdw>
                </a:effectLst>
              </a:rPr>
              <a:t> </a:t>
            </a:r>
            <a:r>
              <a:rPr lang="en-US" b="1" dirty="0" smtClean="0">
                <a:effectLst>
                  <a:outerShdw blurRad="38100" dist="38100" dir="2700000" algn="tl">
                    <a:srgbClr val="C0C0C0"/>
                  </a:outerShdw>
                </a:effectLst>
              </a:rPr>
              <a:t>CTN MIEDAR Study</a:t>
            </a:r>
            <a:endParaRPr lang="en-US" b="1" dirty="0" smtClean="0">
              <a:solidFill>
                <a:srgbClr val="FFFF00"/>
              </a:solidFill>
              <a:effectLst>
                <a:outerShdw blurRad="38100" dist="38100" dir="2700000" algn="tl">
                  <a:srgbClr val="C0C0C0"/>
                </a:outerShdw>
              </a:effectLst>
            </a:endParaRPr>
          </a:p>
        </p:txBody>
      </p:sp>
      <p:pic>
        <p:nvPicPr>
          <p:cNvPr id="31747" name="Picture 3" descr="C:\WINDOWS\Application Data\Microsoft\Media Catalog\Downloaded Clips\cl2\bd06552_.wmf"/>
          <p:cNvPicPr>
            <a:picLocks noChangeAspect="1" noChangeArrowheads="1"/>
          </p:cNvPicPr>
          <p:nvPr/>
        </p:nvPicPr>
        <p:blipFill>
          <a:blip r:embed="rId2" cstate="print"/>
          <a:srcRect/>
          <a:stretch>
            <a:fillRect/>
          </a:stretch>
        </p:blipFill>
        <p:spPr bwMode="auto">
          <a:xfrm>
            <a:off x="5943600" y="3810000"/>
            <a:ext cx="2895600" cy="2636838"/>
          </a:xfrm>
          <a:prstGeom prst="rect">
            <a:avLst/>
          </a:prstGeom>
          <a:noFill/>
          <a:ln w="9525">
            <a:noFill/>
            <a:miter lim="800000"/>
            <a:headEnd/>
            <a:tailEnd/>
          </a:ln>
        </p:spPr>
      </p:pic>
      <p:sp>
        <p:nvSpPr>
          <p:cNvPr id="31748" name="Text Box 4"/>
          <p:cNvSpPr txBox="1">
            <a:spLocks noChangeArrowheads="1"/>
          </p:cNvSpPr>
          <p:nvPr/>
        </p:nvSpPr>
        <p:spPr bwMode="auto">
          <a:xfrm>
            <a:off x="762000" y="1371600"/>
            <a:ext cx="6629400" cy="5780088"/>
          </a:xfrm>
          <a:prstGeom prst="rect">
            <a:avLst/>
          </a:prstGeom>
          <a:noFill/>
          <a:ln w="9525">
            <a:noFill/>
            <a:miter lim="800000"/>
            <a:headEnd/>
            <a:tailEnd/>
          </a:ln>
        </p:spPr>
        <p:txBody>
          <a:bodyPr>
            <a:spAutoFit/>
          </a:bodyPr>
          <a:lstStyle/>
          <a:p>
            <a:pPr eaLnBrk="1" hangingPunct="1">
              <a:spcBef>
                <a:spcPct val="50000"/>
              </a:spcBef>
            </a:pPr>
            <a:r>
              <a:rPr lang="en-US" sz="3200" dirty="0">
                <a:latin typeface="Calibri" pitchFamily="34" charset="0"/>
                <a:ea typeface="ヒラギノ角ゴ Pro W3" pitchFamily="-60" charset="-128"/>
              </a:rPr>
              <a:t>Participants = 800 stimulant users (cocaine or methamphetamine)</a:t>
            </a:r>
          </a:p>
          <a:p>
            <a:pPr eaLnBrk="1" hangingPunct="1">
              <a:spcBef>
                <a:spcPct val="50000"/>
              </a:spcBef>
            </a:pPr>
            <a:endParaRPr lang="en-US" sz="3200" dirty="0">
              <a:latin typeface="Calibri" pitchFamily="34" charset="0"/>
              <a:ea typeface="ヒラギノ角ゴ Pro W3" pitchFamily="-60" charset="-128"/>
            </a:endParaRPr>
          </a:p>
          <a:p>
            <a:pPr eaLnBrk="1" hangingPunct="1">
              <a:spcBef>
                <a:spcPct val="50000"/>
              </a:spcBef>
            </a:pPr>
            <a:r>
              <a:rPr lang="en-US" sz="3200" dirty="0">
                <a:latin typeface="Calibri" pitchFamily="34" charset="0"/>
                <a:ea typeface="ヒラギノ角ゴ Pro W3" pitchFamily="-60" charset="-128"/>
              </a:rPr>
              <a:t>Two parallel studies conducted: </a:t>
            </a:r>
          </a:p>
          <a:p>
            <a:pPr eaLnBrk="1" hangingPunct="1">
              <a:spcBef>
                <a:spcPct val="50000"/>
              </a:spcBef>
            </a:pPr>
            <a:r>
              <a:rPr lang="en-US" sz="3200" dirty="0">
                <a:latin typeface="Calibri" pitchFamily="34" charset="0"/>
                <a:ea typeface="ヒラギノ角ゴ Pro W3" pitchFamily="-60" charset="-128"/>
              </a:rPr>
              <a:t>6 methadone and</a:t>
            </a:r>
          </a:p>
          <a:p>
            <a:pPr eaLnBrk="1" hangingPunct="1">
              <a:spcBef>
                <a:spcPct val="50000"/>
              </a:spcBef>
            </a:pPr>
            <a:r>
              <a:rPr lang="en-US" sz="3200" dirty="0">
                <a:latin typeface="Calibri" pitchFamily="34" charset="0"/>
                <a:ea typeface="ヒラギノ角ゴ Pro W3" pitchFamily="-60" charset="-128"/>
              </a:rPr>
              <a:t>8 drug-free programs</a:t>
            </a:r>
          </a:p>
          <a:p>
            <a:pPr eaLnBrk="1" hangingPunct="1">
              <a:spcBef>
                <a:spcPct val="50000"/>
              </a:spcBef>
            </a:pPr>
            <a:endParaRPr lang="en-US" sz="3200" dirty="0">
              <a:latin typeface="Calibri" pitchFamily="34" charset="0"/>
              <a:ea typeface="ヒラギノ角ゴ Pro W3" pitchFamily="-60" charset="-128"/>
            </a:endParaRPr>
          </a:p>
          <a:p>
            <a:pPr eaLnBrk="1" hangingPunct="1">
              <a:spcBef>
                <a:spcPct val="50000"/>
              </a:spcBef>
            </a:pPr>
            <a:endParaRPr lang="en-US" sz="2800" dirty="0">
              <a:latin typeface="Calibri" pitchFamily="34" charset="0"/>
              <a:ea typeface="ヒラギノ角ゴ Pro W3" pitchFamily="-60" charset="-128"/>
            </a:endParaRPr>
          </a:p>
          <a:p>
            <a:pPr eaLnBrk="1" hangingPunct="1">
              <a:spcBef>
                <a:spcPct val="50000"/>
              </a:spcBef>
            </a:pPr>
            <a:endParaRPr lang="en-US" sz="1800" dirty="0">
              <a:latin typeface="Calibri" pitchFamily="34" charset="0"/>
              <a:ea typeface="ヒラギノ角ゴ Pro W3" pitchFamily="-6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68313" y="609600"/>
            <a:ext cx="8675687" cy="1143000"/>
          </a:xfrm>
        </p:spPr>
        <p:txBody>
          <a:bodyPr rtlCol="0">
            <a:normAutofit fontScale="90000"/>
          </a:bodyPr>
          <a:lstStyle/>
          <a:p>
            <a:pPr eaLnBrk="1" fontAlgn="auto" hangingPunct="1">
              <a:spcAft>
                <a:spcPts val="0"/>
              </a:spcAft>
              <a:defRPr/>
            </a:pPr>
            <a:r>
              <a:rPr lang="en-US" sz="4000" b="1" dirty="0" smtClean="0"/>
              <a:t/>
            </a:r>
            <a:br>
              <a:rPr lang="en-US" sz="4000" b="1" dirty="0" smtClean="0"/>
            </a:br>
            <a:r>
              <a:rPr lang="en-US" sz="4900" b="1" dirty="0" smtClean="0"/>
              <a:t>Random Assignment</a:t>
            </a:r>
            <a:endParaRPr lang="en-US" sz="4000" dirty="0" smtClean="0"/>
          </a:p>
        </p:txBody>
      </p:sp>
      <p:sp>
        <p:nvSpPr>
          <p:cNvPr id="32771" name="Text Box 3"/>
          <p:cNvSpPr txBox="1">
            <a:spLocks noChangeArrowheads="1"/>
          </p:cNvSpPr>
          <p:nvPr/>
        </p:nvSpPr>
        <p:spPr bwMode="auto">
          <a:xfrm>
            <a:off x="609600" y="2528888"/>
            <a:ext cx="5221288" cy="3443287"/>
          </a:xfrm>
          <a:prstGeom prst="rect">
            <a:avLst/>
          </a:prstGeom>
          <a:noFill/>
          <a:ln w="9525">
            <a:noFill/>
            <a:miter lim="800000"/>
            <a:headEnd/>
            <a:tailEnd/>
          </a:ln>
        </p:spPr>
        <p:txBody>
          <a:bodyPr wrap="none">
            <a:spAutoFit/>
          </a:bodyPr>
          <a:lstStyle/>
          <a:p>
            <a:pPr eaLnBrk="1" hangingPunct="1"/>
            <a:r>
              <a:rPr lang="en-US" sz="2800" dirty="0">
                <a:latin typeface="Calibri" pitchFamily="34" charset="0"/>
                <a:ea typeface="ヒラギノ角ゴ Pro W3" pitchFamily="-60" charset="-128"/>
              </a:rPr>
              <a:t>• </a:t>
            </a:r>
            <a:r>
              <a:rPr lang="en-US" sz="3200" dirty="0">
                <a:latin typeface="Calibri" pitchFamily="34" charset="0"/>
                <a:ea typeface="ヒラギノ角ゴ Pro W3" pitchFamily="-60" charset="-128"/>
              </a:rPr>
              <a:t>Usual care</a:t>
            </a:r>
          </a:p>
          <a:p>
            <a:pPr eaLnBrk="1" hangingPunct="1"/>
            <a:endParaRPr lang="en-US" sz="3200" dirty="0">
              <a:latin typeface="Calibri" pitchFamily="34" charset="0"/>
              <a:ea typeface="ヒラギノ角ゴ Pro W3" pitchFamily="-60" charset="-128"/>
            </a:endParaRPr>
          </a:p>
          <a:p>
            <a:pPr eaLnBrk="1" hangingPunct="1"/>
            <a:r>
              <a:rPr lang="en-US" sz="3200" dirty="0">
                <a:latin typeface="Calibri" pitchFamily="34" charset="0"/>
                <a:ea typeface="ヒラギノ角ゴ Pro W3" pitchFamily="-60" charset="-128"/>
              </a:rPr>
              <a:t>• Usual care enhanced with </a:t>
            </a:r>
          </a:p>
          <a:p>
            <a:pPr eaLnBrk="1" hangingPunct="1"/>
            <a:r>
              <a:rPr lang="en-US" sz="3200" dirty="0">
                <a:latin typeface="Calibri" pitchFamily="34" charset="0"/>
                <a:ea typeface="ヒラギノ角ゴ Pro W3" pitchFamily="-60" charset="-128"/>
              </a:rPr>
              <a:t>  abstinence incentives</a:t>
            </a:r>
          </a:p>
          <a:p>
            <a:pPr eaLnBrk="1" hangingPunct="1"/>
            <a:endParaRPr lang="en-US" sz="3200" dirty="0">
              <a:latin typeface="Calibri" pitchFamily="34" charset="0"/>
              <a:ea typeface="ヒラギノ角ゴ Pro W3" pitchFamily="-60" charset="-128"/>
            </a:endParaRPr>
          </a:p>
          <a:p>
            <a:pPr eaLnBrk="1" hangingPunct="1">
              <a:buFontTx/>
              <a:buChar char="•"/>
            </a:pPr>
            <a:r>
              <a:rPr lang="en-US" sz="3200" dirty="0">
                <a:latin typeface="Calibri" pitchFamily="34" charset="0"/>
                <a:ea typeface="ヒラギノ角ゴ Pro W3" pitchFamily="-60" charset="-128"/>
              </a:rPr>
              <a:t> 3-month evaluation</a:t>
            </a:r>
            <a:endParaRPr lang="en-US" sz="2800" dirty="0">
              <a:latin typeface="Calibri" pitchFamily="34" charset="0"/>
              <a:ea typeface="ヒラギノ角ゴ Pro W3" pitchFamily="-60" charset="-128"/>
            </a:endParaRPr>
          </a:p>
          <a:p>
            <a:pPr eaLnBrk="1" hangingPunct="1"/>
            <a:endParaRPr lang="en-US" sz="2800" dirty="0">
              <a:latin typeface="Calibri" pitchFamily="34" charset="0"/>
              <a:ea typeface="ヒラギノ角ゴ Pro W3" pitchFamily="-60" charset="-128"/>
            </a:endParaRPr>
          </a:p>
        </p:txBody>
      </p:sp>
      <p:pic>
        <p:nvPicPr>
          <p:cNvPr id="32772" name="Picture 4"/>
          <p:cNvPicPr>
            <a:picLocks noChangeAspect="1" noChangeArrowheads="1"/>
          </p:cNvPicPr>
          <p:nvPr/>
        </p:nvPicPr>
        <p:blipFill>
          <a:blip r:embed="rId2" cstate="print"/>
          <a:srcRect/>
          <a:stretch>
            <a:fillRect/>
          </a:stretch>
        </p:blipFill>
        <p:spPr bwMode="auto">
          <a:xfrm>
            <a:off x="5562600" y="3352800"/>
            <a:ext cx="2971800" cy="252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6572250" y="5562600"/>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795" name="AutoShape 3"/>
          <p:cNvSpPr>
            <a:spLocks noChangeArrowheads="1"/>
          </p:cNvSpPr>
          <p:nvPr/>
        </p:nvSpPr>
        <p:spPr bwMode="auto">
          <a:xfrm>
            <a:off x="7181850" y="5257800"/>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796" name="AutoShape 4"/>
          <p:cNvSpPr>
            <a:spLocks noChangeArrowheads="1"/>
          </p:cNvSpPr>
          <p:nvPr/>
        </p:nvSpPr>
        <p:spPr bwMode="auto">
          <a:xfrm>
            <a:off x="7181850" y="5029200"/>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797" name="AutoShape 5"/>
          <p:cNvSpPr>
            <a:spLocks noChangeArrowheads="1"/>
          </p:cNvSpPr>
          <p:nvPr/>
        </p:nvSpPr>
        <p:spPr bwMode="auto">
          <a:xfrm>
            <a:off x="5962650" y="5181600"/>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798" name="AutoShape 6"/>
          <p:cNvSpPr>
            <a:spLocks noChangeArrowheads="1"/>
          </p:cNvSpPr>
          <p:nvPr/>
        </p:nvSpPr>
        <p:spPr bwMode="auto">
          <a:xfrm>
            <a:off x="7029450" y="5486400"/>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799" name="AutoShape 7"/>
          <p:cNvSpPr>
            <a:spLocks noChangeArrowheads="1"/>
          </p:cNvSpPr>
          <p:nvPr/>
        </p:nvSpPr>
        <p:spPr bwMode="auto">
          <a:xfrm>
            <a:off x="6191250" y="5562600"/>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800" name="AutoShape 8"/>
          <p:cNvSpPr>
            <a:spLocks noChangeArrowheads="1"/>
          </p:cNvSpPr>
          <p:nvPr/>
        </p:nvSpPr>
        <p:spPr bwMode="auto">
          <a:xfrm>
            <a:off x="6419850" y="5257800"/>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801" name="AutoShape 9"/>
          <p:cNvSpPr>
            <a:spLocks noChangeArrowheads="1"/>
          </p:cNvSpPr>
          <p:nvPr/>
        </p:nvSpPr>
        <p:spPr bwMode="auto">
          <a:xfrm>
            <a:off x="6877050" y="5410200"/>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802" name="AutoShape 10"/>
          <p:cNvSpPr>
            <a:spLocks noChangeArrowheads="1"/>
          </p:cNvSpPr>
          <p:nvPr/>
        </p:nvSpPr>
        <p:spPr bwMode="auto">
          <a:xfrm>
            <a:off x="6648450" y="5638800"/>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803" name="AutoShape 11"/>
          <p:cNvSpPr>
            <a:spLocks noChangeArrowheads="1"/>
          </p:cNvSpPr>
          <p:nvPr/>
        </p:nvSpPr>
        <p:spPr bwMode="auto">
          <a:xfrm>
            <a:off x="6496050" y="5410200"/>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grpSp>
        <p:nvGrpSpPr>
          <p:cNvPr id="33804" name="Group 12"/>
          <p:cNvGrpSpPr>
            <a:grpSpLocks/>
          </p:cNvGrpSpPr>
          <p:nvPr/>
        </p:nvGrpSpPr>
        <p:grpSpPr bwMode="auto">
          <a:xfrm>
            <a:off x="5486400" y="3962400"/>
            <a:ext cx="2667000" cy="2057400"/>
            <a:chOff x="3601" y="2880"/>
            <a:chExt cx="1164" cy="1013"/>
          </a:xfrm>
        </p:grpSpPr>
        <p:sp>
          <p:nvSpPr>
            <p:cNvPr id="33814" name="Freeform 13"/>
            <p:cNvSpPr>
              <a:spLocks/>
            </p:cNvSpPr>
            <p:nvPr/>
          </p:nvSpPr>
          <p:spPr bwMode="auto">
            <a:xfrm>
              <a:off x="4177" y="2880"/>
              <a:ext cx="588" cy="1010"/>
            </a:xfrm>
            <a:custGeom>
              <a:avLst/>
              <a:gdLst>
                <a:gd name="T0" fmla="*/ 1 w 1175"/>
                <a:gd name="T1" fmla="*/ 0 h 2021"/>
                <a:gd name="T2" fmla="*/ 1 w 1175"/>
                <a:gd name="T3" fmla="*/ 0 h 2021"/>
                <a:gd name="T4" fmla="*/ 1 w 1175"/>
                <a:gd name="T5" fmla="*/ 0 h 2021"/>
                <a:gd name="T6" fmla="*/ 1 w 1175"/>
                <a:gd name="T7" fmla="*/ 0 h 2021"/>
                <a:gd name="T8" fmla="*/ 1 w 1175"/>
                <a:gd name="T9" fmla="*/ 0 h 2021"/>
                <a:gd name="T10" fmla="*/ 1 w 1175"/>
                <a:gd name="T11" fmla="*/ 0 h 2021"/>
                <a:gd name="T12" fmla="*/ 1 w 1175"/>
                <a:gd name="T13" fmla="*/ 0 h 2021"/>
                <a:gd name="T14" fmla="*/ 1 w 1175"/>
                <a:gd name="T15" fmla="*/ 0 h 2021"/>
                <a:gd name="T16" fmla="*/ 1 w 1175"/>
                <a:gd name="T17" fmla="*/ 0 h 2021"/>
                <a:gd name="T18" fmla="*/ 1 w 1175"/>
                <a:gd name="T19" fmla="*/ 0 h 2021"/>
                <a:gd name="T20" fmla="*/ 1 w 1175"/>
                <a:gd name="T21" fmla="*/ 0 h 2021"/>
                <a:gd name="T22" fmla="*/ 1 w 1175"/>
                <a:gd name="T23" fmla="*/ 0 h 2021"/>
                <a:gd name="T24" fmla="*/ 1 w 1175"/>
                <a:gd name="T25" fmla="*/ 0 h 2021"/>
                <a:gd name="T26" fmla="*/ 1 w 1175"/>
                <a:gd name="T27" fmla="*/ 0 h 2021"/>
                <a:gd name="T28" fmla="*/ 1 w 1175"/>
                <a:gd name="T29" fmla="*/ 0 h 2021"/>
                <a:gd name="T30" fmla="*/ 1 w 1175"/>
                <a:gd name="T31" fmla="*/ 0 h 2021"/>
                <a:gd name="T32" fmla="*/ 1 w 1175"/>
                <a:gd name="T33" fmla="*/ 0 h 2021"/>
                <a:gd name="T34" fmla="*/ 1 w 1175"/>
                <a:gd name="T35" fmla="*/ 0 h 2021"/>
                <a:gd name="T36" fmla="*/ 1 w 1175"/>
                <a:gd name="T37" fmla="*/ 0 h 2021"/>
                <a:gd name="T38" fmla="*/ 1 w 1175"/>
                <a:gd name="T39" fmla="*/ 0 h 2021"/>
                <a:gd name="T40" fmla="*/ 1 w 1175"/>
                <a:gd name="T41" fmla="*/ 0 h 2021"/>
                <a:gd name="T42" fmla="*/ 1 w 1175"/>
                <a:gd name="T43" fmla="*/ 0 h 2021"/>
                <a:gd name="T44" fmla="*/ 1 w 1175"/>
                <a:gd name="T45" fmla="*/ 0 h 2021"/>
                <a:gd name="T46" fmla="*/ 0 w 1175"/>
                <a:gd name="T47" fmla="*/ 0 h 2021"/>
                <a:gd name="T48" fmla="*/ 1 w 1175"/>
                <a:gd name="T49" fmla="*/ 0 h 2021"/>
                <a:gd name="T50" fmla="*/ 1 w 1175"/>
                <a:gd name="T51" fmla="*/ 0 h 2021"/>
                <a:gd name="T52" fmla="*/ 1 w 1175"/>
                <a:gd name="T53" fmla="*/ 0 h 2021"/>
                <a:gd name="T54" fmla="*/ 1 w 1175"/>
                <a:gd name="T55" fmla="*/ 0 h 2021"/>
                <a:gd name="T56" fmla="*/ 1 w 1175"/>
                <a:gd name="T57" fmla="*/ 0 h 2021"/>
                <a:gd name="T58" fmla="*/ 1 w 1175"/>
                <a:gd name="T59" fmla="*/ 0 h 2021"/>
                <a:gd name="T60" fmla="*/ 1 w 1175"/>
                <a:gd name="T61" fmla="*/ 0 h 2021"/>
                <a:gd name="T62" fmla="*/ 1 w 1175"/>
                <a:gd name="T63" fmla="*/ 0 h 2021"/>
                <a:gd name="T64" fmla="*/ 1 w 1175"/>
                <a:gd name="T65" fmla="*/ 0 h 2021"/>
                <a:gd name="T66" fmla="*/ 1 w 1175"/>
                <a:gd name="T67" fmla="*/ 0 h 2021"/>
                <a:gd name="T68" fmla="*/ 1 w 1175"/>
                <a:gd name="T69" fmla="*/ 0 h 2021"/>
                <a:gd name="T70" fmla="*/ 1 w 1175"/>
                <a:gd name="T71" fmla="*/ 0 h 2021"/>
                <a:gd name="T72" fmla="*/ 1 w 1175"/>
                <a:gd name="T73" fmla="*/ 0 h 2021"/>
                <a:gd name="T74" fmla="*/ 1 w 1175"/>
                <a:gd name="T75" fmla="*/ 0 h 2021"/>
                <a:gd name="T76" fmla="*/ 1 w 1175"/>
                <a:gd name="T77" fmla="*/ 0 h 2021"/>
                <a:gd name="T78" fmla="*/ 1 w 1175"/>
                <a:gd name="T79" fmla="*/ 0 h 2021"/>
                <a:gd name="T80" fmla="*/ 1 w 1175"/>
                <a:gd name="T81" fmla="*/ 0 h 2021"/>
                <a:gd name="T82" fmla="*/ 1 w 1175"/>
                <a:gd name="T83" fmla="*/ 0 h 2021"/>
                <a:gd name="T84" fmla="*/ 1 w 1175"/>
                <a:gd name="T85" fmla="*/ 0 h 2021"/>
                <a:gd name="T86" fmla="*/ 1 w 1175"/>
                <a:gd name="T87" fmla="*/ 0 h 2021"/>
                <a:gd name="T88" fmla="*/ 1 w 1175"/>
                <a:gd name="T89" fmla="*/ 0 h 2021"/>
                <a:gd name="T90" fmla="*/ 1 w 1175"/>
                <a:gd name="T91" fmla="*/ 0 h 2021"/>
                <a:gd name="T92" fmla="*/ 1 w 1175"/>
                <a:gd name="T93" fmla="*/ 0 h 2021"/>
                <a:gd name="T94" fmla="*/ 1 w 1175"/>
                <a:gd name="T95" fmla="*/ 0 h 2021"/>
                <a:gd name="T96" fmla="*/ 1 w 1175"/>
                <a:gd name="T97" fmla="*/ 0 h 2021"/>
                <a:gd name="T98" fmla="*/ 1 w 1175"/>
                <a:gd name="T99" fmla="*/ 0 h 2021"/>
                <a:gd name="T100" fmla="*/ 1 w 1175"/>
                <a:gd name="T101" fmla="*/ 0 h 2021"/>
                <a:gd name="T102" fmla="*/ 1 w 1175"/>
                <a:gd name="T103" fmla="*/ 0 h 2021"/>
                <a:gd name="T104" fmla="*/ 1 w 1175"/>
                <a:gd name="T105" fmla="*/ 0 h 20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5"/>
                <a:gd name="T160" fmla="*/ 0 h 2021"/>
                <a:gd name="T161" fmla="*/ 1175 w 1175"/>
                <a:gd name="T162" fmla="*/ 2021 h 20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5" h="2021">
                  <a:moveTo>
                    <a:pt x="0" y="1968"/>
                  </a:moveTo>
                  <a:lnTo>
                    <a:pt x="0" y="2021"/>
                  </a:lnTo>
                  <a:lnTo>
                    <a:pt x="721" y="2021"/>
                  </a:lnTo>
                  <a:lnTo>
                    <a:pt x="734" y="2021"/>
                  </a:lnTo>
                  <a:lnTo>
                    <a:pt x="747" y="2020"/>
                  </a:lnTo>
                  <a:lnTo>
                    <a:pt x="759" y="2020"/>
                  </a:lnTo>
                  <a:lnTo>
                    <a:pt x="771" y="2018"/>
                  </a:lnTo>
                  <a:lnTo>
                    <a:pt x="784" y="2016"/>
                  </a:lnTo>
                  <a:lnTo>
                    <a:pt x="796" y="2015"/>
                  </a:lnTo>
                  <a:lnTo>
                    <a:pt x="809" y="2013"/>
                  </a:lnTo>
                  <a:lnTo>
                    <a:pt x="822" y="2010"/>
                  </a:lnTo>
                  <a:lnTo>
                    <a:pt x="834" y="2009"/>
                  </a:lnTo>
                  <a:lnTo>
                    <a:pt x="846" y="2006"/>
                  </a:lnTo>
                  <a:lnTo>
                    <a:pt x="858" y="2004"/>
                  </a:lnTo>
                  <a:lnTo>
                    <a:pt x="871" y="2001"/>
                  </a:lnTo>
                  <a:lnTo>
                    <a:pt x="883" y="1999"/>
                  </a:lnTo>
                  <a:lnTo>
                    <a:pt x="895" y="1997"/>
                  </a:lnTo>
                  <a:lnTo>
                    <a:pt x="907" y="1993"/>
                  </a:lnTo>
                  <a:lnTo>
                    <a:pt x="919" y="1991"/>
                  </a:lnTo>
                  <a:lnTo>
                    <a:pt x="968" y="1923"/>
                  </a:lnTo>
                  <a:lnTo>
                    <a:pt x="948" y="1864"/>
                  </a:lnTo>
                  <a:lnTo>
                    <a:pt x="927" y="1854"/>
                  </a:lnTo>
                  <a:lnTo>
                    <a:pt x="907" y="1845"/>
                  </a:lnTo>
                  <a:lnTo>
                    <a:pt x="885" y="1838"/>
                  </a:lnTo>
                  <a:lnTo>
                    <a:pt x="862" y="1832"/>
                  </a:lnTo>
                  <a:lnTo>
                    <a:pt x="839" y="1828"/>
                  </a:lnTo>
                  <a:lnTo>
                    <a:pt x="817" y="1825"/>
                  </a:lnTo>
                  <a:lnTo>
                    <a:pt x="794" y="1824"/>
                  </a:lnTo>
                  <a:lnTo>
                    <a:pt x="771" y="1824"/>
                  </a:lnTo>
                  <a:lnTo>
                    <a:pt x="787" y="1812"/>
                  </a:lnTo>
                  <a:lnTo>
                    <a:pt x="803" y="1801"/>
                  </a:lnTo>
                  <a:lnTo>
                    <a:pt x="820" y="1789"/>
                  </a:lnTo>
                  <a:lnTo>
                    <a:pt x="837" y="1778"/>
                  </a:lnTo>
                  <a:lnTo>
                    <a:pt x="854" y="1765"/>
                  </a:lnTo>
                  <a:lnTo>
                    <a:pt x="869" y="1753"/>
                  </a:lnTo>
                  <a:lnTo>
                    <a:pt x="885" y="1740"/>
                  </a:lnTo>
                  <a:lnTo>
                    <a:pt x="899" y="1726"/>
                  </a:lnTo>
                  <a:lnTo>
                    <a:pt x="903" y="1720"/>
                  </a:lnTo>
                  <a:lnTo>
                    <a:pt x="911" y="1711"/>
                  </a:lnTo>
                  <a:lnTo>
                    <a:pt x="922" y="1697"/>
                  </a:lnTo>
                  <a:lnTo>
                    <a:pt x="934" y="1681"/>
                  </a:lnTo>
                  <a:lnTo>
                    <a:pt x="949" y="1661"/>
                  </a:lnTo>
                  <a:lnTo>
                    <a:pt x="964" y="1641"/>
                  </a:lnTo>
                  <a:lnTo>
                    <a:pt x="982" y="1620"/>
                  </a:lnTo>
                  <a:lnTo>
                    <a:pt x="998" y="1597"/>
                  </a:lnTo>
                  <a:lnTo>
                    <a:pt x="1015" y="1575"/>
                  </a:lnTo>
                  <a:lnTo>
                    <a:pt x="1031" y="1554"/>
                  </a:lnTo>
                  <a:lnTo>
                    <a:pt x="1046" y="1535"/>
                  </a:lnTo>
                  <a:lnTo>
                    <a:pt x="1059" y="1516"/>
                  </a:lnTo>
                  <a:lnTo>
                    <a:pt x="1070" y="1501"/>
                  </a:lnTo>
                  <a:lnTo>
                    <a:pt x="1079" y="1491"/>
                  </a:lnTo>
                  <a:lnTo>
                    <a:pt x="1084" y="1483"/>
                  </a:lnTo>
                  <a:lnTo>
                    <a:pt x="1086" y="1480"/>
                  </a:lnTo>
                  <a:lnTo>
                    <a:pt x="1092" y="1453"/>
                  </a:lnTo>
                  <a:lnTo>
                    <a:pt x="1104" y="1403"/>
                  </a:lnTo>
                  <a:lnTo>
                    <a:pt x="1117" y="1338"/>
                  </a:lnTo>
                  <a:lnTo>
                    <a:pt x="1134" y="1266"/>
                  </a:lnTo>
                  <a:lnTo>
                    <a:pt x="1149" y="1196"/>
                  </a:lnTo>
                  <a:lnTo>
                    <a:pt x="1162" y="1135"/>
                  </a:lnTo>
                  <a:lnTo>
                    <a:pt x="1172" y="1090"/>
                  </a:lnTo>
                  <a:lnTo>
                    <a:pt x="1175" y="1069"/>
                  </a:lnTo>
                  <a:lnTo>
                    <a:pt x="1172" y="1054"/>
                  </a:lnTo>
                  <a:lnTo>
                    <a:pt x="1163" y="1017"/>
                  </a:lnTo>
                  <a:lnTo>
                    <a:pt x="1152" y="965"/>
                  </a:lnTo>
                  <a:lnTo>
                    <a:pt x="1138" y="906"/>
                  </a:lnTo>
                  <a:lnTo>
                    <a:pt x="1123" y="844"/>
                  </a:lnTo>
                  <a:lnTo>
                    <a:pt x="1111" y="790"/>
                  </a:lnTo>
                  <a:lnTo>
                    <a:pt x="1101" y="748"/>
                  </a:lnTo>
                  <a:lnTo>
                    <a:pt x="1096" y="726"/>
                  </a:lnTo>
                  <a:lnTo>
                    <a:pt x="1092" y="715"/>
                  </a:lnTo>
                  <a:lnTo>
                    <a:pt x="1085" y="700"/>
                  </a:lnTo>
                  <a:lnTo>
                    <a:pt x="1075" y="682"/>
                  </a:lnTo>
                  <a:lnTo>
                    <a:pt x="1062" y="660"/>
                  </a:lnTo>
                  <a:lnTo>
                    <a:pt x="1046" y="635"/>
                  </a:lnTo>
                  <a:lnTo>
                    <a:pt x="1030" y="608"/>
                  </a:lnTo>
                  <a:lnTo>
                    <a:pt x="1012" y="580"/>
                  </a:lnTo>
                  <a:lnTo>
                    <a:pt x="993" y="551"/>
                  </a:lnTo>
                  <a:lnTo>
                    <a:pt x="974" y="522"/>
                  </a:lnTo>
                  <a:lnTo>
                    <a:pt x="955" y="493"/>
                  </a:lnTo>
                  <a:lnTo>
                    <a:pt x="937" y="464"/>
                  </a:lnTo>
                  <a:lnTo>
                    <a:pt x="919" y="439"/>
                  </a:lnTo>
                  <a:lnTo>
                    <a:pt x="903" y="415"/>
                  </a:lnTo>
                  <a:lnTo>
                    <a:pt x="889" y="394"/>
                  </a:lnTo>
                  <a:lnTo>
                    <a:pt x="878" y="377"/>
                  </a:lnTo>
                  <a:lnTo>
                    <a:pt x="870" y="363"/>
                  </a:lnTo>
                  <a:lnTo>
                    <a:pt x="574" y="244"/>
                  </a:lnTo>
                  <a:lnTo>
                    <a:pt x="583" y="196"/>
                  </a:lnTo>
                  <a:lnTo>
                    <a:pt x="575" y="184"/>
                  </a:lnTo>
                  <a:lnTo>
                    <a:pt x="566" y="173"/>
                  </a:lnTo>
                  <a:lnTo>
                    <a:pt x="558" y="161"/>
                  </a:lnTo>
                  <a:lnTo>
                    <a:pt x="549" y="151"/>
                  </a:lnTo>
                  <a:lnTo>
                    <a:pt x="541" y="139"/>
                  </a:lnTo>
                  <a:lnTo>
                    <a:pt x="531" y="128"/>
                  </a:lnTo>
                  <a:lnTo>
                    <a:pt x="523" y="116"/>
                  </a:lnTo>
                  <a:lnTo>
                    <a:pt x="514" y="106"/>
                  </a:lnTo>
                  <a:lnTo>
                    <a:pt x="503" y="96"/>
                  </a:lnTo>
                  <a:lnTo>
                    <a:pt x="485" y="86"/>
                  </a:lnTo>
                  <a:lnTo>
                    <a:pt x="464" y="76"/>
                  </a:lnTo>
                  <a:lnTo>
                    <a:pt x="438" y="67"/>
                  </a:lnTo>
                  <a:lnTo>
                    <a:pt x="409" y="58"/>
                  </a:lnTo>
                  <a:lnTo>
                    <a:pt x="378" y="48"/>
                  </a:lnTo>
                  <a:lnTo>
                    <a:pt x="345" y="40"/>
                  </a:lnTo>
                  <a:lnTo>
                    <a:pt x="312" y="32"/>
                  </a:lnTo>
                  <a:lnTo>
                    <a:pt x="277" y="25"/>
                  </a:lnTo>
                  <a:lnTo>
                    <a:pt x="243" y="20"/>
                  </a:lnTo>
                  <a:lnTo>
                    <a:pt x="209" y="14"/>
                  </a:lnTo>
                  <a:lnTo>
                    <a:pt x="178" y="9"/>
                  </a:lnTo>
                  <a:lnTo>
                    <a:pt x="149" y="5"/>
                  </a:lnTo>
                  <a:lnTo>
                    <a:pt x="124" y="2"/>
                  </a:lnTo>
                  <a:lnTo>
                    <a:pt x="102" y="1"/>
                  </a:lnTo>
                  <a:lnTo>
                    <a:pt x="85" y="0"/>
                  </a:lnTo>
                  <a:lnTo>
                    <a:pt x="74" y="0"/>
                  </a:lnTo>
                  <a:lnTo>
                    <a:pt x="63" y="1"/>
                  </a:lnTo>
                  <a:lnTo>
                    <a:pt x="53" y="2"/>
                  </a:lnTo>
                  <a:lnTo>
                    <a:pt x="42" y="3"/>
                  </a:lnTo>
                  <a:lnTo>
                    <a:pt x="32" y="5"/>
                  </a:lnTo>
                  <a:lnTo>
                    <a:pt x="21" y="6"/>
                  </a:lnTo>
                  <a:lnTo>
                    <a:pt x="10" y="8"/>
                  </a:lnTo>
                  <a:lnTo>
                    <a:pt x="0" y="9"/>
                  </a:lnTo>
                  <a:lnTo>
                    <a:pt x="0" y="77"/>
                  </a:lnTo>
                  <a:lnTo>
                    <a:pt x="16" y="77"/>
                  </a:lnTo>
                  <a:lnTo>
                    <a:pt x="34" y="77"/>
                  </a:lnTo>
                  <a:lnTo>
                    <a:pt x="57" y="78"/>
                  </a:lnTo>
                  <a:lnTo>
                    <a:pt x="81" y="79"/>
                  </a:lnTo>
                  <a:lnTo>
                    <a:pt x="109" y="82"/>
                  </a:lnTo>
                  <a:lnTo>
                    <a:pt x="138" y="84"/>
                  </a:lnTo>
                  <a:lnTo>
                    <a:pt x="167" y="86"/>
                  </a:lnTo>
                  <a:lnTo>
                    <a:pt x="196" y="89"/>
                  </a:lnTo>
                  <a:lnTo>
                    <a:pt x="226" y="92"/>
                  </a:lnTo>
                  <a:lnTo>
                    <a:pt x="255" y="96"/>
                  </a:lnTo>
                  <a:lnTo>
                    <a:pt x="284" y="98"/>
                  </a:lnTo>
                  <a:lnTo>
                    <a:pt x="310" y="101"/>
                  </a:lnTo>
                  <a:lnTo>
                    <a:pt x="335" y="105"/>
                  </a:lnTo>
                  <a:lnTo>
                    <a:pt x="355" y="109"/>
                  </a:lnTo>
                  <a:lnTo>
                    <a:pt x="374" y="113"/>
                  </a:lnTo>
                  <a:lnTo>
                    <a:pt x="388" y="116"/>
                  </a:lnTo>
                  <a:lnTo>
                    <a:pt x="393" y="120"/>
                  </a:lnTo>
                  <a:lnTo>
                    <a:pt x="405" y="127"/>
                  </a:lnTo>
                  <a:lnTo>
                    <a:pt x="421" y="137"/>
                  </a:lnTo>
                  <a:lnTo>
                    <a:pt x="438" y="149"/>
                  </a:lnTo>
                  <a:lnTo>
                    <a:pt x="457" y="160"/>
                  </a:lnTo>
                  <a:lnTo>
                    <a:pt x="474" y="172"/>
                  </a:lnTo>
                  <a:lnTo>
                    <a:pt x="488" y="180"/>
                  </a:lnTo>
                  <a:lnTo>
                    <a:pt x="496" y="185"/>
                  </a:lnTo>
                  <a:lnTo>
                    <a:pt x="506" y="225"/>
                  </a:lnTo>
                  <a:lnTo>
                    <a:pt x="474" y="220"/>
                  </a:lnTo>
                  <a:lnTo>
                    <a:pt x="442" y="215"/>
                  </a:lnTo>
                  <a:lnTo>
                    <a:pt x="409" y="211"/>
                  </a:lnTo>
                  <a:lnTo>
                    <a:pt x="378" y="207"/>
                  </a:lnTo>
                  <a:lnTo>
                    <a:pt x="347" y="204"/>
                  </a:lnTo>
                  <a:lnTo>
                    <a:pt x="316" y="200"/>
                  </a:lnTo>
                  <a:lnTo>
                    <a:pt x="284" y="197"/>
                  </a:lnTo>
                  <a:lnTo>
                    <a:pt x="253" y="195"/>
                  </a:lnTo>
                  <a:lnTo>
                    <a:pt x="222" y="192"/>
                  </a:lnTo>
                  <a:lnTo>
                    <a:pt x="191" y="191"/>
                  </a:lnTo>
                  <a:lnTo>
                    <a:pt x="160" y="190"/>
                  </a:lnTo>
                  <a:lnTo>
                    <a:pt x="129" y="190"/>
                  </a:lnTo>
                  <a:lnTo>
                    <a:pt x="96" y="190"/>
                  </a:lnTo>
                  <a:lnTo>
                    <a:pt x="64" y="190"/>
                  </a:lnTo>
                  <a:lnTo>
                    <a:pt x="32" y="191"/>
                  </a:lnTo>
                  <a:lnTo>
                    <a:pt x="0" y="194"/>
                  </a:lnTo>
                  <a:lnTo>
                    <a:pt x="0" y="235"/>
                  </a:lnTo>
                  <a:lnTo>
                    <a:pt x="34" y="233"/>
                  </a:lnTo>
                  <a:lnTo>
                    <a:pt x="69" y="232"/>
                  </a:lnTo>
                  <a:lnTo>
                    <a:pt x="104" y="232"/>
                  </a:lnTo>
                  <a:lnTo>
                    <a:pt x="140" y="233"/>
                  </a:lnTo>
                  <a:lnTo>
                    <a:pt x="176" y="235"/>
                  </a:lnTo>
                  <a:lnTo>
                    <a:pt x="213" y="238"/>
                  </a:lnTo>
                  <a:lnTo>
                    <a:pt x="248" y="243"/>
                  </a:lnTo>
                  <a:lnTo>
                    <a:pt x="285" y="248"/>
                  </a:lnTo>
                  <a:lnTo>
                    <a:pt x="321" y="253"/>
                  </a:lnTo>
                  <a:lnTo>
                    <a:pt x="358" y="259"/>
                  </a:lnTo>
                  <a:lnTo>
                    <a:pt x="393" y="265"/>
                  </a:lnTo>
                  <a:lnTo>
                    <a:pt x="429" y="271"/>
                  </a:lnTo>
                  <a:lnTo>
                    <a:pt x="464" y="277"/>
                  </a:lnTo>
                  <a:lnTo>
                    <a:pt x="498" y="283"/>
                  </a:lnTo>
                  <a:lnTo>
                    <a:pt x="531" y="288"/>
                  </a:lnTo>
                  <a:lnTo>
                    <a:pt x="565" y="294"/>
                  </a:lnTo>
                  <a:lnTo>
                    <a:pt x="575" y="297"/>
                  </a:lnTo>
                  <a:lnTo>
                    <a:pt x="588" y="303"/>
                  </a:lnTo>
                  <a:lnTo>
                    <a:pt x="603" y="310"/>
                  </a:lnTo>
                  <a:lnTo>
                    <a:pt x="618" y="319"/>
                  </a:lnTo>
                  <a:lnTo>
                    <a:pt x="632" y="328"/>
                  </a:lnTo>
                  <a:lnTo>
                    <a:pt x="647" y="338"/>
                  </a:lnTo>
                  <a:lnTo>
                    <a:pt x="659" y="346"/>
                  </a:lnTo>
                  <a:lnTo>
                    <a:pt x="670" y="353"/>
                  </a:lnTo>
                  <a:lnTo>
                    <a:pt x="879" y="471"/>
                  </a:lnTo>
                  <a:lnTo>
                    <a:pt x="887" y="477"/>
                  </a:lnTo>
                  <a:lnTo>
                    <a:pt x="894" y="487"/>
                  </a:lnTo>
                  <a:lnTo>
                    <a:pt x="902" y="500"/>
                  </a:lnTo>
                  <a:lnTo>
                    <a:pt x="910" y="514"/>
                  </a:lnTo>
                  <a:lnTo>
                    <a:pt x="917" y="529"/>
                  </a:lnTo>
                  <a:lnTo>
                    <a:pt x="924" y="543"/>
                  </a:lnTo>
                  <a:lnTo>
                    <a:pt x="930" y="555"/>
                  </a:lnTo>
                  <a:lnTo>
                    <a:pt x="934" y="566"/>
                  </a:lnTo>
                  <a:lnTo>
                    <a:pt x="941" y="578"/>
                  </a:lnTo>
                  <a:lnTo>
                    <a:pt x="956" y="601"/>
                  </a:lnTo>
                  <a:lnTo>
                    <a:pt x="974" y="631"/>
                  </a:lnTo>
                  <a:lnTo>
                    <a:pt x="994" y="664"/>
                  </a:lnTo>
                  <a:lnTo>
                    <a:pt x="1014" y="697"/>
                  </a:lnTo>
                  <a:lnTo>
                    <a:pt x="1030" y="726"/>
                  </a:lnTo>
                  <a:lnTo>
                    <a:pt x="1043" y="745"/>
                  </a:lnTo>
                  <a:lnTo>
                    <a:pt x="1047" y="755"/>
                  </a:lnTo>
                  <a:lnTo>
                    <a:pt x="1056" y="797"/>
                  </a:lnTo>
                  <a:lnTo>
                    <a:pt x="1063" y="844"/>
                  </a:lnTo>
                  <a:lnTo>
                    <a:pt x="1069" y="895"/>
                  </a:lnTo>
                  <a:lnTo>
                    <a:pt x="1073" y="948"/>
                  </a:lnTo>
                  <a:lnTo>
                    <a:pt x="1076" y="1001"/>
                  </a:lnTo>
                  <a:lnTo>
                    <a:pt x="1079" y="1053"/>
                  </a:lnTo>
                  <a:lnTo>
                    <a:pt x="1083" y="1103"/>
                  </a:lnTo>
                  <a:lnTo>
                    <a:pt x="1086" y="1147"/>
                  </a:lnTo>
                  <a:lnTo>
                    <a:pt x="1086" y="1164"/>
                  </a:lnTo>
                  <a:lnTo>
                    <a:pt x="1083" y="1181"/>
                  </a:lnTo>
                  <a:lnTo>
                    <a:pt x="1077" y="1198"/>
                  </a:lnTo>
                  <a:lnTo>
                    <a:pt x="1070" y="1215"/>
                  </a:lnTo>
                  <a:lnTo>
                    <a:pt x="1062" y="1233"/>
                  </a:lnTo>
                  <a:lnTo>
                    <a:pt x="1054" y="1249"/>
                  </a:lnTo>
                  <a:lnTo>
                    <a:pt x="1046" y="1266"/>
                  </a:lnTo>
                  <a:lnTo>
                    <a:pt x="1040" y="1281"/>
                  </a:lnTo>
                  <a:lnTo>
                    <a:pt x="1035" y="1298"/>
                  </a:lnTo>
                  <a:lnTo>
                    <a:pt x="1023" y="1332"/>
                  </a:lnTo>
                  <a:lnTo>
                    <a:pt x="1009" y="1374"/>
                  </a:lnTo>
                  <a:lnTo>
                    <a:pt x="993" y="1422"/>
                  </a:lnTo>
                  <a:lnTo>
                    <a:pt x="977" y="1469"/>
                  </a:lnTo>
                  <a:lnTo>
                    <a:pt x="963" y="1509"/>
                  </a:lnTo>
                  <a:lnTo>
                    <a:pt x="953" y="1538"/>
                  </a:lnTo>
                  <a:lnTo>
                    <a:pt x="948" y="1550"/>
                  </a:lnTo>
                  <a:lnTo>
                    <a:pt x="944" y="1554"/>
                  </a:lnTo>
                  <a:lnTo>
                    <a:pt x="933" y="1565"/>
                  </a:lnTo>
                  <a:lnTo>
                    <a:pt x="918" y="1578"/>
                  </a:lnTo>
                  <a:lnTo>
                    <a:pt x="899" y="1596"/>
                  </a:lnTo>
                  <a:lnTo>
                    <a:pt x="876" y="1615"/>
                  </a:lnTo>
                  <a:lnTo>
                    <a:pt x="850" y="1638"/>
                  </a:lnTo>
                  <a:lnTo>
                    <a:pt x="823" y="1662"/>
                  </a:lnTo>
                  <a:lnTo>
                    <a:pt x="794" y="1687"/>
                  </a:lnTo>
                  <a:lnTo>
                    <a:pt x="765" y="1712"/>
                  </a:lnTo>
                  <a:lnTo>
                    <a:pt x="738" y="1736"/>
                  </a:lnTo>
                  <a:lnTo>
                    <a:pt x="711" y="1759"/>
                  </a:lnTo>
                  <a:lnTo>
                    <a:pt x="686" y="1781"/>
                  </a:lnTo>
                  <a:lnTo>
                    <a:pt x="664" y="1800"/>
                  </a:lnTo>
                  <a:lnTo>
                    <a:pt x="645" y="1815"/>
                  </a:lnTo>
                  <a:lnTo>
                    <a:pt x="632" y="1827"/>
                  </a:lnTo>
                  <a:lnTo>
                    <a:pt x="624" y="1834"/>
                  </a:lnTo>
                  <a:lnTo>
                    <a:pt x="618" y="1835"/>
                  </a:lnTo>
                  <a:lnTo>
                    <a:pt x="603" y="1840"/>
                  </a:lnTo>
                  <a:lnTo>
                    <a:pt x="580" y="1847"/>
                  </a:lnTo>
                  <a:lnTo>
                    <a:pt x="550" y="1855"/>
                  </a:lnTo>
                  <a:lnTo>
                    <a:pt x="514" y="1865"/>
                  </a:lnTo>
                  <a:lnTo>
                    <a:pt x="474" y="1877"/>
                  </a:lnTo>
                  <a:lnTo>
                    <a:pt x="430" y="1888"/>
                  </a:lnTo>
                  <a:lnTo>
                    <a:pt x="385" y="1901"/>
                  </a:lnTo>
                  <a:lnTo>
                    <a:pt x="340" y="1914"/>
                  </a:lnTo>
                  <a:lnTo>
                    <a:pt x="295" y="1926"/>
                  </a:lnTo>
                  <a:lnTo>
                    <a:pt x="253" y="1938"/>
                  </a:lnTo>
                  <a:lnTo>
                    <a:pt x="215" y="1948"/>
                  </a:lnTo>
                  <a:lnTo>
                    <a:pt x="182" y="1957"/>
                  </a:lnTo>
                  <a:lnTo>
                    <a:pt x="154" y="1964"/>
                  </a:lnTo>
                  <a:lnTo>
                    <a:pt x="133" y="1969"/>
                  </a:lnTo>
                  <a:lnTo>
                    <a:pt x="123" y="1971"/>
                  </a:lnTo>
                  <a:lnTo>
                    <a:pt x="109" y="1972"/>
                  </a:lnTo>
                  <a:lnTo>
                    <a:pt x="94" y="1972"/>
                  </a:lnTo>
                  <a:lnTo>
                    <a:pt x="78" y="1972"/>
                  </a:lnTo>
                  <a:lnTo>
                    <a:pt x="62" y="1971"/>
                  </a:lnTo>
                  <a:lnTo>
                    <a:pt x="46" y="1970"/>
                  </a:lnTo>
                  <a:lnTo>
                    <a:pt x="31" y="1969"/>
                  </a:lnTo>
                  <a:lnTo>
                    <a:pt x="15" y="1969"/>
                  </a:lnTo>
                  <a:lnTo>
                    <a:pt x="0" y="1968"/>
                  </a:lnTo>
                  <a:close/>
                </a:path>
              </a:pathLst>
            </a:custGeom>
            <a:solidFill>
              <a:srgbClr val="FFFF99"/>
            </a:solidFill>
            <a:ln w="9525">
              <a:solidFill>
                <a:schemeClr val="accent1"/>
              </a:solidFill>
              <a:round/>
              <a:headEnd/>
              <a:tailEnd/>
            </a:ln>
          </p:spPr>
          <p:txBody>
            <a:bodyPr/>
            <a:lstStyle/>
            <a:p>
              <a:endParaRPr lang="en-US" dirty="0"/>
            </a:p>
          </p:txBody>
        </p:sp>
        <p:sp>
          <p:nvSpPr>
            <p:cNvPr id="33815" name="Freeform 14"/>
            <p:cNvSpPr>
              <a:spLocks/>
            </p:cNvSpPr>
            <p:nvPr/>
          </p:nvSpPr>
          <p:spPr bwMode="auto">
            <a:xfrm>
              <a:off x="3601" y="2885"/>
              <a:ext cx="572" cy="1008"/>
            </a:xfrm>
            <a:custGeom>
              <a:avLst/>
              <a:gdLst>
                <a:gd name="T0" fmla="*/ 0 w 1145"/>
                <a:gd name="T1" fmla="*/ 1 h 2016"/>
                <a:gd name="T2" fmla="*/ 0 w 1145"/>
                <a:gd name="T3" fmla="*/ 1 h 2016"/>
                <a:gd name="T4" fmla="*/ 0 w 1145"/>
                <a:gd name="T5" fmla="*/ 1 h 2016"/>
                <a:gd name="T6" fmla="*/ 0 w 1145"/>
                <a:gd name="T7" fmla="*/ 1 h 2016"/>
                <a:gd name="T8" fmla="*/ 0 w 1145"/>
                <a:gd name="T9" fmla="*/ 1 h 2016"/>
                <a:gd name="T10" fmla="*/ 0 w 1145"/>
                <a:gd name="T11" fmla="*/ 1 h 2016"/>
                <a:gd name="T12" fmla="*/ 0 w 1145"/>
                <a:gd name="T13" fmla="*/ 1 h 2016"/>
                <a:gd name="T14" fmla="*/ 0 w 1145"/>
                <a:gd name="T15" fmla="*/ 1 h 2016"/>
                <a:gd name="T16" fmla="*/ 0 w 1145"/>
                <a:gd name="T17" fmla="*/ 1 h 2016"/>
                <a:gd name="T18" fmla="*/ 0 w 1145"/>
                <a:gd name="T19" fmla="*/ 1 h 2016"/>
                <a:gd name="T20" fmla="*/ 0 w 1145"/>
                <a:gd name="T21" fmla="*/ 1 h 2016"/>
                <a:gd name="T22" fmla="*/ 0 w 1145"/>
                <a:gd name="T23" fmla="*/ 1 h 2016"/>
                <a:gd name="T24" fmla="*/ 0 w 1145"/>
                <a:gd name="T25" fmla="*/ 1 h 2016"/>
                <a:gd name="T26" fmla="*/ 0 w 1145"/>
                <a:gd name="T27" fmla="*/ 1 h 2016"/>
                <a:gd name="T28" fmla="*/ 0 w 1145"/>
                <a:gd name="T29" fmla="*/ 1 h 2016"/>
                <a:gd name="T30" fmla="*/ 0 w 1145"/>
                <a:gd name="T31" fmla="*/ 1 h 2016"/>
                <a:gd name="T32" fmla="*/ 0 w 1145"/>
                <a:gd name="T33" fmla="*/ 1 h 2016"/>
                <a:gd name="T34" fmla="*/ 0 w 1145"/>
                <a:gd name="T35" fmla="*/ 1 h 2016"/>
                <a:gd name="T36" fmla="*/ 0 w 1145"/>
                <a:gd name="T37" fmla="*/ 1 h 2016"/>
                <a:gd name="T38" fmla="*/ 0 w 1145"/>
                <a:gd name="T39" fmla="*/ 1 h 2016"/>
                <a:gd name="T40" fmla="*/ 0 w 1145"/>
                <a:gd name="T41" fmla="*/ 1 h 2016"/>
                <a:gd name="T42" fmla="*/ 0 w 1145"/>
                <a:gd name="T43" fmla="*/ 1 h 2016"/>
                <a:gd name="T44" fmla="*/ 0 w 1145"/>
                <a:gd name="T45" fmla="*/ 1 h 2016"/>
                <a:gd name="T46" fmla="*/ 0 w 1145"/>
                <a:gd name="T47" fmla="*/ 1 h 2016"/>
                <a:gd name="T48" fmla="*/ 0 w 1145"/>
                <a:gd name="T49" fmla="*/ 1 h 2016"/>
                <a:gd name="T50" fmla="*/ 0 w 1145"/>
                <a:gd name="T51" fmla="*/ 1 h 2016"/>
                <a:gd name="T52" fmla="*/ 0 w 1145"/>
                <a:gd name="T53" fmla="*/ 1 h 2016"/>
                <a:gd name="T54" fmla="*/ 0 w 1145"/>
                <a:gd name="T55" fmla="*/ 1 h 2016"/>
                <a:gd name="T56" fmla="*/ 0 w 1145"/>
                <a:gd name="T57" fmla="*/ 1 h 2016"/>
                <a:gd name="T58" fmla="*/ 0 w 1145"/>
                <a:gd name="T59" fmla="*/ 1 h 2016"/>
                <a:gd name="T60" fmla="*/ 0 w 1145"/>
                <a:gd name="T61" fmla="*/ 1 h 2016"/>
                <a:gd name="T62" fmla="*/ 0 w 1145"/>
                <a:gd name="T63" fmla="*/ 1 h 2016"/>
                <a:gd name="T64" fmla="*/ 0 w 1145"/>
                <a:gd name="T65" fmla="*/ 1 h 2016"/>
                <a:gd name="T66" fmla="*/ 0 w 1145"/>
                <a:gd name="T67" fmla="*/ 1 h 2016"/>
                <a:gd name="T68" fmla="*/ 0 w 1145"/>
                <a:gd name="T69" fmla="*/ 1 h 2016"/>
                <a:gd name="T70" fmla="*/ 0 w 1145"/>
                <a:gd name="T71" fmla="*/ 1 h 2016"/>
                <a:gd name="T72" fmla="*/ 0 w 1145"/>
                <a:gd name="T73" fmla="*/ 1 h 2016"/>
                <a:gd name="T74" fmla="*/ 0 w 1145"/>
                <a:gd name="T75" fmla="*/ 1 h 2016"/>
                <a:gd name="T76" fmla="*/ 0 w 1145"/>
                <a:gd name="T77" fmla="*/ 1 h 2016"/>
                <a:gd name="T78" fmla="*/ 0 w 1145"/>
                <a:gd name="T79" fmla="*/ 1 h 2016"/>
                <a:gd name="T80" fmla="*/ 0 w 1145"/>
                <a:gd name="T81" fmla="*/ 1 h 2016"/>
                <a:gd name="T82" fmla="*/ 0 w 1145"/>
                <a:gd name="T83" fmla="*/ 1 h 2016"/>
                <a:gd name="T84" fmla="*/ 0 w 1145"/>
                <a:gd name="T85" fmla="*/ 1 h 2016"/>
                <a:gd name="T86" fmla="*/ 0 w 1145"/>
                <a:gd name="T87" fmla="*/ 1 h 2016"/>
                <a:gd name="T88" fmla="*/ 0 w 1145"/>
                <a:gd name="T89" fmla="*/ 1 h 2016"/>
                <a:gd name="T90" fmla="*/ 0 w 1145"/>
                <a:gd name="T91" fmla="*/ 1 h 2016"/>
                <a:gd name="T92" fmla="*/ 0 w 1145"/>
                <a:gd name="T93" fmla="*/ 1 h 2016"/>
                <a:gd name="T94" fmla="*/ 0 w 1145"/>
                <a:gd name="T95" fmla="*/ 1 h 2016"/>
                <a:gd name="T96" fmla="*/ 0 w 1145"/>
                <a:gd name="T97" fmla="*/ 1 h 2016"/>
                <a:gd name="T98" fmla="*/ 0 w 1145"/>
                <a:gd name="T99" fmla="*/ 1 h 2016"/>
                <a:gd name="T100" fmla="*/ 0 w 1145"/>
                <a:gd name="T101" fmla="*/ 1 h 20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5"/>
                <a:gd name="T154" fmla="*/ 0 h 2016"/>
                <a:gd name="T155" fmla="*/ 1145 w 1145"/>
                <a:gd name="T156" fmla="*/ 2016 h 20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5" h="2016">
                  <a:moveTo>
                    <a:pt x="1145" y="68"/>
                  </a:moveTo>
                  <a:lnTo>
                    <a:pt x="1145" y="0"/>
                  </a:lnTo>
                  <a:lnTo>
                    <a:pt x="1127" y="1"/>
                  </a:lnTo>
                  <a:lnTo>
                    <a:pt x="1111" y="4"/>
                  </a:lnTo>
                  <a:lnTo>
                    <a:pt x="1094" y="5"/>
                  </a:lnTo>
                  <a:lnTo>
                    <a:pt x="1077" y="6"/>
                  </a:lnTo>
                  <a:lnTo>
                    <a:pt x="1059" y="7"/>
                  </a:lnTo>
                  <a:lnTo>
                    <a:pt x="1043" y="7"/>
                  </a:lnTo>
                  <a:lnTo>
                    <a:pt x="1026" y="8"/>
                  </a:lnTo>
                  <a:lnTo>
                    <a:pt x="1009" y="9"/>
                  </a:lnTo>
                  <a:lnTo>
                    <a:pt x="991" y="12"/>
                  </a:lnTo>
                  <a:lnTo>
                    <a:pt x="975" y="13"/>
                  </a:lnTo>
                  <a:lnTo>
                    <a:pt x="958" y="15"/>
                  </a:lnTo>
                  <a:lnTo>
                    <a:pt x="941" y="17"/>
                  </a:lnTo>
                  <a:lnTo>
                    <a:pt x="925" y="20"/>
                  </a:lnTo>
                  <a:lnTo>
                    <a:pt x="907" y="22"/>
                  </a:lnTo>
                  <a:lnTo>
                    <a:pt x="890" y="26"/>
                  </a:lnTo>
                  <a:lnTo>
                    <a:pt x="874" y="30"/>
                  </a:lnTo>
                  <a:lnTo>
                    <a:pt x="859" y="35"/>
                  </a:lnTo>
                  <a:lnTo>
                    <a:pt x="842" y="41"/>
                  </a:lnTo>
                  <a:lnTo>
                    <a:pt x="822" y="47"/>
                  </a:lnTo>
                  <a:lnTo>
                    <a:pt x="802" y="57"/>
                  </a:lnTo>
                  <a:lnTo>
                    <a:pt x="781" y="66"/>
                  </a:lnTo>
                  <a:lnTo>
                    <a:pt x="759" y="76"/>
                  </a:lnTo>
                  <a:lnTo>
                    <a:pt x="736" y="88"/>
                  </a:lnTo>
                  <a:lnTo>
                    <a:pt x="714" y="100"/>
                  </a:lnTo>
                  <a:lnTo>
                    <a:pt x="692" y="113"/>
                  </a:lnTo>
                  <a:lnTo>
                    <a:pt x="671" y="126"/>
                  </a:lnTo>
                  <a:lnTo>
                    <a:pt x="651" y="138"/>
                  </a:lnTo>
                  <a:lnTo>
                    <a:pt x="632" y="152"/>
                  </a:lnTo>
                  <a:lnTo>
                    <a:pt x="616" y="166"/>
                  </a:lnTo>
                  <a:lnTo>
                    <a:pt x="601" y="180"/>
                  </a:lnTo>
                  <a:lnTo>
                    <a:pt x="589" y="193"/>
                  </a:lnTo>
                  <a:lnTo>
                    <a:pt x="579" y="205"/>
                  </a:lnTo>
                  <a:lnTo>
                    <a:pt x="600" y="295"/>
                  </a:lnTo>
                  <a:lnTo>
                    <a:pt x="586" y="303"/>
                  </a:lnTo>
                  <a:lnTo>
                    <a:pt x="572" y="311"/>
                  </a:lnTo>
                  <a:lnTo>
                    <a:pt x="559" y="319"/>
                  </a:lnTo>
                  <a:lnTo>
                    <a:pt x="545" y="327"/>
                  </a:lnTo>
                  <a:lnTo>
                    <a:pt x="531" y="335"/>
                  </a:lnTo>
                  <a:lnTo>
                    <a:pt x="517" y="344"/>
                  </a:lnTo>
                  <a:lnTo>
                    <a:pt x="503" y="352"/>
                  </a:lnTo>
                  <a:lnTo>
                    <a:pt x="490" y="360"/>
                  </a:lnTo>
                  <a:lnTo>
                    <a:pt x="476" y="368"/>
                  </a:lnTo>
                  <a:lnTo>
                    <a:pt x="462" y="377"/>
                  </a:lnTo>
                  <a:lnTo>
                    <a:pt x="448" y="385"/>
                  </a:lnTo>
                  <a:lnTo>
                    <a:pt x="435" y="394"/>
                  </a:lnTo>
                  <a:lnTo>
                    <a:pt x="422" y="402"/>
                  </a:lnTo>
                  <a:lnTo>
                    <a:pt x="408" y="412"/>
                  </a:lnTo>
                  <a:lnTo>
                    <a:pt x="395" y="422"/>
                  </a:lnTo>
                  <a:lnTo>
                    <a:pt x="383" y="431"/>
                  </a:lnTo>
                  <a:lnTo>
                    <a:pt x="371" y="441"/>
                  </a:lnTo>
                  <a:lnTo>
                    <a:pt x="355" y="456"/>
                  </a:lnTo>
                  <a:lnTo>
                    <a:pt x="335" y="476"/>
                  </a:lnTo>
                  <a:lnTo>
                    <a:pt x="311" y="500"/>
                  </a:lnTo>
                  <a:lnTo>
                    <a:pt x="286" y="527"/>
                  </a:lnTo>
                  <a:lnTo>
                    <a:pt x="258" y="556"/>
                  </a:lnTo>
                  <a:lnTo>
                    <a:pt x="229" y="587"/>
                  </a:lnTo>
                  <a:lnTo>
                    <a:pt x="201" y="618"/>
                  </a:lnTo>
                  <a:lnTo>
                    <a:pt x="173" y="649"/>
                  </a:lnTo>
                  <a:lnTo>
                    <a:pt x="145" y="679"/>
                  </a:lnTo>
                  <a:lnTo>
                    <a:pt x="120" y="708"/>
                  </a:lnTo>
                  <a:lnTo>
                    <a:pt x="98" y="735"/>
                  </a:lnTo>
                  <a:lnTo>
                    <a:pt x="79" y="758"/>
                  </a:lnTo>
                  <a:lnTo>
                    <a:pt x="64" y="779"/>
                  </a:lnTo>
                  <a:lnTo>
                    <a:pt x="53" y="794"/>
                  </a:lnTo>
                  <a:lnTo>
                    <a:pt x="49" y="804"/>
                  </a:lnTo>
                  <a:lnTo>
                    <a:pt x="0" y="1060"/>
                  </a:lnTo>
                  <a:lnTo>
                    <a:pt x="3" y="1080"/>
                  </a:lnTo>
                  <a:lnTo>
                    <a:pt x="11" y="1122"/>
                  </a:lnTo>
                  <a:lnTo>
                    <a:pt x="23" y="1181"/>
                  </a:lnTo>
                  <a:lnTo>
                    <a:pt x="38" y="1249"/>
                  </a:lnTo>
                  <a:lnTo>
                    <a:pt x="54" y="1317"/>
                  </a:lnTo>
                  <a:lnTo>
                    <a:pt x="68" y="1379"/>
                  </a:lnTo>
                  <a:lnTo>
                    <a:pt x="80" y="1427"/>
                  </a:lnTo>
                  <a:lnTo>
                    <a:pt x="88" y="1452"/>
                  </a:lnTo>
                  <a:lnTo>
                    <a:pt x="95" y="1467"/>
                  </a:lnTo>
                  <a:lnTo>
                    <a:pt x="105" y="1486"/>
                  </a:lnTo>
                  <a:lnTo>
                    <a:pt x="119" y="1508"/>
                  </a:lnTo>
                  <a:lnTo>
                    <a:pt x="135" y="1534"/>
                  </a:lnTo>
                  <a:lnTo>
                    <a:pt x="155" y="1561"/>
                  </a:lnTo>
                  <a:lnTo>
                    <a:pt x="174" y="1591"/>
                  </a:lnTo>
                  <a:lnTo>
                    <a:pt x="196" y="1621"/>
                  </a:lnTo>
                  <a:lnTo>
                    <a:pt x="219" y="1652"/>
                  </a:lnTo>
                  <a:lnTo>
                    <a:pt x="242" y="1682"/>
                  </a:lnTo>
                  <a:lnTo>
                    <a:pt x="265" y="1712"/>
                  </a:lnTo>
                  <a:lnTo>
                    <a:pt x="287" y="1740"/>
                  </a:lnTo>
                  <a:lnTo>
                    <a:pt x="309" y="1765"/>
                  </a:lnTo>
                  <a:lnTo>
                    <a:pt x="328" y="1788"/>
                  </a:lnTo>
                  <a:lnTo>
                    <a:pt x="347" y="1808"/>
                  </a:lnTo>
                  <a:lnTo>
                    <a:pt x="362" y="1824"/>
                  </a:lnTo>
                  <a:lnTo>
                    <a:pt x="374" y="1834"/>
                  </a:lnTo>
                  <a:lnTo>
                    <a:pt x="392" y="1846"/>
                  </a:lnTo>
                  <a:lnTo>
                    <a:pt x="414" y="1857"/>
                  </a:lnTo>
                  <a:lnTo>
                    <a:pt x="440" y="1871"/>
                  </a:lnTo>
                  <a:lnTo>
                    <a:pt x="470" y="1885"/>
                  </a:lnTo>
                  <a:lnTo>
                    <a:pt x="503" y="1899"/>
                  </a:lnTo>
                  <a:lnTo>
                    <a:pt x="539" y="1913"/>
                  </a:lnTo>
                  <a:lnTo>
                    <a:pt x="576" y="1927"/>
                  </a:lnTo>
                  <a:lnTo>
                    <a:pt x="614" y="1940"/>
                  </a:lnTo>
                  <a:lnTo>
                    <a:pt x="651" y="1954"/>
                  </a:lnTo>
                  <a:lnTo>
                    <a:pt x="689" y="1967"/>
                  </a:lnTo>
                  <a:lnTo>
                    <a:pt x="724" y="1978"/>
                  </a:lnTo>
                  <a:lnTo>
                    <a:pt x="758" y="1988"/>
                  </a:lnTo>
                  <a:lnTo>
                    <a:pt x="788" y="1997"/>
                  </a:lnTo>
                  <a:lnTo>
                    <a:pt x="815" y="2004"/>
                  </a:lnTo>
                  <a:lnTo>
                    <a:pt x="838" y="2008"/>
                  </a:lnTo>
                  <a:lnTo>
                    <a:pt x="856" y="2012"/>
                  </a:lnTo>
                  <a:lnTo>
                    <a:pt x="873" y="2013"/>
                  </a:lnTo>
                  <a:lnTo>
                    <a:pt x="890" y="2014"/>
                  </a:lnTo>
                  <a:lnTo>
                    <a:pt x="909" y="2015"/>
                  </a:lnTo>
                  <a:lnTo>
                    <a:pt x="926" y="2015"/>
                  </a:lnTo>
                  <a:lnTo>
                    <a:pt x="944" y="2016"/>
                  </a:lnTo>
                  <a:lnTo>
                    <a:pt x="963" y="2016"/>
                  </a:lnTo>
                  <a:lnTo>
                    <a:pt x="981" y="2015"/>
                  </a:lnTo>
                  <a:lnTo>
                    <a:pt x="1001" y="2015"/>
                  </a:lnTo>
                  <a:lnTo>
                    <a:pt x="1019" y="2015"/>
                  </a:lnTo>
                  <a:lnTo>
                    <a:pt x="1038" y="2014"/>
                  </a:lnTo>
                  <a:lnTo>
                    <a:pt x="1056" y="2014"/>
                  </a:lnTo>
                  <a:lnTo>
                    <a:pt x="1074" y="2013"/>
                  </a:lnTo>
                  <a:lnTo>
                    <a:pt x="1092" y="2013"/>
                  </a:lnTo>
                  <a:lnTo>
                    <a:pt x="1110" y="2012"/>
                  </a:lnTo>
                  <a:lnTo>
                    <a:pt x="1127" y="2012"/>
                  </a:lnTo>
                  <a:lnTo>
                    <a:pt x="1145" y="2012"/>
                  </a:lnTo>
                  <a:lnTo>
                    <a:pt x="1145" y="1959"/>
                  </a:lnTo>
                  <a:lnTo>
                    <a:pt x="1126" y="1960"/>
                  </a:lnTo>
                  <a:lnTo>
                    <a:pt x="1109" y="1960"/>
                  </a:lnTo>
                  <a:lnTo>
                    <a:pt x="1091" y="1960"/>
                  </a:lnTo>
                  <a:lnTo>
                    <a:pt x="1072" y="1959"/>
                  </a:lnTo>
                  <a:lnTo>
                    <a:pt x="1054" y="1958"/>
                  </a:lnTo>
                  <a:lnTo>
                    <a:pt x="1036" y="1956"/>
                  </a:lnTo>
                  <a:lnTo>
                    <a:pt x="1018" y="1955"/>
                  </a:lnTo>
                  <a:lnTo>
                    <a:pt x="1000" y="1953"/>
                  </a:lnTo>
                  <a:lnTo>
                    <a:pt x="981" y="1952"/>
                  </a:lnTo>
                  <a:lnTo>
                    <a:pt x="964" y="1950"/>
                  </a:lnTo>
                  <a:lnTo>
                    <a:pt x="945" y="1947"/>
                  </a:lnTo>
                  <a:lnTo>
                    <a:pt x="927" y="1944"/>
                  </a:lnTo>
                  <a:lnTo>
                    <a:pt x="910" y="1942"/>
                  </a:lnTo>
                  <a:lnTo>
                    <a:pt x="891" y="1939"/>
                  </a:lnTo>
                  <a:lnTo>
                    <a:pt x="874" y="1936"/>
                  </a:lnTo>
                  <a:lnTo>
                    <a:pt x="856" y="1933"/>
                  </a:lnTo>
                  <a:lnTo>
                    <a:pt x="619" y="1894"/>
                  </a:lnTo>
                  <a:lnTo>
                    <a:pt x="612" y="1890"/>
                  </a:lnTo>
                  <a:lnTo>
                    <a:pt x="597" y="1879"/>
                  </a:lnTo>
                  <a:lnTo>
                    <a:pt x="576" y="1862"/>
                  </a:lnTo>
                  <a:lnTo>
                    <a:pt x="549" y="1839"/>
                  </a:lnTo>
                  <a:lnTo>
                    <a:pt x="520" y="1814"/>
                  </a:lnTo>
                  <a:lnTo>
                    <a:pt x="485" y="1784"/>
                  </a:lnTo>
                  <a:lnTo>
                    <a:pt x="448" y="1751"/>
                  </a:lnTo>
                  <a:lnTo>
                    <a:pt x="410" y="1718"/>
                  </a:lnTo>
                  <a:lnTo>
                    <a:pt x="371" y="1685"/>
                  </a:lnTo>
                  <a:lnTo>
                    <a:pt x="334" y="1651"/>
                  </a:lnTo>
                  <a:lnTo>
                    <a:pt x="297" y="1619"/>
                  </a:lnTo>
                  <a:lnTo>
                    <a:pt x="264" y="1589"/>
                  </a:lnTo>
                  <a:lnTo>
                    <a:pt x="234" y="1562"/>
                  </a:lnTo>
                  <a:lnTo>
                    <a:pt x="209" y="1539"/>
                  </a:lnTo>
                  <a:lnTo>
                    <a:pt x="189" y="1522"/>
                  </a:lnTo>
                  <a:lnTo>
                    <a:pt x="176" y="1511"/>
                  </a:lnTo>
                  <a:lnTo>
                    <a:pt x="170" y="1480"/>
                  </a:lnTo>
                  <a:lnTo>
                    <a:pt x="157" y="1425"/>
                  </a:lnTo>
                  <a:lnTo>
                    <a:pt x="141" y="1355"/>
                  </a:lnTo>
                  <a:lnTo>
                    <a:pt x="123" y="1279"/>
                  </a:lnTo>
                  <a:lnTo>
                    <a:pt x="106" y="1205"/>
                  </a:lnTo>
                  <a:lnTo>
                    <a:pt x="91" y="1142"/>
                  </a:lnTo>
                  <a:lnTo>
                    <a:pt x="81" y="1097"/>
                  </a:lnTo>
                  <a:lnTo>
                    <a:pt x="77" y="1080"/>
                  </a:lnTo>
                  <a:lnTo>
                    <a:pt x="127" y="845"/>
                  </a:lnTo>
                  <a:lnTo>
                    <a:pt x="130" y="839"/>
                  </a:lnTo>
                  <a:lnTo>
                    <a:pt x="138" y="826"/>
                  </a:lnTo>
                  <a:lnTo>
                    <a:pt x="151" y="808"/>
                  </a:lnTo>
                  <a:lnTo>
                    <a:pt x="167" y="785"/>
                  </a:lnTo>
                  <a:lnTo>
                    <a:pt x="187" y="758"/>
                  </a:lnTo>
                  <a:lnTo>
                    <a:pt x="209" y="728"/>
                  </a:lnTo>
                  <a:lnTo>
                    <a:pt x="232" y="697"/>
                  </a:lnTo>
                  <a:lnTo>
                    <a:pt x="255" y="664"/>
                  </a:lnTo>
                  <a:lnTo>
                    <a:pt x="279" y="632"/>
                  </a:lnTo>
                  <a:lnTo>
                    <a:pt x="302" y="600"/>
                  </a:lnTo>
                  <a:lnTo>
                    <a:pt x="323" y="572"/>
                  </a:lnTo>
                  <a:lnTo>
                    <a:pt x="342" y="545"/>
                  </a:lnTo>
                  <a:lnTo>
                    <a:pt x="358" y="523"/>
                  </a:lnTo>
                  <a:lnTo>
                    <a:pt x="371" y="506"/>
                  </a:lnTo>
                  <a:lnTo>
                    <a:pt x="379" y="496"/>
                  </a:lnTo>
                  <a:lnTo>
                    <a:pt x="383" y="491"/>
                  </a:lnTo>
                  <a:lnTo>
                    <a:pt x="388" y="486"/>
                  </a:lnTo>
                  <a:lnTo>
                    <a:pt x="400" y="479"/>
                  </a:lnTo>
                  <a:lnTo>
                    <a:pt x="417" y="470"/>
                  </a:lnTo>
                  <a:lnTo>
                    <a:pt x="439" y="459"/>
                  </a:lnTo>
                  <a:lnTo>
                    <a:pt x="465" y="445"/>
                  </a:lnTo>
                  <a:lnTo>
                    <a:pt x="494" y="430"/>
                  </a:lnTo>
                  <a:lnTo>
                    <a:pt x="524" y="414"/>
                  </a:lnTo>
                  <a:lnTo>
                    <a:pt x="556" y="399"/>
                  </a:lnTo>
                  <a:lnTo>
                    <a:pt x="587" y="383"/>
                  </a:lnTo>
                  <a:lnTo>
                    <a:pt x="619" y="368"/>
                  </a:lnTo>
                  <a:lnTo>
                    <a:pt x="646" y="353"/>
                  </a:lnTo>
                  <a:lnTo>
                    <a:pt x="673" y="340"/>
                  </a:lnTo>
                  <a:lnTo>
                    <a:pt x="694" y="330"/>
                  </a:lnTo>
                  <a:lnTo>
                    <a:pt x="712" y="322"/>
                  </a:lnTo>
                  <a:lnTo>
                    <a:pt x="723" y="316"/>
                  </a:lnTo>
                  <a:lnTo>
                    <a:pt x="728" y="314"/>
                  </a:lnTo>
                  <a:lnTo>
                    <a:pt x="737" y="310"/>
                  </a:lnTo>
                  <a:lnTo>
                    <a:pt x="752" y="306"/>
                  </a:lnTo>
                  <a:lnTo>
                    <a:pt x="774" y="301"/>
                  </a:lnTo>
                  <a:lnTo>
                    <a:pt x="802" y="294"/>
                  </a:lnTo>
                  <a:lnTo>
                    <a:pt x="833" y="287"/>
                  </a:lnTo>
                  <a:lnTo>
                    <a:pt x="867" y="279"/>
                  </a:lnTo>
                  <a:lnTo>
                    <a:pt x="903" y="272"/>
                  </a:lnTo>
                  <a:lnTo>
                    <a:pt x="940" y="264"/>
                  </a:lnTo>
                  <a:lnTo>
                    <a:pt x="977" y="256"/>
                  </a:lnTo>
                  <a:lnTo>
                    <a:pt x="1012" y="249"/>
                  </a:lnTo>
                  <a:lnTo>
                    <a:pt x="1046" y="242"/>
                  </a:lnTo>
                  <a:lnTo>
                    <a:pt x="1077" y="236"/>
                  </a:lnTo>
                  <a:lnTo>
                    <a:pt x="1102" y="232"/>
                  </a:lnTo>
                  <a:lnTo>
                    <a:pt x="1123" y="228"/>
                  </a:lnTo>
                  <a:lnTo>
                    <a:pt x="1138" y="226"/>
                  </a:lnTo>
                  <a:lnTo>
                    <a:pt x="1145" y="226"/>
                  </a:lnTo>
                  <a:lnTo>
                    <a:pt x="1145" y="185"/>
                  </a:lnTo>
                  <a:lnTo>
                    <a:pt x="1114" y="183"/>
                  </a:lnTo>
                  <a:lnTo>
                    <a:pt x="1084" y="185"/>
                  </a:lnTo>
                  <a:lnTo>
                    <a:pt x="1053" y="186"/>
                  </a:lnTo>
                  <a:lnTo>
                    <a:pt x="1021" y="187"/>
                  </a:lnTo>
                  <a:lnTo>
                    <a:pt x="991" y="190"/>
                  </a:lnTo>
                  <a:lnTo>
                    <a:pt x="960" y="194"/>
                  </a:lnTo>
                  <a:lnTo>
                    <a:pt x="929" y="198"/>
                  </a:lnTo>
                  <a:lnTo>
                    <a:pt x="898" y="204"/>
                  </a:lnTo>
                  <a:lnTo>
                    <a:pt x="868" y="210"/>
                  </a:lnTo>
                  <a:lnTo>
                    <a:pt x="837" y="217"/>
                  </a:lnTo>
                  <a:lnTo>
                    <a:pt x="807" y="224"/>
                  </a:lnTo>
                  <a:lnTo>
                    <a:pt x="777" y="231"/>
                  </a:lnTo>
                  <a:lnTo>
                    <a:pt x="747" y="239"/>
                  </a:lnTo>
                  <a:lnTo>
                    <a:pt x="718" y="247"/>
                  </a:lnTo>
                  <a:lnTo>
                    <a:pt x="688" y="255"/>
                  </a:lnTo>
                  <a:lnTo>
                    <a:pt x="659" y="264"/>
                  </a:lnTo>
                  <a:lnTo>
                    <a:pt x="638" y="226"/>
                  </a:lnTo>
                  <a:lnTo>
                    <a:pt x="650" y="215"/>
                  </a:lnTo>
                  <a:lnTo>
                    <a:pt x="662" y="203"/>
                  </a:lnTo>
                  <a:lnTo>
                    <a:pt x="675" y="191"/>
                  </a:lnTo>
                  <a:lnTo>
                    <a:pt x="688" y="179"/>
                  </a:lnTo>
                  <a:lnTo>
                    <a:pt x="700" y="167"/>
                  </a:lnTo>
                  <a:lnTo>
                    <a:pt x="713" y="156"/>
                  </a:lnTo>
                  <a:lnTo>
                    <a:pt x="726" y="145"/>
                  </a:lnTo>
                  <a:lnTo>
                    <a:pt x="738" y="137"/>
                  </a:lnTo>
                  <a:lnTo>
                    <a:pt x="751" y="132"/>
                  </a:lnTo>
                  <a:lnTo>
                    <a:pt x="768" y="125"/>
                  </a:lnTo>
                  <a:lnTo>
                    <a:pt x="790" y="119"/>
                  </a:lnTo>
                  <a:lnTo>
                    <a:pt x="815" y="112"/>
                  </a:lnTo>
                  <a:lnTo>
                    <a:pt x="843" y="106"/>
                  </a:lnTo>
                  <a:lnTo>
                    <a:pt x="873" y="99"/>
                  </a:lnTo>
                  <a:lnTo>
                    <a:pt x="905" y="94"/>
                  </a:lnTo>
                  <a:lnTo>
                    <a:pt x="937" y="88"/>
                  </a:lnTo>
                  <a:lnTo>
                    <a:pt x="970" y="82"/>
                  </a:lnTo>
                  <a:lnTo>
                    <a:pt x="1002" y="77"/>
                  </a:lnTo>
                  <a:lnTo>
                    <a:pt x="1033" y="74"/>
                  </a:lnTo>
                  <a:lnTo>
                    <a:pt x="1062" y="70"/>
                  </a:lnTo>
                  <a:lnTo>
                    <a:pt x="1088" y="68"/>
                  </a:lnTo>
                  <a:lnTo>
                    <a:pt x="1111" y="67"/>
                  </a:lnTo>
                  <a:lnTo>
                    <a:pt x="1130" y="67"/>
                  </a:lnTo>
                  <a:lnTo>
                    <a:pt x="1145" y="68"/>
                  </a:lnTo>
                  <a:close/>
                </a:path>
              </a:pathLst>
            </a:custGeom>
            <a:solidFill>
              <a:srgbClr val="FFFF99"/>
            </a:solidFill>
            <a:ln w="9525">
              <a:solidFill>
                <a:schemeClr val="accent1"/>
              </a:solidFill>
              <a:round/>
              <a:headEnd/>
              <a:tailEnd/>
            </a:ln>
          </p:spPr>
          <p:txBody>
            <a:bodyPr/>
            <a:lstStyle/>
            <a:p>
              <a:endParaRPr lang="en-US" dirty="0"/>
            </a:p>
          </p:txBody>
        </p:sp>
      </p:grpSp>
      <p:sp>
        <p:nvSpPr>
          <p:cNvPr id="33805" name="AutoShape 15"/>
          <p:cNvSpPr>
            <a:spLocks noChangeArrowheads="1"/>
          </p:cNvSpPr>
          <p:nvPr/>
        </p:nvSpPr>
        <p:spPr bwMode="auto">
          <a:xfrm>
            <a:off x="6019800" y="4945063"/>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806" name="AutoShape 16"/>
          <p:cNvSpPr>
            <a:spLocks noChangeArrowheads="1"/>
          </p:cNvSpPr>
          <p:nvPr/>
        </p:nvSpPr>
        <p:spPr bwMode="auto">
          <a:xfrm>
            <a:off x="6781800" y="5173663"/>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807" name="AutoShape 17"/>
          <p:cNvSpPr>
            <a:spLocks noChangeArrowheads="1"/>
          </p:cNvSpPr>
          <p:nvPr/>
        </p:nvSpPr>
        <p:spPr bwMode="auto">
          <a:xfrm>
            <a:off x="6096000" y="5326063"/>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808" name="AutoShape 18"/>
          <p:cNvSpPr>
            <a:spLocks noChangeArrowheads="1"/>
          </p:cNvSpPr>
          <p:nvPr/>
        </p:nvSpPr>
        <p:spPr bwMode="auto">
          <a:xfrm>
            <a:off x="6248400" y="5097463"/>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809" name="AutoShape 19"/>
          <p:cNvSpPr>
            <a:spLocks noChangeArrowheads="1"/>
          </p:cNvSpPr>
          <p:nvPr/>
        </p:nvSpPr>
        <p:spPr bwMode="auto">
          <a:xfrm>
            <a:off x="6553200" y="5097463"/>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810" name="AutoShape 20"/>
          <p:cNvSpPr>
            <a:spLocks noChangeArrowheads="1"/>
          </p:cNvSpPr>
          <p:nvPr/>
        </p:nvSpPr>
        <p:spPr bwMode="auto">
          <a:xfrm>
            <a:off x="6858000" y="5630863"/>
            <a:ext cx="285750" cy="344487"/>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811" name="AutoShape 21"/>
          <p:cNvSpPr>
            <a:spLocks noChangeArrowheads="1"/>
          </p:cNvSpPr>
          <p:nvPr/>
        </p:nvSpPr>
        <p:spPr bwMode="auto">
          <a:xfrm>
            <a:off x="7239000" y="4945063"/>
            <a:ext cx="285750" cy="304800"/>
          </a:xfrm>
          <a:prstGeom prst="horizontalScroll">
            <a:avLst>
              <a:gd name="adj" fmla="val 12500"/>
            </a:avLst>
          </a:prstGeom>
          <a:solidFill>
            <a:schemeClr val="accent2"/>
          </a:solidFill>
          <a:ln w="12700" cap="sq">
            <a:solidFill>
              <a:schemeClr val="tx1"/>
            </a:solidFill>
            <a:round/>
            <a:headEnd type="none" w="sm" len="sm"/>
            <a:tailEnd type="none" w="sm" len="sm"/>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3812" name="Rectangle 22"/>
          <p:cNvSpPr>
            <a:spLocks noGrp="1" noChangeArrowheads="1"/>
          </p:cNvSpPr>
          <p:nvPr>
            <p:ph type="title" idx="4294967295"/>
          </p:nvPr>
        </p:nvSpPr>
        <p:spPr>
          <a:xfrm>
            <a:off x="0" y="609600"/>
            <a:ext cx="7772400" cy="1143000"/>
          </a:xfrm>
        </p:spPr>
        <p:txBody>
          <a:bodyPr/>
          <a:lstStyle/>
          <a:p>
            <a:pPr eaLnBrk="1" hangingPunct="1"/>
            <a:r>
              <a:rPr lang="en-US" dirty="0" smtClean="0"/>
              <a:t>Fishbowl Method</a:t>
            </a:r>
          </a:p>
        </p:txBody>
      </p:sp>
      <p:sp>
        <p:nvSpPr>
          <p:cNvPr id="24597" name="Rectangle 23"/>
          <p:cNvSpPr>
            <a:spLocks noGrp="1" noChangeArrowheads="1"/>
          </p:cNvSpPr>
          <p:nvPr>
            <p:ph type="body" idx="4294967295"/>
          </p:nvPr>
        </p:nvSpPr>
        <p:spPr>
          <a:xfrm>
            <a:off x="609600" y="1981200"/>
            <a:ext cx="7391400" cy="2833688"/>
          </a:xfrm>
        </p:spPr>
        <p:txBody>
          <a:bodyPr rtlCol="0">
            <a:normAutofit lnSpcReduction="10000"/>
          </a:bodyPr>
          <a:lstStyle/>
          <a:p>
            <a:pPr eaLnBrk="1" fontAlgn="auto" hangingPunct="1">
              <a:lnSpc>
                <a:spcPct val="80000"/>
              </a:lnSpc>
              <a:spcAft>
                <a:spcPts val="0"/>
              </a:spcAft>
              <a:buFontTx/>
              <a:buNone/>
              <a:defRPr/>
            </a:pPr>
            <a:endParaRPr lang="en-US" sz="2400" dirty="0" smtClean="0"/>
          </a:p>
          <a:p>
            <a:pPr eaLnBrk="1" fontAlgn="auto" hangingPunct="1">
              <a:lnSpc>
                <a:spcPct val="80000"/>
              </a:lnSpc>
              <a:spcAft>
                <a:spcPts val="0"/>
              </a:spcAft>
              <a:buFontTx/>
              <a:buNone/>
              <a:defRPr/>
            </a:pPr>
            <a:r>
              <a:rPr lang="en-US" sz="2800" u="sng" dirty="0" smtClean="0"/>
              <a:t>Incentive = draws from a bowl   </a:t>
            </a:r>
          </a:p>
          <a:p>
            <a:pPr eaLnBrk="1" fontAlgn="auto" hangingPunct="1">
              <a:lnSpc>
                <a:spcPct val="80000"/>
              </a:lnSpc>
              <a:spcAft>
                <a:spcPts val="0"/>
              </a:spcAft>
              <a:buFont typeface="Wingdings" pitchFamily="2" charset="2"/>
              <a:buNone/>
              <a:defRPr/>
            </a:pPr>
            <a:r>
              <a:rPr lang="en-US" sz="2800" dirty="0" smtClean="0"/>
              <a:t>	</a:t>
            </a:r>
            <a:endParaRPr lang="en-US" sz="2800" u="sng" dirty="0" smtClean="0"/>
          </a:p>
          <a:p>
            <a:pPr eaLnBrk="1" fontAlgn="auto" hangingPunct="1">
              <a:lnSpc>
                <a:spcPct val="80000"/>
              </a:lnSpc>
              <a:spcAft>
                <a:spcPts val="0"/>
              </a:spcAft>
              <a:buFont typeface="Wingdings" pitchFamily="2" charset="2"/>
              <a:buNone/>
              <a:defRPr/>
            </a:pPr>
            <a:r>
              <a:rPr lang="en-US" sz="2800" dirty="0" smtClean="0"/>
              <a:t>-  </a:t>
            </a:r>
            <a:r>
              <a:rPr lang="en-US" sz="2400" dirty="0" smtClean="0"/>
              <a:t>Draws earned for each stimulant-negative urine with negative BAC</a:t>
            </a:r>
          </a:p>
          <a:p>
            <a:pPr eaLnBrk="1" fontAlgn="auto" hangingPunct="1">
              <a:lnSpc>
                <a:spcPct val="80000"/>
              </a:lnSpc>
              <a:spcAft>
                <a:spcPts val="0"/>
              </a:spcAft>
              <a:buFontTx/>
              <a:buChar char="-"/>
              <a:defRPr/>
            </a:pPr>
            <a:r>
              <a:rPr lang="en-US" sz="2400" dirty="0" smtClean="0"/>
              <a:t>Draws escalate with consecutive negatives</a:t>
            </a:r>
          </a:p>
          <a:p>
            <a:pPr eaLnBrk="1" fontAlgn="auto" hangingPunct="1">
              <a:lnSpc>
                <a:spcPct val="80000"/>
              </a:lnSpc>
              <a:spcAft>
                <a:spcPts val="0"/>
              </a:spcAft>
              <a:buFontTx/>
              <a:buChar char="-"/>
              <a:defRPr/>
            </a:pPr>
            <a:r>
              <a:rPr lang="en-US" sz="2400" dirty="0" smtClean="0"/>
              <a:t>Bonus draws given for also being opiate </a:t>
            </a:r>
          </a:p>
          <a:p>
            <a:pPr eaLnBrk="1" fontAlgn="auto" hangingPunct="1">
              <a:lnSpc>
                <a:spcPct val="80000"/>
              </a:lnSpc>
              <a:spcAft>
                <a:spcPts val="0"/>
              </a:spcAft>
              <a:buFontTx/>
              <a:buNone/>
              <a:defRPr/>
            </a:pPr>
            <a:r>
              <a:rPr lang="en-US" sz="2400" dirty="0" smtClean="0"/>
              <a:t>     and marijuana negative </a:t>
            </a:r>
          </a:p>
          <a:p>
            <a:pPr eaLnBrk="1" fontAlgn="auto" hangingPunct="1">
              <a:lnSpc>
                <a:spcPct val="80000"/>
              </a:lnSpc>
              <a:spcAft>
                <a:spcPts val="0"/>
              </a:spcAft>
              <a:buFont typeface="Wingdings" pitchFamily="2" charset="2"/>
              <a:buNone/>
              <a:defRPr/>
            </a:pPr>
            <a:endParaRPr lang="en-US" sz="1600" dirty="0" smtClean="0"/>
          </a:p>
          <a:p>
            <a:pPr marL="923925" lvl="1" indent="-466725" eaLnBrk="1" fontAlgn="auto" hangingPunct="1">
              <a:lnSpc>
                <a:spcPct val="80000"/>
              </a:lnSpc>
              <a:spcAft>
                <a:spcPts val="0"/>
              </a:spcAft>
              <a:buFontTx/>
              <a:buNone/>
              <a:defRPr/>
            </a:pPr>
            <a:endParaRPr lang="en-US" sz="1400" dirty="0" smtClean="0"/>
          </a:p>
          <a:p>
            <a:pPr marL="923925" lvl="1" indent="-466725" eaLnBrk="1" fontAlgn="auto" hangingPunct="1">
              <a:lnSpc>
                <a:spcPct val="80000"/>
              </a:lnSpc>
              <a:spcAft>
                <a:spcPts val="0"/>
              </a:spcAft>
              <a:buFontTx/>
              <a:buNone/>
              <a:defRPr/>
            </a:pPr>
            <a:endParaRPr lang="en-US" sz="1400" dirty="0" smtClean="0"/>
          </a:p>
          <a:p>
            <a:pPr marL="923925" lvl="1" indent="-466725" eaLnBrk="1" fontAlgn="auto" hangingPunct="1">
              <a:lnSpc>
                <a:spcPct val="80000"/>
              </a:lnSpc>
              <a:spcAft>
                <a:spcPts val="0"/>
              </a:spcAft>
              <a:buFontTx/>
              <a:buNone/>
              <a:defRPr/>
            </a:pPr>
            <a:endParaRPr lang="en-US" sz="1400" dirty="0" smtClean="0"/>
          </a:p>
          <a:p>
            <a:pPr marL="923925" lvl="1" indent="-466725" eaLnBrk="1" fontAlgn="auto" hangingPunct="1">
              <a:lnSpc>
                <a:spcPct val="80000"/>
              </a:lnSpc>
              <a:spcAft>
                <a:spcPts val="0"/>
              </a:spcAft>
              <a:buFontTx/>
              <a:buNone/>
              <a:defRPr/>
            </a:pPr>
            <a:endParaRPr lang="en-US" sz="1400" dirty="0" smtClean="0"/>
          </a:p>
          <a:p>
            <a:pPr eaLnBrk="1" fontAlgn="auto" hangingPunct="1">
              <a:lnSpc>
                <a:spcPct val="80000"/>
              </a:lnSpc>
              <a:spcAft>
                <a:spcPts val="0"/>
              </a:spcAft>
              <a:buFontTx/>
              <a:buNone/>
              <a:defRPr/>
            </a:pPr>
            <a:endParaRPr lang="en-US"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14400" y="304800"/>
            <a:ext cx="7696200" cy="1190625"/>
          </a:xfrm>
          <a:prstGeom prst="rect">
            <a:avLst/>
          </a:prstGeom>
          <a:noFill/>
          <a:ln w="9525">
            <a:noFill/>
            <a:miter lim="800000"/>
            <a:headEnd/>
            <a:tailEnd/>
          </a:ln>
          <a:effectLst/>
        </p:spPr>
        <p:txBody>
          <a:bodyPr>
            <a:spAutoFit/>
          </a:bodyPr>
          <a:lstStyle/>
          <a:p>
            <a:pPr eaLnBrk="1" hangingPunct="1">
              <a:defRPr/>
            </a:pPr>
            <a:r>
              <a:rPr lang="en-US" sz="3600" b="1" dirty="0">
                <a:solidFill>
                  <a:schemeClr val="tx2"/>
                </a:solidFill>
                <a:effectLst>
                  <a:outerShdw blurRad="38100" dist="38100" dir="2700000" algn="tl">
                    <a:srgbClr val="C0C0C0"/>
                  </a:outerShdw>
                </a:effectLst>
                <a:latin typeface="Times New Roman" pitchFamily="18" charset="0"/>
                <a:ea typeface="ヒラギノ角ゴ Pro W3" pitchFamily="-60" charset="-128"/>
              </a:rPr>
              <a:t>Intermittent Reinforcement Schedule:</a:t>
            </a:r>
          </a:p>
          <a:p>
            <a:pPr eaLnBrk="1" hangingPunct="1">
              <a:defRPr/>
            </a:pPr>
            <a:r>
              <a:rPr lang="en-US" sz="3600" b="1" dirty="0">
                <a:solidFill>
                  <a:schemeClr val="tx2"/>
                </a:solidFill>
                <a:effectLst>
                  <a:outerShdw blurRad="38100" dist="38100" dir="2700000" algn="tl">
                    <a:srgbClr val="C0C0C0"/>
                  </a:outerShdw>
                </a:effectLst>
                <a:latin typeface="Times New Roman" pitchFamily="18" charset="0"/>
                <a:ea typeface="ヒラギノ角ゴ Pro W3" pitchFamily="-60" charset="-128"/>
              </a:rPr>
              <a:t>    Draws from the Abstinence Bowl</a:t>
            </a:r>
            <a:endParaRPr lang="en-US" sz="4400" b="1" dirty="0">
              <a:solidFill>
                <a:schemeClr val="tx2"/>
              </a:solidFill>
              <a:effectLst>
                <a:outerShdw blurRad="38100" dist="38100" dir="2700000" algn="tl">
                  <a:srgbClr val="C0C0C0"/>
                </a:outerShdw>
              </a:effectLst>
              <a:latin typeface="Times New Roman" pitchFamily="18" charset="0"/>
              <a:ea typeface="ヒラギノ角ゴ Pro W3" pitchFamily="-60" charset="-128"/>
            </a:endParaRPr>
          </a:p>
        </p:txBody>
      </p:sp>
      <p:sp>
        <p:nvSpPr>
          <p:cNvPr id="34819" name="Rectangle 3" descr="White marble"/>
          <p:cNvSpPr>
            <a:spLocks noChangeArrowheads="1"/>
          </p:cNvSpPr>
          <p:nvPr/>
        </p:nvSpPr>
        <p:spPr bwMode="auto">
          <a:xfrm>
            <a:off x="1752600" y="2286000"/>
            <a:ext cx="5791200" cy="4267200"/>
          </a:xfrm>
          <a:prstGeom prst="rect">
            <a:avLst/>
          </a:prstGeom>
          <a:blipFill dpi="0" rotWithShape="0">
            <a:blip r:embed="rId2" cstate="print"/>
            <a:srcRect/>
            <a:tile tx="0" ty="0" sx="100000" sy="100000" flip="none" algn="tl"/>
          </a:blipFill>
          <a:ln w="9525">
            <a:noFill/>
            <a:miter lim="800000"/>
            <a:headEnd/>
            <a:tailEnd/>
          </a:ln>
          <a:effectLst>
            <a:prstShdw prst="shdw17" dist="12700" dir="16200000">
              <a:srgbClr val="999999"/>
            </a:prstShdw>
          </a:effectLst>
        </p:spPr>
        <p:txBody>
          <a:bodyPr wrap="none" anchor="ctr"/>
          <a:lstStyle/>
          <a:p>
            <a:pPr eaLnBrk="1" hangingPunct="1"/>
            <a:endParaRPr lang="en-US" sz="1800" dirty="0">
              <a:latin typeface="Calibri" pitchFamily="34" charset="0"/>
              <a:ea typeface="ヒラギノ角ゴ Pro W3" pitchFamily="-60" charset="-128"/>
            </a:endParaRPr>
          </a:p>
        </p:txBody>
      </p:sp>
      <p:pic>
        <p:nvPicPr>
          <p:cNvPr id="34820" name="Picture 4" descr="Trash Can 36                                                   00002995Art Explosion 6                B0681B9C:"/>
          <p:cNvPicPr>
            <a:picLocks noChangeAspect="1" noChangeArrowheads="1"/>
          </p:cNvPicPr>
          <p:nvPr/>
        </p:nvPicPr>
        <p:blipFill>
          <a:blip r:embed="rId3" cstate="print"/>
          <a:srcRect/>
          <a:stretch>
            <a:fillRect/>
          </a:stretch>
        </p:blipFill>
        <p:spPr bwMode="auto">
          <a:xfrm>
            <a:off x="4953000" y="3581400"/>
            <a:ext cx="2438400" cy="2590800"/>
          </a:xfrm>
          <a:prstGeom prst="rect">
            <a:avLst/>
          </a:prstGeom>
          <a:noFill/>
          <a:ln w="9525">
            <a:noFill/>
            <a:miter lim="800000"/>
            <a:headEnd/>
            <a:tailEnd/>
          </a:ln>
        </p:spPr>
      </p:pic>
      <p:sp>
        <p:nvSpPr>
          <p:cNvPr id="34821" name="Rectangle 5"/>
          <p:cNvSpPr>
            <a:spLocks noChangeArrowheads="1"/>
          </p:cNvSpPr>
          <p:nvPr/>
        </p:nvSpPr>
        <p:spPr bwMode="auto">
          <a:xfrm>
            <a:off x="2692400" y="5638800"/>
            <a:ext cx="304800" cy="304800"/>
          </a:xfrm>
          <a:prstGeom prst="rect">
            <a:avLst/>
          </a:prstGeom>
          <a:solidFill>
            <a:srgbClr val="FF0000"/>
          </a:solidFill>
          <a:ln w="9525">
            <a:noFill/>
            <a:miter lim="800000"/>
            <a:headEnd/>
            <a:tailEnd/>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4822" name="Text Box 6"/>
          <p:cNvSpPr txBox="1">
            <a:spLocks noChangeArrowheads="1"/>
          </p:cNvSpPr>
          <p:nvPr/>
        </p:nvSpPr>
        <p:spPr bwMode="auto">
          <a:xfrm>
            <a:off x="2679700" y="5562600"/>
            <a:ext cx="488950" cy="365125"/>
          </a:xfrm>
          <a:prstGeom prst="rect">
            <a:avLst/>
          </a:prstGeom>
          <a:solidFill>
            <a:srgbClr val="FF0000"/>
          </a:solidFill>
          <a:ln w="9525">
            <a:noFill/>
            <a:miter lim="800000"/>
            <a:headEnd/>
            <a:tailEnd/>
          </a:ln>
        </p:spPr>
        <p:txBody>
          <a:bodyPr wrap="none">
            <a:spAutoFit/>
          </a:bodyPr>
          <a:lstStyle/>
          <a:p>
            <a:pPr algn="ctr" eaLnBrk="1" hangingPunct="1"/>
            <a:r>
              <a:rPr lang="en-US" sz="900" dirty="0">
                <a:latin typeface="Calibri" pitchFamily="34" charset="0"/>
                <a:ea typeface="ヒラギノ角ゴ Pro W3" pitchFamily="-60" charset="-128"/>
              </a:rPr>
              <a:t>Good</a:t>
            </a:r>
            <a:r>
              <a:rPr lang="en-US" sz="700" dirty="0">
                <a:latin typeface="Calibri" pitchFamily="34" charset="0"/>
                <a:ea typeface="ヒラギノ角ゴ Pro W3" pitchFamily="-60" charset="-128"/>
              </a:rPr>
              <a:t> </a:t>
            </a:r>
          </a:p>
          <a:p>
            <a:pPr algn="ctr" eaLnBrk="1" hangingPunct="1"/>
            <a:r>
              <a:rPr lang="en-US" sz="900" dirty="0">
                <a:latin typeface="Calibri" pitchFamily="34" charset="0"/>
                <a:ea typeface="ヒラギノ角ゴ Pro W3" pitchFamily="-60" charset="-128"/>
              </a:rPr>
              <a:t>Job</a:t>
            </a:r>
            <a:endParaRPr lang="en-US" sz="1800" dirty="0">
              <a:latin typeface="Calibri" pitchFamily="34" charset="0"/>
              <a:ea typeface="ヒラギノ角ゴ Pro W3" pitchFamily="-60" charset="-128"/>
            </a:endParaRPr>
          </a:p>
        </p:txBody>
      </p:sp>
      <p:sp>
        <p:nvSpPr>
          <p:cNvPr id="34823" name="Rectangle 7"/>
          <p:cNvSpPr>
            <a:spLocks noChangeArrowheads="1"/>
          </p:cNvSpPr>
          <p:nvPr/>
        </p:nvSpPr>
        <p:spPr bwMode="auto">
          <a:xfrm>
            <a:off x="1905000" y="5638800"/>
            <a:ext cx="304800" cy="304800"/>
          </a:xfrm>
          <a:prstGeom prst="rect">
            <a:avLst/>
          </a:prstGeom>
          <a:solidFill>
            <a:schemeClr val="accent2"/>
          </a:solidFill>
          <a:ln w="9525">
            <a:noFill/>
            <a:miter lim="800000"/>
            <a:headEnd/>
            <a:tailEnd/>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4824" name="Text Box 8"/>
          <p:cNvSpPr txBox="1">
            <a:spLocks noChangeArrowheads="1"/>
          </p:cNvSpPr>
          <p:nvPr/>
        </p:nvSpPr>
        <p:spPr bwMode="auto">
          <a:xfrm>
            <a:off x="1936750" y="5562600"/>
            <a:ext cx="495300" cy="365125"/>
          </a:xfrm>
          <a:prstGeom prst="rect">
            <a:avLst/>
          </a:prstGeom>
          <a:solidFill>
            <a:schemeClr val="accent2"/>
          </a:solidFill>
          <a:ln w="9525">
            <a:noFill/>
            <a:miter lim="800000"/>
            <a:headEnd/>
            <a:tailEnd/>
          </a:ln>
        </p:spPr>
        <p:txBody>
          <a:bodyPr wrap="none">
            <a:spAutoFit/>
          </a:bodyPr>
          <a:lstStyle/>
          <a:p>
            <a:pPr algn="ctr" eaLnBrk="1" hangingPunct="1"/>
            <a:r>
              <a:rPr lang="en-US" sz="900" dirty="0">
                <a:latin typeface="Calibri" pitchFamily="34" charset="0"/>
                <a:ea typeface="ヒラギノ角ゴ Pro W3" pitchFamily="-60" charset="-128"/>
              </a:rPr>
              <a:t>Good </a:t>
            </a:r>
          </a:p>
          <a:p>
            <a:pPr algn="ctr" eaLnBrk="1" hangingPunct="1"/>
            <a:r>
              <a:rPr lang="en-US" sz="900" dirty="0">
                <a:latin typeface="Calibri" pitchFamily="34" charset="0"/>
                <a:ea typeface="ヒラギノ角ゴ Pro W3" pitchFamily="-60" charset="-128"/>
              </a:rPr>
              <a:t>Job</a:t>
            </a:r>
            <a:endParaRPr lang="en-US" sz="1800" dirty="0">
              <a:latin typeface="Calibri" pitchFamily="34" charset="0"/>
              <a:ea typeface="ヒラギノ角ゴ Pro W3" pitchFamily="-60" charset="-128"/>
            </a:endParaRPr>
          </a:p>
        </p:txBody>
      </p:sp>
      <p:sp>
        <p:nvSpPr>
          <p:cNvPr id="34825" name="Rectangle 9"/>
          <p:cNvSpPr>
            <a:spLocks noChangeArrowheads="1"/>
          </p:cNvSpPr>
          <p:nvPr/>
        </p:nvSpPr>
        <p:spPr bwMode="auto">
          <a:xfrm rot="1172345">
            <a:off x="3903663" y="4348163"/>
            <a:ext cx="304800" cy="304800"/>
          </a:xfrm>
          <a:prstGeom prst="rect">
            <a:avLst/>
          </a:prstGeom>
          <a:solidFill>
            <a:srgbClr val="33CC33"/>
          </a:solidFill>
          <a:ln w="9525">
            <a:noFill/>
            <a:miter lim="800000"/>
            <a:headEnd/>
            <a:tailEnd/>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4826" name="Text Box 10"/>
          <p:cNvSpPr txBox="1">
            <a:spLocks noChangeArrowheads="1"/>
          </p:cNvSpPr>
          <p:nvPr/>
        </p:nvSpPr>
        <p:spPr bwMode="auto">
          <a:xfrm rot="1172345">
            <a:off x="3808413" y="4310063"/>
            <a:ext cx="495300" cy="365125"/>
          </a:xfrm>
          <a:prstGeom prst="rect">
            <a:avLst/>
          </a:prstGeom>
          <a:solidFill>
            <a:srgbClr val="33CC33"/>
          </a:solidFill>
          <a:ln w="9525">
            <a:noFill/>
            <a:miter lim="800000"/>
            <a:headEnd/>
            <a:tailEnd/>
          </a:ln>
        </p:spPr>
        <p:txBody>
          <a:bodyPr wrap="none">
            <a:spAutoFit/>
          </a:bodyPr>
          <a:lstStyle/>
          <a:p>
            <a:pPr algn="ctr" eaLnBrk="1" hangingPunct="1"/>
            <a:r>
              <a:rPr lang="en-US" sz="900" dirty="0">
                <a:latin typeface="Calibri" pitchFamily="34" charset="0"/>
                <a:ea typeface="ヒラギノ角ゴ Pro W3" pitchFamily="-60" charset="-128"/>
              </a:rPr>
              <a:t>Good </a:t>
            </a:r>
          </a:p>
          <a:p>
            <a:pPr algn="ctr" eaLnBrk="1" hangingPunct="1"/>
            <a:r>
              <a:rPr lang="en-US" sz="900" dirty="0">
                <a:latin typeface="Calibri" pitchFamily="34" charset="0"/>
                <a:ea typeface="ヒラギノ角ゴ Pro W3" pitchFamily="-60" charset="-128"/>
              </a:rPr>
              <a:t>Job</a:t>
            </a:r>
            <a:endParaRPr lang="en-US" sz="1800" dirty="0">
              <a:latin typeface="Calibri" pitchFamily="34" charset="0"/>
              <a:ea typeface="ヒラギノ角ゴ Pro W3" pitchFamily="-60" charset="-128"/>
            </a:endParaRPr>
          </a:p>
        </p:txBody>
      </p:sp>
      <p:sp>
        <p:nvSpPr>
          <p:cNvPr id="34827" name="Text Box 11"/>
          <p:cNvSpPr txBox="1">
            <a:spLocks noChangeArrowheads="1"/>
          </p:cNvSpPr>
          <p:nvPr/>
        </p:nvSpPr>
        <p:spPr bwMode="auto">
          <a:xfrm>
            <a:off x="1905000" y="5105400"/>
            <a:ext cx="603250" cy="334963"/>
          </a:xfrm>
          <a:prstGeom prst="rect">
            <a:avLst/>
          </a:prstGeom>
          <a:solidFill>
            <a:srgbClr val="FFFF00"/>
          </a:solidFill>
          <a:ln w="9525">
            <a:noFill/>
            <a:miter lim="800000"/>
            <a:headEnd/>
            <a:tailEnd/>
          </a:ln>
        </p:spPr>
        <p:txBody>
          <a:bodyPr>
            <a:spAutoFit/>
          </a:bodyPr>
          <a:lstStyle/>
          <a:p>
            <a:pPr algn="ctr" eaLnBrk="1" hangingPunct="1"/>
            <a:r>
              <a:rPr lang="en-US" sz="900" dirty="0">
                <a:latin typeface="Calibri" pitchFamily="34" charset="0"/>
                <a:ea typeface="ヒラギノ角ゴ Pro W3" pitchFamily="-60" charset="-128"/>
              </a:rPr>
              <a:t>Small</a:t>
            </a:r>
            <a:endParaRPr lang="en-US" sz="700" dirty="0">
              <a:latin typeface="Calibri" pitchFamily="34" charset="0"/>
              <a:ea typeface="ヒラギノ角ゴ Pro W3" pitchFamily="-60" charset="-128"/>
            </a:endParaRPr>
          </a:p>
          <a:p>
            <a:pPr algn="ctr" eaLnBrk="1" hangingPunct="1"/>
            <a:endParaRPr lang="en-US" sz="700" dirty="0">
              <a:latin typeface="Calibri" pitchFamily="34" charset="0"/>
              <a:ea typeface="ヒラギノ角ゴ Pro W3" pitchFamily="-60" charset="-128"/>
            </a:endParaRPr>
          </a:p>
        </p:txBody>
      </p:sp>
      <p:sp>
        <p:nvSpPr>
          <p:cNvPr id="34828" name="Text Box 12"/>
          <p:cNvSpPr txBox="1">
            <a:spLocks noChangeArrowheads="1"/>
          </p:cNvSpPr>
          <p:nvPr/>
        </p:nvSpPr>
        <p:spPr bwMode="auto">
          <a:xfrm>
            <a:off x="2643188" y="5105400"/>
            <a:ext cx="557212" cy="334963"/>
          </a:xfrm>
          <a:prstGeom prst="rect">
            <a:avLst/>
          </a:prstGeom>
          <a:solidFill>
            <a:srgbClr val="33CC33"/>
          </a:solidFill>
          <a:ln w="9525">
            <a:noFill/>
            <a:miter lim="800000"/>
            <a:headEnd/>
            <a:tailEnd/>
          </a:ln>
        </p:spPr>
        <p:txBody>
          <a:bodyPr>
            <a:spAutoFit/>
          </a:bodyPr>
          <a:lstStyle/>
          <a:p>
            <a:pPr algn="ctr" eaLnBrk="1" hangingPunct="1"/>
            <a:r>
              <a:rPr lang="en-US" sz="900" dirty="0">
                <a:latin typeface="Calibri" pitchFamily="34" charset="0"/>
                <a:ea typeface="ヒラギノ角ゴ Pro W3" pitchFamily="-60" charset="-128"/>
              </a:rPr>
              <a:t>Small</a:t>
            </a:r>
            <a:endParaRPr lang="en-US" sz="700" dirty="0">
              <a:latin typeface="Calibri" pitchFamily="34" charset="0"/>
              <a:ea typeface="ヒラギノ角ゴ Pro W3" pitchFamily="-60" charset="-128"/>
            </a:endParaRPr>
          </a:p>
          <a:p>
            <a:pPr algn="ctr" eaLnBrk="1" hangingPunct="1"/>
            <a:endParaRPr lang="en-US" sz="700" dirty="0">
              <a:latin typeface="Calibri" pitchFamily="34" charset="0"/>
              <a:ea typeface="ヒラギノ角ゴ Pro W3" pitchFamily="-60" charset="-128"/>
            </a:endParaRPr>
          </a:p>
        </p:txBody>
      </p:sp>
      <p:sp>
        <p:nvSpPr>
          <p:cNvPr id="34829" name="Text Box 13"/>
          <p:cNvSpPr txBox="1">
            <a:spLocks noChangeArrowheads="1"/>
          </p:cNvSpPr>
          <p:nvPr/>
        </p:nvSpPr>
        <p:spPr bwMode="auto">
          <a:xfrm rot="1474091">
            <a:off x="4538663" y="4221163"/>
            <a:ext cx="584200" cy="334962"/>
          </a:xfrm>
          <a:prstGeom prst="rect">
            <a:avLst/>
          </a:prstGeom>
          <a:solidFill>
            <a:srgbClr val="FF0000"/>
          </a:solidFill>
          <a:ln w="9525">
            <a:noFill/>
            <a:miter lim="800000"/>
            <a:headEnd/>
            <a:tailEnd/>
          </a:ln>
        </p:spPr>
        <p:txBody>
          <a:bodyPr>
            <a:spAutoFit/>
          </a:bodyPr>
          <a:lstStyle/>
          <a:p>
            <a:pPr algn="ctr" eaLnBrk="1" hangingPunct="1"/>
            <a:r>
              <a:rPr lang="en-US" sz="900" dirty="0">
                <a:latin typeface="Calibri" pitchFamily="34" charset="0"/>
                <a:ea typeface="ヒラギノ角ゴ Pro W3" pitchFamily="-60" charset="-128"/>
              </a:rPr>
              <a:t>Small</a:t>
            </a:r>
            <a:endParaRPr lang="en-US" sz="700" dirty="0">
              <a:latin typeface="Calibri" pitchFamily="34" charset="0"/>
              <a:ea typeface="ヒラギノ角ゴ Pro W3" pitchFamily="-60" charset="-128"/>
            </a:endParaRPr>
          </a:p>
          <a:p>
            <a:pPr algn="ctr" eaLnBrk="1" hangingPunct="1"/>
            <a:endParaRPr lang="en-US" sz="700" dirty="0">
              <a:latin typeface="Calibri" pitchFamily="34" charset="0"/>
              <a:ea typeface="ヒラギノ角ゴ Pro W3" pitchFamily="-60" charset="-128"/>
            </a:endParaRPr>
          </a:p>
        </p:txBody>
      </p:sp>
      <p:sp>
        <p:nvSpPr>
          <p:cNvPr id="34830" name="Text Box 14"/>
          <p:cNvSpPr txBox="1">
            <a:spLocks noChangeArrowheads="1"/>
          </p:cNvSpPr>
          <p:nvPr/>
        </p:nvSpPr>
        <p:spPr bwMode="auto">
          <a:xfrm rot="1081529">
            <a:off x="3278188" y="4659313"/>
            <a:ext cx="542925" cy="334962"/>
          </a:xfrm>
          <a:prstGeom prst="rect">
            <a:avLst/>
          </a:prstGeom>
          <a:solidFill>
            <a:schemeClr val="accent2"/>
          </a:solidFill>
          <a:ln w="9525">
            <a:noFill/>
            <a:miter lim="800000"/>
            <a:headEnd/>
            <a:tailEnd/>
          </a:ln>
        </p:spPr>
        <p:txBody>
          <a:bodyPr>
            <a:spAutoFit/>
          </a:bodyPr>
          <a:lstStyle/>
          <a:p>
            <a:pPr algn="ctr" eaLnBrk="1" hangingPunct="1"/>
            <a:r>
              <a:rPr lang="en-US" sz="900" dirty="0">
                <a:latin typeface="Calibri" pitchFamily="34" charset="0"/>
                <a:ea typeface="ヒラギノ角ゴ Pro W3" pitchFamily="-60" charset="-128"/>
              </a:rPr>
              <a:t>Large</a:t>
            </a:r>
            <a:endParaRPr lang="en-US" sz="700" dirty="0">
              <a:latin typeface="Calibri" pitchFamily="34" charset="0"/>
              <a:ea typeface="ヒラギノ角ゴ Pro W3" pitchFamily="-60" charset="-128"/>
            </a:endParaRPr>
          </a:p>
          <a:p>
            <a:pPr algn="ctr" eaLnBrk="1" hangingPunct="1"/>
            <a:endParaRPr lang="en-US" sz="700" dirty="0">
              <a:latin typeface="Calibri" pitchFamily="34" charset="0"/>
              <a:ea typeface="ヒラギノ角ゴ Pro W3" pitchFamily="-60" charset="-128"/>
            </a:endParaRPr>
          </a:p>
        </p:txBody>
      </p:sp>
      <p:sp>
        <p:nvSpPr>
          <p:cNvPr id="34831" name="Text Box 15"/>
          <p:cNvSpPr txBox="1">
            <a:spLocks noChangeArrowheads="1"/>
          </p:cNvSpPr>
          <p:nvPr/>
        </p:nvSpPr>
        <p:spPr bwMode="auto">
          <a:xfrm>
            <a:off x="3303588" y="5105400"/>
            <a:ext cx="582612" cy="334963"/>
          </a:xfrm>
          <a:prstGeom prst="rect">
            <a:avLst/>
          </a:prstGeom>
          <a:solidFill>
            <a:srgbClr val="FF0000"/>
          </a:solidFill>
          <a:ln w="9525">
            <a:noFill/>
            <a:miter lim="800000"/>
            <a:headEnd/>
            <a:tailEnd/>
          </a:ln>
        </p:spPr>
        <p:txBody>
          <a:bodyPr>
            <a:spAutoFit/>
          </a:bodyPr>
          <a:lstStyle/>
          <a:p>
            <a:pPr algn="ctr" eaLnBrk="1" hangingPunct="1"/>
            <a:r>
              <a:rPr lang="en-US" sz="900" dirty="0">
                <a:latin typeface="Calibri" pitchFamily="34" charset="0"/>
                <a:ea typeface="ヒラギノ角ゴ Pro W3" pitchFamily="-60" charset="-128"/>
              </a:rPr>
              <a:t>Large</a:t>
            </a:r>
            <a:endParaRPr lang="en-US" sz="700" dirty="0">
              <a:latin typeface="Calibri" pitchFamily="34" charset="0"/>
              <a:ea typeface="ヒラギノ角ゴ Pro W3" pitchFamily="-60" charset="-128"/>
            </a:endParaRPr>
          </a:p>
          <a:p>
            <a:pPr algn="ctr" eaLnBrk="1" hangingPunct="1"/>
            <a:endParaRPr lang="en-US" sz="700" dirty="0">
              <a:latin typeface="Calibri" pitchFamily="34" charset="0"/>
              <a:ea typeface="ヒラギノ角ゴ Pro W3" pitchFamily="-60" charset="-128"/>
            </a:endParaRPr>
          </a:p>
        </p:txBody>
      </p:sp>
      <p:sp>
        <p:nvSpPr>
          <p:cNvPr id="34832" name="Text Box 16"/>
          <p:cNvSpPr txBox="1">
            <a:spLocks noChangeArrowheads="1"/>
          </p:cNvSpPr>
          <p:nvPr/>
        </p:nvSpPr>
        <p:spPr bwMode="auto">
          <a:xfrm rot="678475">
            <a:off x="5105400" y="4435475"/>
            <a:ext cx="633413" cy="334963"/>
          </a:xfrm>
          <a:prstGeom prst="rect">
            <a:avLst/>
          </a:prstGeom>
          <a:solidFill>
            <a:srgbClr val="FFFF00"/>
          </a:solidFill>
          <a:ln w="9525">
            <a:noFill/>
            <a:miter lim="800000"/>
            <a:headEnd/>
            <a:tailEnd/>
          </a:ln>
        </p:spPr>
        <p:txBody>
          <a:bodyPr>
            <a:spAutoFit/>
          </a:bodyPr>
          <a:lstStyle/>
          <a:p>
            <a:pPr algn="ctr" eaLnBrk="1" hangingPunct="1"/>
            <a:r>
              <a:rPr lang="en-US" sz="900" dirty="0">
                <a:latin typeface="Calibri" pitchFamily="34" charset="0"/>
                <a:ea typeface="ヒラギノ角ゴ Pro W3" pitchFamily="-60" charset="-128"/>
              </a:rPr>
              <a:t>Jumbo</a:t>
            </a:r>
            <a:endParaRPr lang="en-US" sz="700" dirty="0">
              <a:latin typeface="Calibri" pitchFamily="34" charset="0"/>
              <a:ea typeface="ヒラギノ角ゴ Pro W3" pitchFamily="-60" charset="-128"/>
            </a:endParaRPr>
          </a:p>
          <a:p>
            <a:pPr algn="ctr" eaLnBrk="1" hangingPunct="1"/>
            <a:endParaRPr lang="en-US" sz="700" dirty="0">
              <a:latin typeface="Calibri" pitchFamily="34" charset="0"/>
              <a:ea typeface="ヒラギノ角ゴ Pro W3" pitchFamily="-60" charset="-128"/>
            </a:endParaRPr>
          </a:p>
        </p:txBody>
      </p:sp>
      <p:sp>
        <p:nvSpPr>
          <p:cNvPr id="34833" name="Text Box 17"/>
          <p:cNvSpPr txBox="1">
            <a:spLocks noChangeArrowheads="1"/>
          </p:cNvSpPr>
          <p:nvPr/>
        </p:nvSpPr>
        <p:spPr bwMode="auto">
          <a:xfrm>
            <a:off x="3357563" y="5562600"/>
            <a:ext cx="495300" cy="365125"/>
          </a:xfrm>
          <a:prstGeom prst="rect">
            <a:avLst/>
          </a:prstGeom>
          <a:solidFill>
            <a:srgbClr val="FFFF00"/>
          </a:solidFill>
          <a:ln w="9525">
            <a:noFill/>
            <a:miter lim="800000"/>
            <a:headEnd/>
            <a:tailEnd/>
          </a:ln>
        </p:spPr>
        <p:txBody>
          <a:bodyPr wrap="none">
            <a:spAutoFit/>
          </a:bodyPr>
          <a:lstStyle/>
          <a:p>
            <a:pPr algn="ctr" eaLnBrk="1" hangingPunct="1"/>
            <a:r>
              <a:rPr lang="en-US" sz="900" dirty="0">
                <a:latin typeface="Calibri" pitchFamily="34" charset="0"/>
                <a:ea typeface="ヒラギノ角ゴ Pro W3" pitchFamily="-60" charset="-128"/>
              </a:rPr>
              <a:t>Good</a:t>
            </a:r>
            <a:r>
              <a:rPr lang="en-US" sz="900" i="1" dirty="0">
                <a:latin typeface="Calibri" pitchFamily="34" charset="0"/>
                <a:ea typeface="ヒラギノ角ゴ Pro W3" pitchFamily="-60" charset="-128"/>
              </a:rPr>
              <a:t> </a:t>
            </a:r>
          </a:p>
          <a:p>
            <a:pPr algn="ctr" eaLnBrk="1" hangingPunct="1"/>
            <a:r>
              <a:rPr lang="en-US" sz="900" dirty="0">
                <a:latin typeface="Calibri" pitchFamily="34" charset="0"/>
                <a:ea typeface="ヒラギノ角ゴ Pro W3" pitchFamily="-60" charset="-128"/>
              </a:rPr>
              <a:t>Job</a:t>
            </a:r>
          </a:p>
        </p:txBody>
      </p:sp>
      <p:sp>
        <p:nvSpPr>
          <p:cNvPr id="34834" name="Rectangle 18"/>
          <p:cNvSpPr>
            <a:spLocks noChangeArrowheads="1"/>
          </p:cNvSpPr>
          <p:nvPr/>
        </p:nvSpPr>
        <p:spPr bwMode="auto">
          <a:xfrm>
            <a:off x="2692400" y="6096000"/>
            <a:ext cx="304800" cy="304800"/>
          </a:xfrm>
          <a:prstGeom prst="rect">
            <a:avLst/>
          </a:prstGeom>
          <a:solidFill>
            <a:srgbClr val="FFFF00"/>
          </a:solidFill>
          <a:ln w="9525">
            <a:noFill/>
            <a:miter lim="800000"/>
            <a:headEnd/>
            <a:tailEnd/>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4835" name="Text Box 19"/>
          <p:cNvSpPr txBox="1">
            <a:spLocks noChangeArrowheads="1"/>
          </p:cNvSpPr>
          <p:nvPr/>
        </p:nvSpPr>
        <p:spPr bwMode="auto">
          <a:xfrm>
            <a:off x="2671763" y="6059488"/>
            <a:ext cx="495300" cy="365125"/>
          </a:xfrm>
          <a:prstGeom prst="rect">
            <a:avLst/>
          </a:prstGeom>
          <a:solidFill>
            <a:srgbClr val="FFFF00"/>
          </a:solidFill>
          <a:ln w="9525">
            <a:noFill/>
            <a:miter lim="800000"/>
            <a:headEnd/>
            <a:tailEnd/>
          </a:ln>
        </p:spPr>
        <p:txBody>
          <a:bodyPr wrap="none">
            <a:spAutoFit/>
          </a:bodyPr>
          <a:lstStyle/>
          <a:p>
            <a:pPr algn="ctr" eaLnBrk="1" hangingPunct="1"/>
            <a:r>
              <a:rPr lang="en-US" sz="900" dirty="0">
                <a:latin typeface="Calibri" pitchFamily="34" charset="0"/>
                <a:ea typeface="ヒラギノ角ゴ Pro W3" pitchFamily="-60" charset="-128"/>
              </a:rPr>
              <a:t>Good </a:t>
            </a:r>
          </a:p>
          <a:p>
            <a:pPr algn="ctr" eaLnBrk="1" hangingPunct="1"/>
            <a:r>
              <a:rPr lang="en-US" sz="900" dirty="0">
                <a:latin typeface="Calibri" pitchFamily="34" charset="0"/>
                <a:ea typeface="ヒラギノ角ゴ Pro W3" pitchFamily="-60" charset="-128"/>
              </a:rPr>
              <a:t>Job</a:t>
            </a:r>
          </a:p>
        </p:txBody>
      </p:sp>
      <p:sp>
        <p:nvSpPr>
          <p:cNvPr id="34836" name="Rectangle 20"/>
          <p:cNvSpPr>
            <a:spLocks noChangeArrowheads="1"/>
          </p:cNvSpPr>
          <p:nvPr/>
        </p:nvSpPr>
        <p:spPr bwMode="auto">
          <a:xfrm>
            <a:off x="1905000" y="6096000"/>
            <a:ext cx="304800" cy="304800"/>
          </a:xfrm>
          <a:prstGeom prst="rect">
            <a:avLst/>
          </a:prstGeom>
          <a:solidFill>
            <a:srgbClr val="FF0000"/>
          </a:solidFill>
          <a:ln w="9525">
            <a:noFill/>
            <a:miter lim="800000"/>
            <a:headEnd/>
            <a:tailEnd/>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4837" name="Text Box 21"/>
          <p:cNvSpPr txBox="1">
            <a:spLocks noChangeArrowheads="1"/>
          </p:cNvSpPr>
          <p:nvPr/>
        </p:nvSpPr>
        <p:spPr bwMode="auto">
          <a:xfrm>
            <a:off x="1936750" y="6059488"/>
            <a:ext cx="495300" cy="365125"/>
          </a:xfrm>
          <a:prstGeom prst="rect">
            <a:avLst/>
          </a:prstGeom>
          <a:solidFill>
            <a:srgbClr val="FF0000"/>
          </a:solidFill>
          <a:ln w="9525">
            <a:noFill/>
            <a:miter lim="800000"/>
            <a:headEnd/>
            <a:tailEnd/>
          </a:ln>
        </p:spPr>
        <p:txBody>
          <a:bodyPr wrap="none">
            <a:spAutoFit/>
          </a:bodyPr>
          <a:lstStyle/>
          <a:p>
            <a:pPr algn="ctr" eaLnBrk="1" hangingPunct="1"/>
            <a:r>
              <a:rPr lang="en-US" sz="900" dirty="0">
                <a:latin typeface="Calibri" pitchFamily="34" charset="0"/>
                <a:ea typeface="ヒラギノ角ゴ Pro W3" pitchFamily="-60" charset="-128"/>
              </a:rPr>
              <a:t>Good </a:t>
            </a:r>
          </a:p>
          <a:p>
            <a:pPr algn="ctr" eaLnBrk="1" hangingPunct="1"/>
            <a:r>
              <a:rPr lang="en-US" sz="900" dirty="0">
                <a:latin typeface="Calibri" pitchFamily="34" charset="0"/>
                <a:ea typeface="ヒラギノ角ゴ Pro W3" pitchFamily="-60" charset="-128"/>
              </a:rPr>
              <a:t>Job</a:t>
            </a:r>
          </a:p>
        </p:txBody>
      </p:sp>
      <p:sp>
        <p:nvSpPr>
          <p:cNvPr id="34838" name="Text Box 22"/>
          <p:cNvSpPr txBox="1">
            <a:spLocks noChangeArrowheads="1"/>
          </p:cNvSpPr>
          <p:nvPr/>
        </p:nvSpPr>
        <p:spPr bwMode="auto">
          <a:xfrm>
            <a:off x="4043363" y="5562600"/>
            <a:ext cx="495300" cy="365125"/>
          </a:xfrm>
          <a:prstGeom prst="rect">
            <a:avLst/>
          </a:prstGeom>
          <a:solidFill>
            <a:srgbClr val="33CC33"/>
          </a:solidFill>
          <a:ln w="9525">
            <a:noFill/>
            <a:miter lim="800000"/>
            <a:headEnd/>
            <a:tailEnd/>
          </a:ln>
        </p:spPr>
        <p:txBody>
          <a:bodyPr wrap="none">
            <a:spAutoFit/>
          </a:bodyPr>
          <a:lstStyle/>
          <a:p>
            <a:pPr algn="ctr" eaLnBrk="1" hangingPunct="1"/>
            <a:r>
              <a:rPr lang="en-US" sz="900" dirty="0">
                <a:latin typeface="Calibri" pitchFamily="34" charset="0"/>
                <a:ea typeface="ヒラギノ角ゴ Pro W3" pitchFamily="-60" charset="-128"/>
              </a:rPr>
              <a:t>Good </a:t>
            </a:r>
          </a:p>
          <a:p>
            <a:pPr algn="ctr" eaLnBrk="1" hangingPunct="1"/>
            <a:r>
              <a:rPr lang="en-US" sz="900" dirty="0">
                <a:latin typeface="Calibri" pitchFamily="34" charset="0"/>
                <a:ea typeface="ヒラギノ角ゴ Pro W3" pitchFamily="-60" charset="-128"/>
              </a:rPr>
              <a:t>Job</a:t>
            </a:r>
            <a:endParaRPr lang="en-US" sz="2000" dirty="0">
              <a:latin typeface="Calibri" pitchFamily="34" charset="0"/>
              <a:ea typeface="ヒラギノ角ゴ Pro W3" pitchFamily="-60" charset="-128"/>
            </a:endParaRPr>
          </a:p>
        </p:txBody>
      </p:sp>
      <p:sp>
        <p:nvSpPr>
          <p:cNvPr id="34839" name="Text Box 23"/>
          <p:cNvSpPr txBox="1">
            <a:spLocks noChangeArrowheads="1"/>
          </p:cNvSpPr>
          <p:nvPr/>
        </p:nvSpPr>
        <p:spPr bwMode="auto">
          <a:xfrm>
            <a:off x="4043363" y="6059488"/>
            <a:ext cx="495300" cy="365125"/>
          </a:xfrm>
          <a:prstGeom prst="rect">
            <a:avLst/>
          </a:prstGeom>
          <a:solidFill>
            <a:schemeClr val="accent2"/>
          </a:solidFill>
          <a:ln w="9525">
            <a:noFill/>
            <a:miter lim="800000"/>
            <a:headEnd/>
            <a:tailEnd/>
          </a:ln>
        </p:spPr>
        <p:txBody>
          <a:bodyPr wrap="none">
            <a:spAutoFit/>
          </a:bodyPr>
          <a:lstStyle/>
          <a:p>
            <a:pPr algn="ctr" eaLnBrk="1" hangingPunct="1"/>
            <a:r>
              <a:rPr lang="en-US" sz="900" dirty="0">
                <a:latin typeface="Calibri" pitchFamily="34" charset="0"/>
                <a:ea typeface="ヒラギノ角ゴ Pro W3" pitchFamily="-60" charset="-128"/>
              </a:rPr>
              <a:t>Good </a:t>
            </a:r>
          </a:p>
          <a:p>
            <a:pPr algn="ctr" eaLnBrk="1" hangingPunct="1"/>
            <a:r>
              <a:rPr lang="en-US" sz="900" dirty="0">
                <a:latin typeface="Calibri" pitchFamily="34" charset="0"/>
                <a:ea typeface="ヒラギノ角ゴ Pro W3" pitchFamily="-60" charset="-128"/>
              </a:rPr>
              <a:t>Job</a:t>
            </a:r>
          </a:p>
        </p:txBody>
      </p:sp>
      <p:sp>
        <p:nvSpPr>
          <p:cNvPr id="34840" name="Text Box 24"/>
          <p:cNvSpPr txBox="1">
            <a:spLocks noChangeArrowheads="1"/>
          </p:cNvSpPr>
          <p:nvPr/>
        </p:nvSpPr>
        <p:spPr bwMode="auto">
          <a:xfrm>
            <a:off x="3327400" y="6096000"/>
            <a:ext cx="558800" cy="334963"/>
          </a:xfrm>
          <a:prstGeom prst="rect">
            <a:avLst/>
          </a:prstGeom>
          <a:solidFill>
            <a:srgbClr val="33CC33"/>
          </a:solidFill>
          <a:ln w="9525">
            <a:noFill/>
            <a:miter lim="800000"/>
            <a:headEnd/>
            <a:tailEnd/>
          </a:ln>
        </p:spPr>
        <p:txBody>
          <a:bodyPr>
            <a:spAutoFit/>
          </a:bodyPr>
          <a:lstStyle/>
          <a:p>
            <a:pPr algn="ctr" eaLnBrk="1" hangingPunct="1"/>
            <a:r>
              <a:rPr lang="en-US" sz="900" dirty="0">
                <a:latin typeface="Calibri" pitchFamily="34" charset="0"/>
                <a:ea typeface="ヒラギノ角ゴ Pro W3" pitchFamily="-60" charset="-128"/>
              </a:rPr>
              <a:t>Small</a:t>
            </a:r>
            <a:endParaRPr lang="en-US" sz="700" dirty="0">
              <a:latin typeface="Calibri" pitchFamily="34" charset="0"/>
              <a:ea typeface="ヒラギノ角ゴ Pro W3" pitchFamily="-60" charset="-128"/>
            </a:endParaRPr>
          </a:p>
          <a:p>
            <a:pPr algn="ctr" eaLnBrk="1" hangingPunct="1"/>
            <a:endParaRPr lang="en-US" sz="700" dirty="0">
              <a:latin typeface="Calibri" pitchFamily="34" charset="0"/>
              <a:ea typeface="ヒラギノ角ゴ Pro W3" pitchFamily="-60" charset="-128"/>
            </a:endParaRPr>
          </a:p>
        </p:txBody>
      </p:sp>
      <p:grpSp>
        <p:nvGrpSpPr>
          <p:cNvPr id="34841" name="Group 25"/>
          <p:cNvGrpSpPr>
            <a:grpSpLocks/>
          </p:cNvGrpSpPr>
          <p:nvPr/>
        </p:nvGrpSpPr>
        <p:grpSpPr bwMode="auto">
          <a:xfrm>
            <a:off x="1936750" y="4687888"/>
            <a:ext cx="495300" cy="365125"/>
            <a:chOff x="1284" y="2953"/>
            <a:chExt cx="312" cy="230"/>
          </a:xfrm>
        </p:grpSpPr>
        <p:sp>
          <p:nvSpPr>
            <p:cNvPr id="34843" name="Rectangle 26"/>
            <p:cNvSpPr>
              <a:spLocks noChangeArrowheads="1"/>
            </p:cNvSpPr>
            <p:nvPr/>
          </p:nvSpPr>
          <p:spPr bwMode="auto">
            <a:xfrm>
              <a:off x="1342" y="2976"/>
              <a:ext cx="189" cy="201"/>
            </a:xfrm>
            <a:prstGeom prst="rect">
              <a:avLst/>
            </a:prstGeom>
            <a:solidFill>
              <a:schemeClr val="accent2"/>
            </a:solidFill>
            <a:ln w="9525">
              <a:noFill/>
              <a:miter lim="800000"/>
              <a:headEnd/>
              <a:tailEnd/>
            </a:ln>
          </p:spPr>
          <p:txBody>
            <a:bodyPr wrap="none" anchor="ctr"/>
            <a:lstStyle/>
            <a:p>
              <a:pPr eaLnBrk="1" hangingPunct="1"/>
              <a:endParaRPr lang="en-US" sz="1800" dirty="0">
                <a:latin typeface="Calibri" pitchFamily="34" charset="0"/>
                <a:ea typeface="ヒラギノ角ゴ Pro W3" pitchFamily="-60" charset="-128"/>
              </a:endParaRPr>
            </a:p>
          </p:txBody>
        </p:sp>
        <p:sp>
          <p:nvSpPr>
            <p:cNvPr id="34844" name="Text Box 27"/>
            <p:cNvSpPr txBox="1">
              <a:spLocks noChangeArrowheads="1"/>
            </p:cNvSpPr>
            <p:nvPr/>
          </p:nvSpPr>
          <p:spPr bwMode="auto">
            <a:xfrm>
              <a:off x="1284" y="2953"/>
              <a:ext cx="312" cy="230"/>
            </a:xfrm>
            <a:prstGeom prst="rect">
              <a:avLst/>
            </a:prstGeom>
            <a:solidFill>
              <a:schemeClr val="accent2"/>
            </a:solidFill>
            <a:ln w="9525">
              <a:noFill/>
              <a:miter lim="800000"/>
              <a:headEnd/>
              <a:tailEnd/>
            </a:ln>
          </p:spPr>
          <p:txBody>
            <a:bodyPr wrap="none">
              <a:spAutoFit/>
            </a:bodyPr>
            <a:lstStyle/>
            <a:p>
              <a:pPr algn="ctr" eaLnBrk="1" hangingPunct="1"/>
              <a:r>
                <a:rPr lang="en-US" sz="900" dirty="0">
                  <a:latin typeface="Calibri" pitchFamily="34" charset="0"/>
                  <a:ea typeface="ヒラギノ角ゴ Pro W3" pitchFamily="-60" charset="-128"/>
                </a:rPr>
                <a:t>Good </a:t>
              </a:r>
            </a:p>
            <a:p>
              <a:pPr algn="ctr" eaLnBrk="1" hangingPunct="1"/>
              <a:r>
                <a:rPr lang="en-US" sz="900" dirty="0">
                  <a:latin typeface="Calibri" pitchFamily="34" charset="0"/>
                  <a:ea typeface="ヒラギノ角ゴ Pro W3" pitchFamily="-60" charset="-128"/>
                </a:rPr>
                <a:t>Job</a:t>
              </a:r>
            </a:p>
          </p:txBody>
        </p:sp>
      </p:grpSp>
      <p:sp>
        <p:nvSpPr>
          <p:cNvPr id="34842" name="Text Box 28"/>
          <p:cNvSpPr txBox="1">
            <a:spLocks noChangeArrowheads="1"/>
          </p:cNvSpPr>
          <p:nvPr/>
        </p:nvSpPr>
        <p:spPr bwMode="auto">
          <a:xfrm>
            <a:off x="3962400" y="5105400"/>
            <a:ext cx="609600" cy="334963"/>
          </a:xfrm>
          <a:prstGeom prst="rect">
            <a:avLst/>
          </a:prstGeom>
          <a:solidFill>
            <a:schemeClr val="accent2"/>
          </a:solidFill>
          <a:ln w="9525">
            <a:noFill/>
            <a:miter lim="800000"/>
            <a:headEnd/>
            <a:tailEnd/>
          </a:ln>
        </p:spPr>
        <p:txBody>
          <a:bodyPr>
            <a:spAutoFit/>
          </a:bodyPr>
          <a:lstStyle/>
          <a:p>
            <a:pPr algn="ctr" eaLnBrk="1" hangingPunct="1"/>
            <a:r>
              <a:rPr lang="en-US" sz="900" dirty="0">
                <a:latin typeface="Calibri" pitchFamily="34" charset="0"/>
                <a:ea typeface="ヒラギノ角ゴ Pro W3" pitchFamily="-60" charset="-128"/>
              </a:rPr>
              <a:t>Small</a:t>
            </a:r>
            <a:endParaRPr lang="en-US" sz="700" dirty="0">
              <a:latin typeface="Calibri" pitchFamily="34" charset="0"/>
              <a:ea typeface="ヒラギノ角ゴ Pro W3" pitchFamily="-60" charset="-128"/>
            </a:endParaRPr>
          </a:p>
          <a:p>
            <a:pPr algn="ctr" eaLnBrk="1" hangingPunct="1"/>
            <a:endParaRPr lang="en-US" sz="700" dirty="0">
              <a:latin typeface="Calibri" pitchFamily="34" charset="0"/>
              <a:ea typeface="ヒラギノ角ゴ Pro W3" pitchFamily="-6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5"/>
          <p:cNvSpPr>
            <a:spLocks noGrp="1"/>
          </p:cNvSpPr>
          <p:nvPr>
            <p:ph idx="4294967295"/>
          </p:nvPr>
        </p:nvSpPr>
        <p:spPr>
          <a:xfrm>
            <a:off x="533400" y="1981200"/>
            <a:ext cx="7620000" cy="4114800"/>
          </a:xfrm>
        </p:spPr>
        <p:txBody>
          <a:bodyPr/>
          <a:lstStyle/>
          <a:p>
            <a:pPr eaLnBrk="1" hangingPunct="1">
              <a:buFontTx/>
              <a:buNone/>
            </a:pPr>
            <a:r>
              <a:rPr lang="en-US" dirty="0" smtClean="0"/>
              <a:t>And our attendees today are a mix of</a:t>
            </a:r>
          </a:p>
          <a:p>
            <a:pPr eaLnBrk="1" hangingPunct="1">
              <a:buFontTx/>
              <a:buNone/>
            </a:pPr>
            <a:r>
              <a:rPr lang="en-US" dirty="0" smtClean="0"/>
              <a:t>professionals, including…</a:t>
            </a:r>
          </a:p>
          <a:p>
            <a:pPr eaLnBrk="1" hangingPunct="1">
              <a:buFontTx/>
              <a:buNone/>
            </a:pPr>
            <a:r>
              <a:rPr lang="en-US" dirty="0" smtClean="0"/>
              <a:t>nurses, case managers, and social workers…</a:t>
            </a:r>
          </a:p>
          <a:p>
            <a:pPr eaLnBrk="1" hangingPunct="1">
              <a:buFontTx/>
              <a:buNone/>
            </a:pPr>
            <a:r>
              <a:rPr lang="en-US" dirty="0" smtClean="0"/>
              <a:t>from the fields of mental health, addictions, criminal justice and medicine.  </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ishbowl chips.jpg"/>
          <p:cNvPicPr>
            <a:picLocks noChangeAspect="1"/>
          </p:cNvPicPr>
          <p:nvPr/>
        </p:nvPicPr>
        <p:blipFill>
          <a:blip r:embed="rId2" cstate="print"/>
          <a:srcRect/>
          <a:stretch>
            <a:fillRect/>
          </a:stretch>
        </p:blipFill>
        <p:spPr bwMode="auto">
          <a:xfrm>
            <a:off x="1600200" y="2133600"/>
            <a:ext cx="594360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ChangeArrowheads="1"/>
          </p:cNvSpPr>
          <p:nvPr/>
        </p:nvSpPr>
        <p:spPr bwMode="auto">
          <a:xfrm>
            <a:off x="2057400" y="1905000"/>
            <a:ext cx="4318000" cy="4171950"/>
          </a:xfrm>
          <a:prstGeom prst="rect">
            <a:avLst/>
          </a:prstGeom>
          <a:noFill/>
          <a:ln w="9525">
            <a:noFill/>
            <a:miter lim="800000"/>
            <a:headEnd/>
            <a:tailEnd/>
          </a:ln>
        </p:spPr>
        <p:txBody>
          <a:bodyPr/>
          <a:lstStyle/>
          <a:p>
            <a:pPr marL="342900" indent="-342900" eaLnBrk="1" hangingPunct="1">
              <a:spcBef>
                <a:spcPct val="20000"/>
              </a:spcBef>
              <a:buFont typeface="Wingdings" pitchFamily="2" charset="2"/>
              <a:buChar char="Ø"/>
            </a:pPr>
            <a:r>
              <a:rPr lang="en-US" dirty="0">
                <a:latin typeface="Calibri" pitchFamily="34" charset="0"/>
                <a:ea typeface="ヒラギノ角ゴ Pro W3" pitchFamily="-60" charset="-128"/>
              </a:rPr>
              <a:t>largest chance (42%) of winning a small $1 prize</a:t>
            </a:r>
          </a:p>
          <a:p>
            <a:pPr marL="342900" indent="-342900" eaLnBrk="1" hangingPunct="1">
              <a:spcBef>
                <a:spcPct val="20000"/>
              </a:spcBef>
              <a:buFont typeface="Wingdings" pitchFamily="2" charset="2"/>
              <a:buChar char="Ø"/>
            </a:pPr>
            <a:endParaRPr lang="en-US" sz="800" dirty="0">
              <a:latin typeface="Calibri" pitchFamily="34" charset="0"/>
              <a:ea typeface="ヒラギノ角ゴ Pro W3" pitchFamily="-60" charset="-128"/>
            </a:endParaRPr>
          </a:p>
          <a:p>
            <a:pPr marL="342900" indent="-342900" eaLnBrk="1" hangingPunct="1">
              <a:spcBef>
                <a:spcPct val="20000"/>
              </a:spcBef>
              <a:buFont typeface="Wingdings" pitchFamily="2" charset="2"/>
              <a:buChar char="Ø"/>
            </a:pPr>
            <a:r>
              <a:rPr lang="en-US" dirty="0">
                <a:latin typeface="Calibri" pitchFamily="34" charset="0"/>
                <a:ea typeface="ヒラギノ角ゴ Pro W3" pitchFamily="-60" charset="-128"/>
              </a:rPr>
              <a:t>moderate chance (8%) of winning a large $20  prize</a:t>
            </a:r>
          </a:p>
          <a:p>
            <a:pPr marL="342900" indent="-342900" eaLnBrk="1" hangingPunct="1">
              <a:spcBef>
                <a:spcPct val="20000"/>
              </a:spcBef>
              <a:buFont typeface="Wingdings" pitchFamily="2" charset="2"/>
              <a:buChar char="Ø"/>
            </a:pPr>
            <a:endParaRPr lang="en-US" sz="800" dirty="0">
              <a:latin typeface="Calibri" pitchFamily="34" charset="0"/>
              <a:ea typeface="ヒラギノ角ゴ Pro W3" pitchFamily="-60" charset="-128"/>
            </a:endParaRPr>
          </a:p>
          <a:p>
            <a:pPr marL="342900" indent="-342900" eaLnBrk="1" hangingPunct="1">
              <a:spcBef>
                <a:spcPct val="20000"/>
              </a:spcBef>
              <a:buFont typeface="Wingdings" pitchFamily="2" charset="2"/>
              <a:buChar char="Ø"/>
            </a:pPr>
            <a:r>
              <a:rPr lang="en-US" dirty="0">
                <a:latin typeface="Calibri" pitchFamily="34" charset="0"/>
                <a:ea typeface="ヒラギノ角ゴ Pro W3" pitchFamily="-60" charset="-128"/>
              </a:rPr>
              <a:t>small chance of winning a jumbo $100 prize</a:t>
            </a:r>
          </a:p>
        </p:txBody>
      </p:sp>
      <p:sp>
        <p:nvSpPr>
          <p:cNvPr id="2054" name="Freeform 9"/>
          <p:cNvSpPr>
            <a:spLocks/>
          </p:cNvSpPr>
          <p:nvPr/>
        </p:nvSpPr>
        <p:spPr bwMode="auto">
          <a:xfrm>
            <a:off x="6621463" y="2563813"/>
            <a:ext cx="74612" cy="55562"/>
          </a:xfrm>
          <a:custGeom>
            <a:avLst/>
            <a:gdLst>
              <a:gd name="T0" fmla="*/ 2147483647 w 94"/>
              <a:gd name="T1" fmla="*/ 2147483647 h 71"/>
              <a:gd name="T2" fmla="*/ 2147483647 w 94"/>
              <a:gd name="T3" fmla="*/ 2147483647 h 71"/>
              <a:gd name="T4" fmla="*/ 2147483647 w 94"/>
              <a:gd name="T5" fmla="*/ 2147483647 h 71"/>
              <a:gd name="T6" fmla="*/ 2147483647 w 94"/>
              <a:gd name="T7" fmla="*/ 2147483647 h 71"/>
              <a:gd name="T8" fmla="*/ 2147483647 w 94"/>
              <a:gd name="T9" fmla="*/ 2147483647 h 71"/>
              <a:gd name="T10" fmla="*/ 2147483647 w 94"/>
              <a:gd name="T11" fmla="*/ 2147483647 h 71"/>
              <a:gd name="T12" fmla="*/ 2147483647 w 94"/>
              <a:gd name="T13" fmla="*/ 2147483647 h 71"/>
              <a:gd name="T14" fmla="*/ 2147483647 w 94"/>
              <a:gd name="T15" fmla="*/ 2147483647 h 71"/>
              <a:gd name="T16" fmla="*/ 2147483647 w 94"/>
              <a:gd name="T17" fmla="*/ 2147483647 h 71"/>
              <a:gd name="T18" fmla="*/ 2147483647 w 94"/>
              <a:gd name="T19" fmla="*/ 2147483647 h 71"/>
              <a:gd name="T20" fmla="*/ 2147483647 w 94"/>
              <a:gd name="T21" fmla="*/ 0 h 71"/>
              <a:gd name="T22" fmla="*/ 2147483647 w 94"/>
              <a:gd name="T23" fmla="*/ 0 h 71"/>
              <a:gd name="T24" fmla="*/ 2147483647 w 94"/>
              <a:gd name="T25" fmla="*/ 2147483647 h 71"/>
              <a:gd name="T26" fmla="*/ 2147483647 w 94"/>
              <a:gd name="T27" fmla="*/ 2147483647 h 71"/>
              <a:gd name="T28" fmla="*/ 2147483647 w 94"/>
              <a:gd name="T29" fmla="*/ 2147483647 h 71"/>
              <a:gd name="T30" fmla="*/ 0 w 94"/>
              <a:gd name="T31" fmla="*/ 2147483647 h 71"/>
              <a:gd name="T32" fmla="*/ 2147483647 w 94"/>
              <a:gd name="T33" fmla="*/ 2147483647 h 71"/>
              <a:gd name="T34" fmla="*/ 2147483647 w 94"/>
              <a:gd name="T35" fmla="*/ 2147483647 h 71"/>
              <a:gd name="T36" fmla="*/ 2147483647 w 94"/>
              <a:gd name="T37" fmla="*/ 2147483647 h 71"/>
              <a:gd name="T38" fmla="*/ 2147483647 w 94"/>
              <a:gd name="T39" fmla="*/ 2147483647 h 71"/>
              <a:gd name="T40" fmla="*/ 2147483647 w 94"/>
              <a:gd name="T41" fmla="*/ 2147483647 h 71"/>
              <a:gd name="T42" fmla="*/ 2147483647 w 94"/>
              <a:gd name="T43" fmla="*/ 2147483647 h 71"/>
              <a:gd name="T44" fmla="*/ 2147483647 w 94"/>
              <a:gd name="T45" fmla="*/ 2147483647 h 71"/>
              <a:gd name="T46" fmla="*/ 2147483647 w 94"/>
              <a:gd name="T47" fmla="*/ 2147483647 h 71"/>
              <a:gd name="T48" fmla="*/ 2147483647 w 94"/>
              <a:gd name="T49" fmla="*/ 2147483647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71"/>
              <a:gd name="T77" fmla="*/ 94 w 9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71">
                <a:moveTo>
                  <a:pt x="74" y="69"/>
                </a:moveTo>
                <a:lnTo>
                  <a:pt x="82" y="64"/>
                </a:lnTo>
                <a:lnTo>
                  <a:pt x="89" y="56"/>
                </a:lnTo>
                <a:lnTo>
                  <a:pt x="94" y="46"/>
                </a:lnTo>
                <a:lnTo>
                  <a:pt x="94" y="36"/>
                </a:lnTo>
                <a:lnTo>
                  <a:pt x="90" y="28"/>
                </a:lnTo>
                <a:lnTo>
                  <a:pt x="85" y="18"/>
                </a:lnTo>
                <a:lnTo>
                  <a:pt x="77" y="10"/>
                </a:lnTo>
                <a:lnTo>
                  <a:pt x="66" y="4"/>
                </a:lnTo>
                <a:lnTo>
                  <a:pt x="49" y="2"/>
                </a:lnTo>
                <a:lnTo>
                  <a:pt x="35" y="0"/>
                </a:lnTo>
                <a:lnTo>
                  <a:pt x="25" y="0"/>
                </a:lnTo>
                <a:lnTo>
                  <a:pt x="18" y="2"/>
                </a:lnTo>
                <a:lnTo>
                  <a:pt x="8" y="7"/>
                </a:lnTo>
                <a:lnTo>
                  <a:pt x="2" y="18"/>
                </a:lnTo>
                <a:lnTo>
                  <a:pt x="0" y="30"/>
                </a:lnTo>
                <a:lnTo>
                  <a:pt x="2" y="40"/>
                </a:lnTo>
                <a:lnTo>
                  <a:pt x="11" y="50"/>
                </a:lnTo>
                <a:lnTo>
                  <a:pt x="21" y="58"/>
                </a:lnTo>
                <a:lnTo>
                  <a:pt x="30" y="64"/>
                </a:lnTo>
                <a:lnTo>
                  <a:pt x="39" y="68"/>
                </a:lnTo>
                <a:lnTo>
                  <a:pt x="49" y="69"/>
                </a:lnTo>
                <a:lnTo>
                  <a:pt x="58" y="71"/>
                </a:lnTo>
                <a:lnTo>
                  <a:pt x="66" y="71"/>
                </a:lnTo>
                <a:lnTo>
                  <a:pt x="74" y="69"/>
                </a:lnTo>
                <a:close/>
              </a:path>
            </a:pathLst>
          </a:custGeom>
          <a:solidFill>
            <a:srgbClr val="C9E8FF"/>
          </a:solidFill>
          <a:ln w="9525">
            <a:noFill/>
            <a:round/>
            <a:headEnd/>
            <a:tailEnd/>
          </a:ln>
        </p:spPr>
        <p:txBody>
          <a:bodyPr/>
          <a:lstStyle/>
          <a:p>
            <a:endParaRPr lang="en-US" dirty="0"/>
          </a:p>
        </p:txBody>
      </p:sp>
      <p:sp>
        <p:nvSpPr>
          <p:cNvPr id="2055" name="Freeform 10"/>
          <p:cNvSpPr>
            <a:spLocks/>
          </p:cNvSpPr>
          <p:nvPr/>
        </p:nvSpPr>
        <p:spPr bwMode="auto">
          <a:xfrm>
            <a:off x="6769100" y="2593975"/>
            <a:ext cx="58738" cy="68263"/>
          </a:xfrm>
          <a:custGeom>
            <a:avLst/>
            <a:gdLst>
              <a:gd name="T0" fmla="*/ 2147483647 w 74"/>
              <a:gd name="T1" fmla="*/ 2147483647 h 87"/>
              <a:gd name="T2" fmla="*/ 2147483647 w 74"/>
              <a:gd name="T3" fmla="*/ 2147483647 h 87"/>
              <a:gd name="T4" fmla="*/ 2147483647 w 74"/>
              <a:gd name="T5" fmla="*/ 2147483647 h 87"/>
              <a:gd name="T6" fmla="*/ 2147483647 w 74"/>
              <a:gd name="T7" fmla="*/ 2147483647 h 87"/>
              <a:gd name="T8" fmla="*/ 2147483647 w 74"/>
              <a:gd name="T9" fmla="*/ 2147483647 h 87"/>
              <a:gd name="T10" fmla="*/ 2147483647 w 74"/>
              <a:gd name="T11" fmla="*/ 2147483647 h 87"/>
              <a:gd name="T12" fmla="*/ 2147483647 w 74"/>
              <a:gd name="T13" fmla="*/ 2147483647 h 87"/>
              <a:gd name="T14" fmla="*/ 2147483647 w 74"/>
              <a:gd name="T15" fmla="*/ 2147483647 h 87"/>
              <a:gd name="T16" fmla="*/ 2147483647 w 74"/>
              <a:gd name="T17" fmla="*/ 2147483647 h 87"/>
              <a:gd name="T18" fmla="*/ 2147483647 w 74"/>
              <a:gd name="T19" fmla="*/ 2147483647 h 87"/>
              <a:gd name="T20" fmla="*/ 2147483647 w 74"/>
              <a:gd name="T21" fmla="*/ 2147483647 h 87"/>
              <a:gd name="T22" fmla="*/ 2147483647 w 74"/>
              <a:gd name="T23" fmla="*/ 2147483647 h 87"/>
              <a:gd name="T24" fmla="*/ 2147483647 w 74"/>
              <a:gd name="T25" fmla="*/ 0 h 87"/>
              <a:gd name="T26" fmla="*/ 2147483647 w 74"/>
              <a:gd name="T27" fmla="*/ 0 h 87"/>
              <a:gd name="T28" fmla="*/ 2147483647 w 74"/>
              <a:gd name="T29" fmla="*/ 0 h 87"/>
              <a:gd name="T30" fmla="*/ 2147483647 w 74"/>
              <a:gd name="T31" fmla="*/ 2147483647 h 87"/>
              <a:gd name="T32" fmla="*/ 2147483647 w 74"/>
              <a:gd name="T33" fmla="*/ 2147483647 h 87"/>
              <a:gd name="T34" fmla="*/ 0 w 74"/>
              <a:gd name="T35" fmla="*/ 2147483647 h 87"/>
              <a:gd name="T36" fmla="*/ 2147483647 w 74"/>
              <a:gd name="T37" fmla="*/ 2147483647 h 87"/>
              <a:gd name="T38" fmla="*/ 2147483647 w 74"/>
              <a:gd name="T39" fmla="*/ 2147483647 h 87"/>
              <a:gd name="T40" fmla="*/ 2147483647 w 74"/>
              <a:gd name="T41" fmla="*/ 2147483647 h 87"/>
              <a:gd name="T42" fmla="*/ 2147483647 w 74"/>
              <a:gd name="T43" fmla="*/ 2147483647 h 87"/>
              <a:gd name="T44" fmla="*/ 2147483647 w 74"/>
              <a:gd name="T45" fmla="*/ 2147483647 h 87"/>
              <a:gd name="T46" fmla="*/ 2147483647 w 74"/>
              <a:gd name="T47" fmla="*/ 2147483647 h 87"/>
              <a:gd name="T48" fmla="*/ 2147483647 w 74"/>
              <a:gd name="T49" fmla="*/ 2147483647 h 87"/>
              <a:gd name="T50" fmla="*/ 2147483647 w 74"/>
              <a:gd name="T51" fmla="*/ 2147483647 h 87"/>
              <a:gd name="T52" fmla="*/ 2147483647 w 74"/>
              <a:gd name="T53" fmla="*/ 2147483647 h 87"/>
              <a:gd name="T54" fmla="*/ 2147483647 w 74"/>
              <a:gd name="T55" fmla="*/ 2147483647 h 87"/>
              <a:gd name="T56" fmla="*/ 2147483647 w 74"/>
              <a:gd name="T57" fmla="*/ 2147483647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87"/>
              <a:gd name="T89" fmla="*/ 74 w 74"/>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87">
                <a:moveTo>
                  <a:pt x="42" y="51"/>
                </a:moveTo>
                <a:lnTo>
                  <a:pt x="47" y="56"/>
                </a:lnTo>
                <a:lnTo>
                  <a:pt x="54" y="58"/>
                </a:lnTo>
                <a:lnTo>
                  <a:pt x="61" y="58"/>
                </a:lnTo>
                <a:lnTo>
                  <a:pt x="67" y="54"/>
                </a:lnTo>
                <a:lnTo>
                  <a:pt x="72" y="49"/>
                </a:lnTo>
                <a:lnTo>
                  <a:pt x="74" y="43"/>
                </a:lnTo>
                <a:lnTo>
                  <a:pt x="74" y="36"/>
                </a:lnTo>
                <a:lnTo>
                  <a:pt x="72" y="31"/>
                </a:lnTo>
                <a:lnTo>
                  <a:pt x="67" y="25"/>
                </a:lnTo>
                <a:lnTo>
                  <a:pt x="59" y="15"/>
                </a:lnTo>
                <a:lnTo>
                  <a:pt x="49" y="7"/>
                </a:lnTo>
                <a:lnTo>
                  <a:pt x="34" y="0"/>
                </a:lnTo>
                <a:lnTo>
                  <a:pt x="31" y="0"/>
                </a:lnTo>
                <a:lnTo>
                  <a:pt x="23" y="0"/>
                </a:lnTo>
                <a:lnTo>
                  <a:pt x="11" y="7"/>
                </a:lnTo>
                <a:lnTo>
                  <a:pt x="1" y="25"/>
                </a:lnTo>
                <a:lnTo>
                  <a:pt x="0" y="36"/>
                </a:lnTo>
                <a:lnTo>
                  <a:pt x="1" y="48"/>
                </a:lnTo>
                <a:lnTo>
                  <a:pt x="8" y="59"/>
                </a:lnTo>
                <a:lnTo>
                  <a:pt x="18" y="68"/>
                </a:lnTo>
                <a:lnTo>
                  <a:pt x="29" y="76"/>
                </a:lnTo>
                <a:lnTo>
                  <a:pt x="42" y="81"/>
                </a:lnTo>
                <a:lnTo>
                  <a:pt x="57" y="86"/>
                </a:lnTo>
                <a:lnTo>
                  <a:pt x="72" y="87"/>
                </a:lnTo>
                <a:lnTo>
                  <a:pt x="62" y="77"/>
                </a:lnTo>
                <a:lnTo>
                  <a:pt x="51" y="68"/>
                </a:lnTo>
                <a:lnTo>
                  <a:pt x="41" y="59"/>
                </a:lnTo>
                <a:lnTo>
                  <a:pt x="42" y="51"/>
                </a:lnTo>
                <a:close/>
              </a:path>
            </a:pathLst>
          </a:custGeom>
          <a:solidFill>
            <a:srgbClr val="C9E8FF"/>
          </a:solidFill>
          <a:ln w="9525">
            <a:noFill/>
            <a:round/>
            <a:headEnd/>
            <a:tailEnd/>
          </a:ln>
        </p:spPr>
        <p:txBody>
          <a:bodyPr/>
          <a:lstStyle/>
          <a:p>
            <a:endParaRPr lang="en-US" dirty="0"/>
          </a:p>
        </p:txBody>
      </p:sp>
      <p:sp>
        <p:nvSpPr>
          <p:cNvPr id="2056" name="Freeform 13"/>
          <p:cNvSpPr>
            <a:spLocks/>
          </p:cNvSpPr>
          <p:nvPr/>
        </p:nvSpPr>
        <p:spPr bwMode="auto">
          <a:xfrm>
            <a:off x="6526213" y="2455863"/>
            <a:ext cx="39687" cy="173037"/>
          </a:xfrm>
          <a:custGeom>
            <a:avLst/>
            <a:gdLst>
              <a:gd name="T0" fmla="*/ 0 w 51"/>
              <a:gd name="T1" fmla="*/ 2147483647 h 217"/>
              <a:gd name="T2" fmla="*/ 0 w 51"/>
              <a:gd name="T3" fmla="*/ 2147483647 h 217"/>
              <a:gd name="T4" fmla="*/ 2147483647 w 51"/>
              <a:gd name="T5" fmla="*/ 2147483647 h 217"/>
              <a:gd name="T6" fmla="*/ 2147483647 w 51"/>
              <a:gd name="T7" fmla="*/ 2147483647 h 217"/>
              <a:gd name="T8" fmla="*/ 2147483647 w 51"/>
              <a:gd name="T9" fmla="*/ 2147483647 h 217"/>
              <a:gd name="T10" fmla="*/ 2147483647 w 51"/>
              <a:gd name="T11" fmla="*/ 2147483647 h 217"/>
              <a:gd name="T12" fmla="*/ 2147483647 w 51"/>
              <a:gd name="T13" fmla="*/ 2147483647 h 217"/>
              <a:gd name="T14" fmla="*/ 2147483647 w 51"/>
              <a:gd name="T15" fmla="*/ 2147483647 h 217"/>
              <a:gd name="T16" fmla="*/ 2147483647 w 51"/>
              <a:gd name="T17" fmla="*/ 2147483647 h 217"/>
              <a:gd name="T18" fmla="*/ 2147483647 w 51"/>
              <a:gd name="T19" fmla="*/ 2147483647 h 217"/>
              <a:gd name="T20" fmla="*/ 2147483647 w 51"/>
              <a:gd name="T21" fmla="*/ 2147483647 h 217"/>
              <a:gd name="T22" fmla="*/ 2147483647 w 51"/>
              <a:gd name="T23" fmla="*/ 2147483647 h 217"/>
              <a:gd name="T24" fmla="*/ 2147483647 w 51"/>
              <a:gd name="T25" fmla="*/ 0 h 217"/>
              <a:gd name="T26" fmla="*/ 2147483647 w 51"/>
              <a:gd name="T27" fmla="*/ 2147483647 h 217"/>
              <a:gd name="T28" fmla="*/ 2147483647 w 51"/>
              <a:gd name="T29" fmla="*/ 2147483647 h 217"/>
              <a:gd name="T30" fmla="*/ 2147483647 w 51"/>
              <a:gd name="T31" fmla="*/ 2147483647 h 217"/>
              <a:gd name="T32" fmla="*/ 0 w 51"/>
              <a:gd name="T33" fmla="*/ 2147483647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17"/>
              <a:gd name="T53" fmla="*/ 51 w 51"/>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17">
                <a:moveTo>
                  <a:pt x="0" y="203"/>
                </a:moveTo>
                <a:lnTo>
                  <a:pt x="0" y="209"/>
                </a:lnTo>
                <a:lnTo>
                  <a:pt x="3" y="213"/>
                </a:lnTo>
                <a:lnTo>
                  <a:pt x="8" y="216"/>
                </a:lnTo>
                <a:lnTo>
                  <a:pt x="13" y="217"/>
                </a:lnTo>
                <a:lnTo>
                  <a:pt x="20" y="217"/>
                </a:lnTo>
                <a:lnTo>
                  <a:pt x="23" y="214"/>
                </a:lnTo>
                <a:lnTo>
                  <a:pt x="26" y="209"/>
                </a:lnTo>
                <a:lnTo>
                  <a:pt x="28" y="204"/>
                </a:lnTo>
                <a:lnTo>
                  <a:pt x="38" y="143"/>
                </a:lnTo>
                <a:lnTo>
                  <a:pt x="48" y="78"/>
                </a:lnTo>
                <a:lnTo>
                  <a:pt x="51" y="23"/>
                </a:lnTo>
                <a:lnTo>
                  <a:pt x="46" y="0"/>
                </a:lnTo>
                <a:lnTo>
                  <a:pt x="35" y="27"/>
                </a:lnTo>
                <a:lnTo>
                  <a:pt x="18" y="79"/>
                </a:lnTo>
                <a:lnTo>
                  <a:pt x="5" y="143"/>
                </a:lnTo>
                <a:lnTo>
                  <a:pt x="0" y="203"/>
                </a:lnTo>
                <a:close/>
              </a:path>
            </a:pathLst>
          </a:custGeom>
          <a:solidFill>
            <a:srgbClr val="000000"/>
          </a:solidFill>
          <a:ln w="9525">
            <a:noFill/>
            <a:round/>
            <a:headEnd/>
            <a:tailEnd/>
          </a:ln>
        </p:spPr>
        <p:txBody>
          <a:bodyPr/>
          <a:lstStyle/>
          <a:p>
            <a:endParaRPr lang="en-US" dirty="0"/>
          </a:p>
        </p:txBody>
      </p:sp>
      <p:sp>
        <p:nvSpPr>
          <p:cNvPr id="2057" name="Freeform 15"/>
          <p:cNvSpPr>
            <a:spLocks/>
          </p:cNvSpPr>
          <p:nvPr/>
        </p:nvSpPr>
        <p:spPr bwMode="auto">
          <a:xfrm>
            <a:off x="6627813" y="2578100"/>
            <a:ext cx="73025" cy="55563"/>
          </a:xfrm>
          <a:custGeom>
            <a:avLst/>
            <a:gdLst>
              <a:gd name="T0" fmla="*/ 2147483647 w 92"/>
              <a:gd name="T1" fmla="*/ 2147483647 h 69"/>
              <a:gd name="T2" fmla="*/ 2147483647 w 92"/>
              <a:gd name="T3" fmla="*/ 2147483647 h 69"/>
              <a:gd name="T4" fmla="*/ 2147483647 w 92"/>
              <a:gd name="T5" fmla="*/ 2147483647 h 69"/>
              <a:gd name="T6" fmla="*/ 2147483647 w 92"/>
              <a:gd name="T7" fmla="*/ 2147483647 h 69"/>
              <a:gd name="T8" fmla="*/ 2147483647 w 92"/>
              <a:gd name="T9" fmla="*/ 2147483647 h 69"/>
              <a:gd name="T10" fmla="*/ 2147483647 w 92"/>
              <a:gd name="T11" fmla="*/ 2147483647 h 69"/>
              <a:gd name="T12" fmla="*/ 2147483647 w 92"/>
              <a:gd name="T13" fmla="*/ 2147483647 h 69"/>
              <a:gd name="T14" fmla="*/ 2147483647 w 92"/>
              <a:gd name="T15" fmla="*/ 2147483647 h 69"/>
              <a:gd name="T16" fmla="*/ 2147483647 w 92"/>
              <a:gd name="T17" fmla="*/ 2147483647 h 69"/>
              <a:gd name="T18" fmla="*/ 2147483647 w 92"/>
              <a:gd name="T19" fmla="*/ 2147483647 h 69"/>
              <a:gd name="T20" fmla="*/ 2147483647 w 92"/>
              <a:gd name="T21" fmla="*/ 2147483647 h 69"/>
              <a:gd name="T22" fmla="*/ 2147483647 w 92"/>
              <a:gd name="T23" fmla="*/ 2147483647 h 69"/>
              <a:gd name="T24" fmla="*/ 2147483647 w 92"/>
              <a:gd name="T25" fmla="*/ 2147483647 h 69"/>
              <a:gd name="T26" fmla="*/ 2147483647 w 92"/>
              <a:gd name="T27" fmla="*/ 2147483647 h 69"/>
              <a:gd name="T28" fmla="*/ 2147483647 w 92"/>
              <a:gd name="T29" fmla="*/ 0 h 69"/>
              <a:gd name="T30" fmla="*/ 2147483647 w 92"/>
              <a:gd name="T31" fmla="*/ 0 h 69"/>
              <a:gd name="T32" fmla="*/ 2147483647 w 92"/>
              <a:gd name="T33" fmla="*/ 2147483647 h 69"/>
              <a:gd name="T34" fmla="*/ 2147483647 w 92"/>
              <a:gd name="T35" fmla="*/ 2147483647 h 69"/>
              <a:gd name="T36" fmla="*/ 2147483647 w 92"/>
              <a:gd name="T37" fmla="*/ 2147483647 h 69"/>
              <a:gd name="T38" fmla="*/ 0 w 92"/>
              <a:gd name="T39" fmla="*/ 2147483647 h 69"/>
              <a:gd name="T40" fmla="*/ 2147483647 w 92"/>
              <a:gd name="T41" fmla="*/ 2147483647 h 69"/>
              <a:gd name="T42" fmla="*/ 2147483647 w 92"/>
              <a:gd name="T43" fmla="*/ 2147483647 h 69"/>
              <a:gd name="T44" fmla="*/ 2147483647 w 92"/>
              <a:gd name="T45" fmla="*/ 2147483647 h 69"/>
              <a:gd name="T46" fmla="*/ 2147483647 w 92"/>
              <a:gd name="T47" fmla="*/ 2147483647 h 69"/>
              <a:gd name="T48" fmla="*/ 2147483647 w 92"/>
              <a:gd name="T49" fmla="*/ 214748364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69"/>
              <a:gd name="T77" fmla="*/ 92 w 92"/>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69">
                <a:moveTo>
                  <a:pt x="36" y="66"/>
                </a:moveTo>
                <a:lnTo>
                  <a:pt x="51" y="69"/>
                </a:lnTo>
                <a:lnTo>
                  <a:pt x="64" y="69"/>
                </a:lnTo>
                <a:lnTo>
                  <a:pt x="74" y="67"/>
                </a:lnTo>
                <a:lnTo>
                  <a:pt x="81" y="62"/>
                </a:lnTo>
                <a:lnTo>
                  <a:pt x="86" y="58"/>
                </a:lnTo>
                <a:lnTo>
                  <a:pt x="89" y="51"/>
                </a:lnTo>
                <a:lnTo>
                  <a:pt x="92" y="44"/>
                </a:lnTo>
                <a:lnTo>
                  <a:pt x="92" y="38"/>
                </a:lnTo>
                <a:lnTo>
                  <a:pt x="91" y="28"/>
                </a:lnTo>
                <a:lnTo>
                  <a:pt x="84" y="18"/>
                </a:lnTo>
                <a:lnTo>
                  <a:pt x="76" y="11"/>
                </a:lnTo>
                <a:lnTo>
                  <a:pt x="64" y="5"/>
                </a:lnTo>
                <a:lnTo>
                  <a:pt x="50" y="2"/>
                </a:lnTo>
                <a:lnTo>
                  <a:pt x="35" y="0"/>
                </a:lnTo>
                <a:lnTo>
                  <a:pt x="23" y="0"/>
                </a:lnTo>
                <a:lnTo>
                  <a:pt x="17" y="2"/>
                </a:lnTo>
                <a:lnTo>
                  <a:pt x="8" y="7"/>
                </a:lnTo>
                <a:lnTo>
                  <a:pt x="2" y="16"/>
                </a:lnTo>
                <a:lnTo>
                  <a:pt x="0" y="28"/>
                </a:lnTo>
                <a:lnTo>
                  <a:pt x="2" y="39"/>
                </a:lnTo>
                <a:lnTo>
                  <a:pt x="10" y="49"/>
                </a:lnTo>
                <a:lnTo>
                  <a:pt x="20" y="58"/>
                </a:lnTo>
                <a:lnTo>
                  <a:pt x="28" y="62"/>
                </a:lnTo>
                <a:lnTo>
                  <a:pt x="36" y="66"/>
                </a:lnTo>
                <a:close/>
              </a:path>
            </a:pathLst>
          </a:custGeom>
          <a:solidFill>
            <a:srgbClr val="000000"/>
          </a:solidFill>
          <a:ln w="9525">
            <a:noFill/>
            <a:round/>
            <a:headEnd/>
            <a:tailEnd/>
          </a:ln>
        </p:spPr>
        <p:txBody>
          <a:bodyPr/>
          <a:lstStyle/>
          <a:p>
            <a:endParaRPr lang="en-US" dirty="0"/>
          </a:p>
        </p:txBody>
      </p:sp>
      <p:sp>
        <p:nvSpPr>
          <p:cNvPr id="2058" name="Freeform 16"/>
          <p:cNvSpPr>
            <a:spLocks/>
          </p:cNvSpPr>
          <p:nvPr/>
        </p:nvSpPr>
        <p:spPr bwMode="auto">
          <a:xfrm>
            <a:off x="6775450" y="2609850"/>
            <a:ext cx="58738" cy="71438"/>
          </a:xfrm>
          <a:custGeom>
            <a:avLst/>
            <a:gdLst>
              <a:gd name="T0" fmla="*/ 2147483647 w 74"/>
              <a:gd name="T1" fmla="*/ 2147483647 h 89"/>
              <a:gd name="T2" fmla="*/ 2147483647 w 74"/>
              <a:gd name="T3" fmla="*/ 2147483647 h 89"/>
              <a:gd name="T4" fmla="*/ 2147483647 w 74"/>
              <a:gd name="T5" fmla="*/ 2147483647 h 89"/>
              <a:gd name="T6" fmla="*/ 2147483647 w 74"/>
              <a:gd name="T7" fmla="*/ 2147483647 h 89"/>
              <a:gd name="T8" fmla="*/ 2147483647 w 74"/>
              <a:gd name="T9" fmla="*/ 2147483647 h 89"/>
              <a:gd name="T10" fmla="*/ 2147483647 w 74"/>
              <a:gd name="T11" fmla="*/ 2147483647 h 89"/>
              <a:gd name="T12" fmla="*/ 2147483647 w 74"/>
              <a:gd name="T13" fmla="*/ 2147483647 h 89"/>
              <a:gd name="T14" fmla="*/ 2147483647 w 74"/>
              <a:gd name="T15" fmla="*/ 2147483647 h 89"/>
              <a:gd name="T16" fmla="*/ 2147483647 w 74"/>
              <a:gd name="T17" fmla="*/ 2147483647 h 89"/>
              <a:gd name="T18" fmla="*/ 2147483647 w 74"/>
              <a:gd name="T19" fmla="*/ 2147483647 h 89"/>
              <a:gd name="T20" fmla="*/ 2147483647 w 74"/>
              <a:gd name="T21" fmla="*/ 2147483647 h 89"/>
              <a:gd name="T22" fmla="*/ 2147483647 w 74"/>
              <a:gd name="T23" fmla="*/ 2147483647 h 89"/>
              <a:gd name="T24" fmla="*/ 2147483647 w 74"/>
              <a:gd name="T25" fmla="*/ 0 h 89"/>
              <a:gd name="T26" fmla="*/ 2147483647 w 74"/>
              <a:gd name="T27" fmla="*/ 2147483647 h 89"/>
              <a:gd name="T28" fmla="*/ 2147483647 w 74"/>
              <a:gd name="T29" fmla="*/ 2147483647 h 89"/>
              <a:gd name="T30" fmla="*/ 2147483647 w 74"/>
              <a:gd name="T31" fmla="*/ 2147483647 h 89"/>
              <a:gd name="T32" fmla="*/ 2147483647 w 74"/>
              <a:gd name="T33" fmla="*/ 2147483647 h 89"/>
              <a:gd name="T34" fmla="*/ 0 w 74"/>
              <a:gd name="T35" fmla="*/ 2147483647 h 89"/>
              <a:gd name="T36" fmla="*/ 2147483647 w 74"/>
              <a:gd name="T37" fmla="*/ 2147483647 h 89"/>
              <a:gd name="T38" fmla="*/ 2147483647 w 74"/>
              <a:gd name="T39" fmla="*/ 2147483647 h 89"/>
              <a:gd name="T40" fmla="*/ 2147483647 w 74"/>
              <a:gd name="T41" fmla="*/ 2147483647 h 89"/>
              <a:gd name="T42" fmla="*/ 2147483647 w 74"/>
              <a:gd name="T43" fmla="*/ 2147483647 h 89"/>
              <a:gd name="T44" fmla="*/ 2147483647 w 74"/>
              <a:gd name="T45" fmla="*/ 2147483647 h 89"/>
              <a:gd name="T46" fmla="*/ 2147483647 w 74"/>
              <a:gd name="T47" fmla="*/ 2147483647 h 89"/>
              <a:gd name="T48" fmla="*/ 2147483647 w 74"/>
              <a:gd name="T49" fmla="*/ 2147483647 h 89"/>
              <a:gd name="T50" fmla="*/ 2147483647 w 74"/>
              <a:gd name="T51" fmla="*/ 2147483647 h 89"/>
              <a:gd name="T52" fmla="*/ 2147483647 w 74"/>
              <a:gd name="T53" fmla="*/ 2147483647 h 89"/>
              <a:gd name="T54" fmla="*/ 2147483647 w 74"/>
              <a:gd name="T55" fmla="*/ 2147483647 h 89"/>
              <a:gd name="T56" fmla="*/ 2147483647 w 74"/>
              <a:gd name="T57" fmla="*/ 2147483647 h 89"/>
              <a:gd name="T58" fmla="*/ 2147483647 w 74"/>
              <a:gd name="T59" fmla="*/ 2147483647 h 89"/>
              <a:gd name="T60" fmla="*/ 2147483647 w 74"/>
              <a:gd name="T61" fmla="*/ 2147483647 h 89"/>
              <a:gd name="T62" fmla="*/ 2147483647 w 74"/>
              <a:gd name="T63" fmla="*/ 2147483647 h 89"/>
              <a:gd name="T64" fmla="*/ 2147483647 w 74"/>
              <a:gd name="T65" fmla="*/ 2147483647 h 89"/>
              <a:gd name="T66" fmla="*/ 2147483647 w 74"/>
              <a:gd name="T67" fmla="*/ 2147483647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9"/>
              <a:gd name="T104" fmla="*/ 74 w 74"/>
              <a:gd name="T105" fmla="*/ 89 h 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9">
                <a:moveTo>
                  <a:pt x="43" y="51"/>
                </a:moveTo>
                <a:lnTo>
                  <a:pt x="48" y="55"/>
                </a:lnTo>
                <a:lnTo>
                  <a:pt x="54" y="56"/>
                </a:lnTo>
                <a:lnTo>
                  <a:pt x="61" y="56"/>
                </a:lnTo>
                <a:lnTo>
                  <a:pt x="66" y="53"/>
                </a:lnTo>
                <a:lnTo>
                  <a:pt x="71" y="48"/>
                </a:lnTo>
                <a:lnTo>
                  <a:pt x="74" y="42"/>
                </a:lnTo>
                <a:lnTo>
                  <a:pt x="74" y="35"/>
                </a:lnTo>
                <a:lnTo>
                  <a:pt x="71" y="30"/>
                </a:lnTo>
                <a:lnTo>
                  <a:pt x="67" y="23"/>
                </a:lnTo>
                <a:lnTo>
                  <a:pt x="59" y="15"/>
                </a:lnTo>
                <a:lnTo>
                  <a:pt x="49" y="7"/>
                </a:lnTo>
                <a:lnTo>
                  <a:pt x="33" y="0"/>
                </a:lnTo>
                <a:lnTo>
                  <a:pt x="13" y="4"/>
                </a:lnTo>
                <a:lnTo>
                  <a:pt x="8" y="9"/>
                </a:lnTo>
                <a:lnTo>
                  <a:pt x="3" y="17"/>
                </a:lnTo>
                <a:lnTo>
                  <a:pt x="2" y="22"/>
                </a:lnTo>
                <a:lnTo>
                  <a:pt x="0" y="25"/>
                </a:lnTo>
                <a:lnTo>
                  <a:pt x="2" y="37"/>
                </a:lnTo>
                <a:lnTo>
                  <a:pt x="5" y="48"/>
                </a:lnTo>
                <a:lnTo>
                  <a:pt x="8" y="58"/>
                </a:lnTo>
                <a:lnTo>
                  <a:pt x="10" y="61"/>
                </a:lnTo>
                <a:lnTo>
                  <a:pt x="15" y="68"/>
                </a:lnTo>
                <a:lnTo>
                  <a:pt x="20" y="73"/>
                </a:lnTo>
                <a:lnTo>
                  <a:pt x="25" y="78"/>
                </a:lnTo>
                <a:lnTo>
                  <a:pt x="30" y="83"/>
                </a:lnTo>
                <a:lnTo>
                  <a:pt x="36" y="86"/>
                </a:lnTo>
                <a:lnTo>
                  <a:pt x="44" y="89"/>
                </a:lnTo>
                <a:lnTo>
                  <a:pt x="56" y="89"/>
                </a:lnTo>
                <a:lnTo>
                  <a:pt x="69" y="89"/>
                </a:lnTo>
                <a:lnTo>
                  <a:pt x="67" y="79"/>
                </a:lnTo>
                <a:lnTo>
                  <a:pt x="57" y="66"/>
                </a:lnTo>
                <a:lnTo>
                  <a:pt x="46" y="55"/>
                </a:lnTo>
                <a:lnTo>
                  <a:pt x="43" y="51"/>
                </a:lnTo>
                <a:close/>
              </a:path>
            </a:pathLst>
          </a:custGeom>
          <a:solidFill>
            <a:srgbClr val="000000"/>
          </a:solidFill>
          <a:ln w="9525">
            <a:noFill/>
            <a:round/>
            <a:headEnd/>
            <a:tailEnd/>
          </a:ln>
        </p:spPr>
        <p:txBody>
          <a:bodyPr/>
          <a:lstStyle/>
          <a:p>
            <a:endParaRPr lang="en-US" dirty="0"/>
          </a:p>
        </p:txBody>
      </p:sp>
      <p:sp>
        <p:nvSpPr>
          <p:cNvPr id="2059" name="Freeform 18"/>
          <p:cNvSpPr>
            <a:spLocks/>
          </p:cNvSpPr>
          <p:nvPr/>
        </p:nvSpPr>
        <p:spPr bwMode="auto">
          <a:xfrm>
            <a:off x="6934200" y="2133600"/>
            <a:ext cx="41275" cy="168275"/>
          </a:xfrm>
          <a:custGeom>
            <a:avLst/>
            <a:gdLst>
              <a:gd name="T0" fmla="*/ 2147483647 w 53"/>
              <a:gd name="T1" fmla="*/ 2147483647 h 212"/>
              <a:gd name="T2" fmla="*/ 2147483647 w 53"/>
              <a:gd name="T3" fmla="*/ 2147483647 h 212"/>
              <a:gd name="T4" fmla="*/ 2147483647 w 53"/>
              <a:gd name="T5" fmla="*/ 2147483647 h 212"/>
              <a:gd name="T6" fmla="*/ 2147483647 w 53"/>
              <a:gd name="T7" fmla="*/ 2147483647 h 212"/>
              <a:gd name="T8" fmla="*/ 2147483647 w 53"/>
              <a:gd name="T9" fmla="*/ 2147483647 h 212"/>
              <a:gd name="T10" fmla="*/ 2147483647 w 53"/>
              <a:gd name="T11" fmla="*/ 0 h 212"/>
              <a:gd name="T12" fmla="*/ 2147483647 w 53"/>
              <a:gd name="T13" fmla="*/ 2147483647 h 212"/>
              <a:gd name="T14" fmla="*/ 2147483647 w 53"/>
              <a:gd name="T15" fmla="*/ 2147483647 h 212"/>
              <a:gd name="T16" fmla="*/ 2147483647 w 53"/>
              <a:gd name="T17" fmla="*/ 2147483647 h 212"/>
              <a:gd name="T18" fmla="*/ 2147483647 w 53"/>
              <a:gd name="T19" fmla="*/ 2147483647 h 212"/>
              <a:gd name="T20" fmla="*/ 0 w 53"/>
              <a:gd name="T21" fmla="*/ 2147483647 h 212"/>
              <a:gd name="T22" fmla="*/ 2147483647 w 53"/>
              <a:gd name="T23" fmla="*/ 2147483647 h 212"/>
              <a:gd name="T24" fmla="*/ 2147483647 w 53"/>
              <a:gd name="T25" fmla="*/ 2147483647 h 212"/>
              <a:gd name="T26" fmla="*/ 2147483647 w 53"/>
              <a:gd name="T27" fmla="*/ 2147483647 h 212"/>
              <a:gd name="T28" fmla="*/ 2147483647 w 53"/>
              <a:gd name="T29" fmla="*/ 2147483647 h 212"/>
              <a:gd name="T30" fmla="*/ 2147483647 w 53"/>
              <a:gd name="T31" fmla="*/ 2147483647 h 212"/>
              <a:gd name="T32" fmla="*/ 2147483647 w 53"/>
              <a:gd name="T33" fmla="*/ 2147483647 h 212"/>
              <a:gd name="T34" fmla="*/ 2147483647 w 53"/>
              <a:gd name="T35" fmla="*/ 2147483647 h 212"/>
              <a:gd name="T36" fmla="*/ 2147483647 w 53"/>
              <a:gd name="T37" fmla="*/ 2147483647 h 212"/>
              <a:gd name="T38" fmla="*/ 2147483647 w 53"/>
              <a:gd name="T39" fmla="*/ 2147483647 h 212"/>
              <a:gd name="T40" fmla="*/ 2147483647 w 53"/>
              <a:gd name="T41" fmla="*/ 2147483647 h 212"/>
              <a:gd name="T42" fmla="*/ 2147483647 w 53"/>
              <a:gd name="T43" fmla="*/ 2147483647 h 212"/>
              <a:gd name="T44" fmla="*/ 2147483647 w 53"/>
              <a:gd name="T45" fmla="*/ 2147483647 h 212"/>
              <a:gd name="T46" fmla="*/ 2147483647 w 53"/>
              <a:gd name="T47" fmla="*/ 2147483647 h 212"/>
              <a:gd name="T48" fmla="*/ 2147483647 w 53"/>
              <a:gd name="T49" fmla="*/ 2147483647 h 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212"/>
              <a:gd name="T77" fmla="*/ 53 w 53"/>
              <a:gd name="T78" fmla="*/ 212 h 2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212">
                <a:moveTo>
                  <a:pt x="51" y="26"/>
                </a:moveTo>
                <a:lnTo>
                  <a:pt x="53" y="18"/>
                </a:lnTo>
                <a:lnTo>
                  <a:pt x="51" y="11"/>
                </a:lnTo>
                <a:lnTo>
                  <a:pt x="46" y="5"/>
                </a:lnTo>
                <a:lnTo>
                  <a:pt x="39" y="1"/>
                </a:lnTo>
                <a:lnTo>
                  <a:pt x="31" y="0"/>
                </a:lnTo>
                <a:lnTo>
                  <a:pt x="25" y="3"/>
                </a:lnTo>
                <a:lnTo>
                  <a:pt x="18" y="8"/>
                </a:lnTo>
                <a:lnTo>
                  <a:pt x="15" y="14"/>
                </a:lnTo>
                <a:lnTo>
                  <a:pt x="2" y="59"/>
                </a:lnTo>
                <a:lnTo>
                  <a:pt x="0" y="105"/>
                </a:lnTo>
                <a:lnTo>
                  <a:pt x="3" y="154"/>
                </a:lnTo>
                <a:lnTo>
                  <a:pt x="5" y="202"/>
                </a:lnTo>
                <a:lnTo>
                  <a:pt x="5" y="205"/>
                </a:lnTo>
                <a:lnTo>
                  <a:pt x="7" y="209"/>
                </a:lnTo>
                <a:lnTo>
                  <a:pt x="8" y="210"/>
                </a:lnTo>
                <a:lnTo>
                  <a:pt x="12" y="212"/>
                </a:lnTo>
                <a:lnTo>
                  <a:pt x="15" y="212"/>
                </a:lnTo>
                <a:lnTo>
                  <a:pt x="18" y="210"/>
                </a:lnTo>
                <a:lnTo>
                  <a:pt x="21" y="209"/>
                </a:lnTo>
                <a:lnTo>
                  <a:pt x="23" y="205"/>
                </a:lnTo>
                <a:lnTo>
                  <a:pt x="25" y="186"/>
                </a:lnTo>
                <a:lnTo>
                  <a:pt x="30" y="136"/>
                </a:lnTo>
                <a:lnTo>
                  <a:pt x="39" y="77"/>
                </a:lnTo>
                <a:lnTo>
                  <a:pt x="51" y="26"/>
                </a:lnTo>
                <a:close/>
              </a:path>
            </a:pathLst>
          </a:custGeom>
          <a:solidFill>
            <a:srgbClr val="000000"/>
          </a:solidFill>
          <a:ln w="9525">
            <a:noFill/>
            <a:round/>
            <a:headEnd/>
            <a:tailEnd/>
          </a:ln>
        </p:spPr>
        <p:txBody>
          <a:bodyPr/>
          <a:lstStyle/>
          <a:p>
            <a:endParaRPr lang="en-US" dirty="0"/>
          </a:p>
        </p:txBody>
      </p:sp>
      <p:sp>
        <p:nvSpPr>
          <p:cNvPr id="2060" name="Freeform 19"/>
          <p:cNvSpPr>
            <a:spLocks/>
          </p:cNvSpPr>
          <p:nvPr/>
        </p:nvSpPr>
        <p:spPr bwMode="auto">
          <a:xfrm>
            <a:off x="6591300" y="2192338"/>
            <a:ext cx="33338" cy="109537"/>
          </a:xfrm>
          <a:custGeom>
            <a:avLst/>
            <a:gdLst>
              <a:gd name="T0" fmla="*/ 2147483647 w 41"/>
              <a:gd name="T1" fmla="*/ 2147483647 h 138"/>
              <a:gd name="T2" fmla="*/ 2147483647 w 41"/>
              <a:gd name="T3" fmla="*/ 2147483647 h 138"/>
              <a:gd name="T4" fmla="*/ 2147483647 w 41"/>
              <a:gd name="T5" fmla="*/ 2147483647 h 138"/>
              <a:gd name="T6" fmla="*/ 2147483647 w 41"/>
              <a:gd name="T7" fmla="*/ 2147483647 h 138"/>
              <a:gd name="T8" fmla="*/ 2147483647 w 41"/>
              <a:gd name="T9" fmla="*/ 0 h 138"/>
              <a:gd name="T10" fmla="*/ 2147483647 w 41"/>
              <a:gd name="T11" fmla="*/ 0 h 138"/>
              <a:gd name="T12" fmla="*/ 2147483647 w 41"/>
              <a:gd name="T13" fmla="*/ 2147483647 h 138"/>
              <a:gd name="T14" fmla="*/ 2147483647 w 41"/>
              <a:gd name="T15" fmla="*/ 2147483647 h 138"/>
              <a:gd name="T16" fmla="*/ 2147483647 w 41"/>
              <a:gd name="T17" fmla="*/ 2147483647 h 138"/>
              <a:gd name="T18" fmla="*/ 2147483647 w 41"/>
              <a:gd name="T19" fmla="*/ 2147483647 h 138"/>
              <a:gd name="T20" fmla="*/ 0 w 41"/>
              <a:gd name="T21" fmla="*/ 2147483647 h 138"/>
              <a:gd name="T22" fmla="*/ 2147483647 w 41"/>
              <a:gd name="T23" fmla="*/ 2147483647 h 138"/>
              <a:gd name="T24" fmla="*/ 2147483647 w 41"/>
              <a:gd name="T25" fmla="*/ 2147483647 h 138"/>
              <a:gd name="T26" fmla="*/ 2147483647 w 41"/>
              <a:gd name="T27" fmla="*/ 2147483647 h 138"/>
              <a:gd name="T28" fmla="*/ 2147483647 w 41"/>
              <a:gd name="T29" fmla="*/ 2147483647 h 138"/>
              <a:gd name="T30" fmla="*/ 2147483647 w 41"/>
              <a:gd name="T31" fmla="*/ 2147483647 h 138"/>
              <a:gd name="T32" fmla="*/ 2147483647 w 41"/>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38"/>
              <a:gd name="T53" fmla="*/ 41 w 41"/>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38">
                <a:moveTo>
                  <a:pt x="41" y="18"/>
                </a:moveTo>
                <a:lnTo>
                  <a:pt x="41" y="13"/>
                </a:lnTo>
                <a:lnTo>
                  <a:pt x="40" y="8"/>
                </a:lnTo>
                <a:lnTo>
                  <a:pt x="36" y="3"/>
                </a:lnTo>
                <a:lnTo>
                  <a:pt x="31" y="0"/>
                </a:lnTo>
                <a:lnTo>
                  <a:pt x="26" y="0"/>
                </a:lnTo>
                <a:lnTo>
                  <a:pt x="22" y="2"/>
                </a:lnTo>
                <a:lnTo>
                  <a:pt x="17" y="5"/>
                </a:lnTo>
                <a:lnTo>
                  <a:pt x="15" y="10"/>
                </a:lnTo>
                <a:lnTo>
                  <a:pt x="3" y="43"/>
                </a:lnTo>
                <a:lnTo>
                  <a:pt x="0" y="81"/>
                </a:lnTo>
                <a:lnTo>
                  <a:pt x="3" y="115"/>
                </a:lnTo>
                <a:lnTo>
                  <a:pt x="8" y="138"/>
                </a:lnTo>
                <a:lnTo>
                  <a:pt x="20" y="128"/>
                </a:lnTo>
                <a:lnTo>
                  <a:pt x="30" y="95"/>
                </a:lnTo>
                <a:lnTo>
                  <a:pt x="35" y="56"/>
                </a:lnTo>
                <a:lnTo>
                  <a:pt x="41" y="18"/>
                </a:lnTo>
                <a:close/>
              </a:path>
            </a:pathLst>
          </a:custGeom>
          <a:solidFill>
            <a:srgbClr val="000000"/>
          </a:solidFill>
          <a:ln w="9525">
            <a:noFill/>
            <a:round/>
            <a:headEnd/>
            <a:tailEnd/>
          </a:ln>
        </p:spPr>
        <p:txBody>
          <a:bodyPr/>
          <a:lstStyle/>
          <a:p>
            <a:endParaRPr lang="en-US" dirty="0"/>
          </a:p>
        </p:txBody>
      </p:sp>
      <p:sp>
        <p:nvSpPr>
          <p:cNvPr id="2061" name="Freeform 22"/>
          <p:cNvSpPr>
            <a:spLocks/>
          </p:cNvSpPr>
          <p:nvPr/>
        </p:nvSpPr>
        <p:spPr bwMode="auto">
          <a:xfrm>
            <a:off x="6981825" y="2303463"/>
            <a:ext cx="52388" cy="65087"/>
          </a:xfrm>
          <a:custGeom>
            <a:avLst/>
            <a:gdLst>
              <a:gd name="T0" fmla="*/ 0 w 65"/>
              <a:gd name="T1" fmla="*/ 2147483647 h 82"/>
              <a:gd name="T2" fmla="*/ 0 w 65"/>
              <a:gd name="T3" fmla="*/ 2147483647 h 82"/>
              <a:gd name="T4" fmla="*/ 2147483647 w 65"/>
              <a:gd name="T5" fmla="*/ 2147483647 h 82"/>
              <a:gd name="T6" fmla="*/ 2147483647 w 65"/>
              <a:gd name="T7" fmla="*/ 2147483647 h 82"/>
              <a:gd name="T8" fmla="*/ 2147483647 w 65"/>
              <a:gd name="T9" fmla="*/ 2147483647 h 82"/>
              <a:gd name="T10" fmla="*/ 2147483647 w 65"/>
              <a:gd name="T11" fmla="*/ 2147483647 h 82"/>
              <a:gd name="T12" fmla="*/ 2147483647 w 65"/>
              <a:gd name="T13" fmla="*/ 2147483647 h 82"/>
              <a:gd name="T14" fmla="*/ 2147483647 w 65"/>
              <a:gd name="T15" fmla="*/ 2147483647 h 82"/>
              <a:gd name="T16" fmla="*/ 2147483647 w 65"/>
              <a:gd name="T17" fmla="*/ 2147483647 h 82"/>
              <a:gd name="T18" fmla="*/ 2147483647 w 65"/>
              <a:gd name="T19" fmla="*/ 2147483647 h 82"/>
              <a:gd name="T20" fmla="*/ 2147483647 w 65"/>
              <a:gd name="T21" fmla="*/ 2147483647 h 82"/>
              <a:gd name="T22" fmla="*/ 2147483647 w 65"/>
              <a:gd name="T23" fmla="*/ 2147483647 h 82"/>
              <a:gd name="T24" fmla="*/ 2147483647 w 65"/>
              <a:gd name="T25" fmla="*/ 0 h 82"/>
              <a:gd name="T26" fmla="*/ 2147483647 w 65"/>
              <a:gd name="T27" fmla="*/ 2147483647 h 82"/>
              <a:gd name="T28" fmla="*/ 2147483647 w 65"/>
              <a:gd name="T29" fmla="*/ 2147483647 h 82"/>
              <a:gd name="T30" fmla="*/ 2147483647 w 65"/>
              <a:gd name="T31" fmla="*/ 2147483647 h 82"/>
              <a:gd name="T32" fmla="*/ 2147483647 w 65"/>
              <a:gd name="T33" fmla="*/ 2147483647 h 82"/>
              <a:gd name="T34" fmla="*/ 2147483647 w 65"/>
              <a:gd name="T35" fmla="*/ 2147483647 h 82"/>
              <a:gd name="T36" fmla="*/ 2147483647 w 65"/>
              <a:gd name="T37" fmla="*/ 2147483647 h 82"/>
              <a:gd name="T38" fmla="*/ 2147483647 w 65"/>
              <a:gd name="T39" fmla="*/ 2147483647 h 82"/>
              <a:gd name="T40" fmla="*/ 0 w 65"/>
              <a:gd name="T41" fmla="*/ 2147483647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82"/>
              <a:gd name="T65" fmla="*/ 65 w 65"/>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82">
                <a:moveTo>
                  <a:pt x="0" y="61"/>
                </a:moveTo>
                <a:lnTo>
                  <a:pt x="0" y="67"/>
                </a:lnTo>
                <a:lnTo>
                  <a:pt x="1" y="74"/>
                </a:lnTo>
                <a:lnTo>
                  <a:pt x="6" y="79"/>
                </a:lnTo>
                <a:lnTo>
                  <a:pt x="11" y="82"/>
                </a:lnTo>
                <a:lnTo>
                  <a:pt x="18" y="82"/>
                </a:lnTo>
                <a:lnTo>
                  <a:pt x="24" y="80"/>
                </a:lnTo>
                <a:lnTo>
                  <a:pt x="29" y="76"/>
                </a:lnTo>
                <a:lnTo>
                  <a:pt x="32" y="71"/>
                </a:lnTo>
                <a:lnTo>
                  <a:pt x="44" y="53"/>
                </a:lnTo>
                <a:lnTo>
                  <a:pt x="57" y="29"/>
                </a:lnTo>
                <a:lnTo>
                  <a:pt x="65" y="10"/>
                </a:lnTo>
                <a:lnTo>
                  <a:pt x="62" y="0"/>
                </a:lnTo>
                <a:lnTo>
                  <a:pt x="54" y="3"/>
                </a:lnTo>
                <a:lnTo>
                  <a:pt x="46" y="6"/>
                </a:lnTo>
                <a:lnTo>
                  <a:pt x="36" y="13"/>
                </a:lnTo>
                <a:lnTo>
                  <a:pt x="26" y="20"/>
                </a:lnTo>
                <a:lnTo>
                  <a:pt x="18" y="28"/>
                </a:lnTo>
                <a:lnTo>
                  <a:pt x="9" y="38"/>
                </a:lnTo>
                <a:lnTo>
                  <a:pt x="5" y="49"/>
                </a:lnTo>
                <a:lnTo>
                  <a:pt x="0" y="61"/>
                </a:lnTo>
                <a:close/>
              </a:path>
            </a:pathLst>
          </a:custGeom>
          <a:solidFill>
            <a:srgbClr val="000000"/>
          </a:solidFill>
          <a:ln w="9525">
            <a:noFill/>
            <a:round/>
            <a:headEnd/>
            <a:tailEnd/>
          </a:ln>
        </p:spPr>
        <p:txBody>
          <a:bodyPr/>
          <a:lstStyle/>
          <a:p>
            <a:endParaRPr lang="en-US" dirty="0"/>
          </a:p>
        </p:txBody>
      </p:sp>
      <p:sp>
        <p:nvSpPr>
          <p:cNvPr id="2062" name="Freeform 23"/>
          <p:cNvSpPr>
            <a:spLocks/>
          </p:cNvSpPr>
          <p:nvPr/>
        </p:nvSpPr>
        <p:spPr bwMode="auto">
          <a:xfrm>
            <a:off x="7048500" y="2243138"/>
            <a:ext cx="39688" cy="114300"/>
          </a:xfrm>
          <a:custGeom>
            <a:avLst/>
            <a:gdLst>
              <a:gd name="T0" fmla="*/ 0 w 51"/>
              <a:gd name="T1" fmla="*/ 2147483647 h 145"/>
              <a:gd name="T2" fmla="*/ 0 w 51"/>
              <a:gd name="T3" fmla="*/ 2147483647 h 145"/>
              <a:gd name="T4" fmla="*/ 2147483647 w 51"/>
              <a:gd name="T5" fmla="*/ 2147483647 h 145"/>
              <a:gd name="T6" fmla="*/ 2147483647 w 51"/>
              <a:gd name="T7" fmla="*/ 2147483647 h 145"/>
              <a:gd name="T8" fmla="*/ 2147483647 w 51"/>
              <a:gd name="T9" fmla="*/ 2147483647 h 145"/>
              <a:gd name="T10" fmla="*/ 2147483647 w 51"/>
              <a:gd name="T11" fmla="*/ 2147483647 h 145"/>
              <a:gd name="T12" fmla="*/ 2147483647 w 51"/>
              <a:gd name="T13" fmla="*/ 2147483647 h 145"/>
              <a:gd name="T14" fmla="*/ 2147483647 w 51"/>
              <a:gd name="T15" fmla="*/ 2147483647 h 145"/>
              <a:gd name="T16" fmla="*/ 2147483647 w 51"/>
              <a:gd name="T17" fmla="*/ 2147483647 h 145"/>
              <a:gd name="T18" fmla="*/ 2147483647 w 51"/>
              <a:gd name="T19" fmla="*/ 2147483647 h 145"/>
              <a:gd name="T20" fmla="*/ 2147483647 w 51"/>
              <a:gd name="T21" fmla="*/ 2147483647 h 145"/>
              <a:gd name="T22" fmla="*/ 2147483647 w 51"/>
              <a:gd name="T23" fmla="*/ 2147483647 h 145"/>
              <a:gd name="T24" fmla="*/ 2147483647 w 51"/>
              <a:gd name="T25" fmla="*/ 0 h 145"/>
              <a:gd name="T26" fmla="*/ 2147483647 w 51"/>
              <a:gd name="T27" fmla="*/ 2147483647 h 145"/>
              <a:gd name="T28" fmla="*/ 2147483647 w 51"/>
              <a:gd name="T29" fmla="*/ 2147483647 h 145"/>
              <a:gd name="T30" fmla="*/ 2147483647 w 51"/>
              <a:gd name="T31" fmla="*/ 2147483647 h 145"/>
              <a:gd name="T32" fmla="*/ 0 w 51"/>
              <a:gd name="T33" fmla="*/ 2147483647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45"/>
              <a:gd name="T53" fmla="*/ 51 w 51"/>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45">
                <a:moveTo>
                  <a:pt x="0" y="127"/>
                </a:moveTo>
                <a:lnTo>
                  <a:pt x="0" y="133"/>
                </a:lnTo>
                <a:lnTo>
                  <a:pt x="2" y="138"/>
                </a:lnTo>
                <a:lnTo>
                  <a:pt x="7" y="143"/>
                </a:lnTo>
                <a:lnTo>
                  <a:pt x="12" y="145"/>
                </a:lnTo>
                <a:lnTo>
                  <a:pt x="19" y="145"/>
                </a:lnTo>
                <a:lnTo>
                  <a:pt x="23" y="143"/>
                </a:lnTo>
                <a:lnTo>
                  <a:pt x="28" y="138"/>
                </a:lnTo>
                <a:lnTo>
                  <a:pt x="30" y="133"/>
                </a:lnTo>
                <a:lnTo>
                  <a:pt x="38" y="96"/>
                </a:lnTo>
                <a:lnTo>
                  <a:pt x="48" y="51"/>
                </a:lnTo>
                <a:lnTo>
                  <a:pt x="51" y="17"/>
                </a:lnTo>
                <a:lnTo>
                  <a:pt x="46" y="0"/>
                </a:lnTo>
                <a:lnTo>
                  <a:pt x="33" y="20"/>
                </a:lnTo>
                <a:lnTo>
                  <a:pt x="19" y="53"/>
                </a:lnTo>
                <a:lnTo>
                  <a:pt x="7" y="91"/>
                </a:lnTo>
                <a:lnTo>
                  <a:pt x="0" y="127"/>
                </a:lnTo>
                <a:close/>
              </a:path>
            </a:pathLst>
          </a:custGeom>
          <a:solidFill>
            <a:srgbClr val="000000"/>
          </a:solidFill>
          <a:ln w="9525">
            <a:noFill/>
            <a:round/>
            <a:headEnd/>
            <a:tailEnd/>
          </a:ln>
        </p:spPr>
        <p:txBody>
          <a:bodyPr/>
          <a:lstStyle/>
          <a:p>
            <a:endParaRPr lang="en-US" dirty="0"/>
          </a:p>
        </p:txBody>
      </p:sp>
      <p:sp>
        <p:nvSpPr>
          <p:cNvPr id="2063" name="Freeform 27"/>
          <p:cNvSpPr>
            <a:spLocks/>
          </p:cNvSpPr>
          <p:nvPr/>
        </p:nvSpPr>
        <p:spPr bwMode="auto">
          <a:xfrm>
            <a:off x="7421563" y="2509838"/>
            <a:ext cx="65087" cy="157162"/>
          </a:xfrm>
          <a:custGeom>
            <a:avLst/>
            <a:gdLst>
              <a:gd name="T0" fmla="*/ 2147483647 w 82"/>
              <a:gd name="T1" fmla="*/ 2147483647 h 199"/>
              <a:gd name="T2" fmla="*/ 2147483647 w 82"/>
              <a:gd name="T3" fmla="*/ 2147483647 h 199"/>
              <a:gd name="T4" fmla="*/ 2147483647 w 82"/>
              <a:gd name="T5" fmla="*/ 2147483647 h 199"/>
              <a:gd name="T6" fmla="*/ 2147483647 w 82"/>
              <a:gd name="T7" fmla="*/ 2147483647 h 199"/>
              <a:gd name="T8" fmla="*/ 2147483647 w 82"/>
              <a:gd name="T9" fmla="*/ 2147483647 h 199"/>
              <a:gd name="T10" fmla="*/ 2147483647 w 82"/>
              <a:gd name="T11" fmla="*/ 2147483647 h 199"/>
              <a:gd name="T12" fmla="*/ 2147483647 w 82"/>
              <a:gd name="T13" fmla="*/ 2147483647 h 199"/>
              <a:gd name="T14" fmla="*/ 2147483647 w 82"/>
              <a:gd name="T15" fmla="*/ 2147483647 h 199"/>
              <a:gd name="T16" fmla="*/ 2147483647 w 82"/>
              <a:gd name="T17" fmla="*/ 2147483647 h 199"/>
              <a:gd name="T18" fmla="*/ 2147483647 w 82"/>
              <a:gd name="T19" fmla="*/ 2147483647 h 199"/>
              <a:gd name="T20" fmla="*/ 2147483647 w 82"/>
              <a:gd name="T21" fmla="*/ 2147483647 h 199"/>
              <a:gd name="T22" fmla="*/ 2147483647 w 82"/>
              <a:gd name="T23" fmla="*/ 2147483647 h 199"/>
              <a:gd name="T24" fmla="*/ 2147483647 w 82"/>
              <a:gd name="T25" fmla="*/ 2147483647 h 199"/>
              <a:gd name="T26" fmla="*/ 2147483647 w 82"/>
              <a:gd name="T27" fmla="*/ 2147483647 h 199"/>
              <a:gd name="T28" fmla="*/ 2147483647 w 82"/>
              <a:gd name="T29" fmla="*/ 2147483647 h 199"/>
              <a:gd name="T30" fmla="*/ 2147483647 w 82"/>
              <a:gd name="T31" fmla="*/ 2147483647 h 199"/>
              <a:gd name="T32" fmla="*/ 0 w 82"/>
              <a:gd name="T33" fmla="*/ 0 h 199"/>
              <a:gd name="T34" fmla="*/ 2147483647 w 82"/>
              <a:gd name="T35" fmla="*/ 2147483647 h 199"/>
              <a:gd name="T36" fmla="*/ 2147483647 w 82"/>
              <a:gd name="T37" fmla="*/ 2147483647 h 199"/>
              <a:gd name="T38" fmla="*/ 2147483647 w 82"/>
              <a:gd name="T39" fmla="*/ 2147483647 h 199"/>
              <a:gd name="T40" fmla="*/ 2147483647 w 82"/>
              <a:gd name="T41" fmla="*/ 2147483647 h 199"/>
              <a:gd name="T42" fmla="*/ 2147483647 w 82"/>
              <a:gd name="T43" fmla="*/ 2147483647 h 199"/>
              <a:gd name="T44" fmla="*/ 2147483647 w 82"/>
              <a:gd name="T45" fmla="*/ 2147483647 h 199"/>
              <a:gd name="T46" fmla="*/ 2147483647 w 82"/>
              <a:gd name="T47" fmla="*/ 2147483647 h 199"/>
              <a:gd name="T48" fmla="*/ 2147483647 w 82"/>
              <a:gd name="T49" fmla="*/ 2147483647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
              <a:gd name="T76" fmla="*/ 0 h 199"/>
              <a:gd name="T77" fmla="*/ 82 w 82"/>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 h="199">
                <a:moveTo>
                  <a:pt x="57" y="186"/>
                </a:moveTo>
                <a:lnTo>
                  <a:pt x="59" y="191"/>
                </a:lnTo>
                <a:lnTo>
                  <a:pt x="62" y="196"/>
                </a:lnTo>
                <a:lnTo>
                  <a:pt x="65" y="197"/>
                </a:lnTo>
                <a:lnTo>
                  <a:pt x="70" y="199"/>
                </a:lnTo>
                <a:lnTo>
                  <a:pt x="75" y="197"/>
                </a:lnTo>
                <a:lnTo>
                  <a:pt x="78" y="194"/>
                </a:lnTo>
                <a:lnTo>
                  <a:pt x="82" y="191"/>
                </a:lnTo>
                <a:lnTo>
                  <a:pt x="82" y="186"/>
                </a:lnTo>
                <a:lnTo>
                  <a:pt x="80" y="158"/>
                </a:lnTo>
                <a:lnTo>
                  <a:pt x="73" y="126"/>
                </a:lnTo>
                <a:lnTo>
                  <a:pt x="62" y="94"/>
                </a:lnTo>
                <a:lnTo>
                  <a:pt x="49" y="64"/>
                </a:lnTo>
                <a:lnTo>
                  <a:pt x="34" y="38"/>
                </a:lnTo>
                <a:lnTo>
                  <a:pt x="21" y="16"/>
                </a:lnTo>
                <a:lnTo>
                  <a:pt x="8" y="3"/>
                </a:lnTo>
                <a:lnTo>
                  <a:pt x="0" y="0"/>
                </a:lnTo>
                <a:lnTo>
                  <a:pt x="6" y="15"/>
                </a:lnTo>
                <a:lnTo>
                  <a:pt x="14" y="33"/>
                </a:lnTo>
                <a:lnTo>
                  <a:pt x="24" y="56"/>
                </a:lnTo>
                <a:lnTo>
                  <a:pt x="32" y="80"/>
                </a:lnTo>
                <a:lnTo>
                  <a:pt x="41" y="107"/>
                </a:lnTo>
                <a:lnTo>
                  <a:pt x="49" y="133"/>
                </a:lnTo>
                <a:lnTo>
                  <a:pt x="54" y="159"/>
                </a:lnTo>
                <a:lnTo>
                  <a:pt x="57" y="186"/>
                </a:lnTo>
                <a:close/>
              </a:path>
            </a:pathLst>
          </a:custGeom>
          <a:solidFill>
            <a:srgbClr val="000000"/>
          </a:solidFill>
          <a:ln w="9525">
            <a:solidFill>
              <a:srgbClr val="FFFF99"/>
            </a:solidFill>
            <a:round/>
            <a:headEnd/>
            <a:tailEnd/>
          </a:ln>
        </p:spPr>
        <p:txBody>
          <a:bodyPr/>
          <a:lstStyle/>
          <a:p>
            <a:endParaRPr lang="en-US" dirty="0"/>
          </a:p>
        </p:txBody>
      </p:sp>
      <p:graphicFrame>
        <p:nvGraphicFramePr>
          <p:cNvPr id="2050" name="Object 31"/>
          <p:cNvGraphicFramePr>
            <a:graphicFrameLocks noChangeAspect="1"/>
          </p:cNvGraphicFramePr>
          <p:nvPr/>
        </p:nvGraphicFramePr>
        <p:xfrm>
          <a:off x="392113" y="1993900"/>
          <a:ext cx="1371600" cy="1208088"/>
        </p:xfrm>
        <a:graphic>
          <a:graphicData uri="http://schemas.openxmlformats.org/presentationml/2006/ole">
            <p:oleObj spid="_x0000_s2050" name="Clip" r:id="rId3" imgW="1252440" imgH="1104120" progId="">
              <p:embed/>
            </p:oleObj>
          </a:graphicData>
        </a:graphic>
      </p:graphicFrame>
      <p:sp>
        <p:nvSpPr>
          <p:cNvPr id="2064" name="Freeform 32"/>
          <p:cNvSpPr>
            <a:spLocks/>
          </p:cNvSpPr>
          <p:nvPr/>
        </p:nvSpPr>
        <p:spPr bwMode="auto">
          <a:xfrm>
            <a:off x="6400800" y="5446713"/>
            <a:ext cx="1073150" cy="857250"/>
          </a:xfrm>
          <a:custGeom>
            <a:avLst/>
            <a:gdLst>
              <a:gd name="T0" fmla="*/ 0 w 1352"/>
              <a:gd name="T1" fmla="*/ 2147483647 h 1079"/>
              <a:gd name="T2" fmla="*/ 2147483647 w 1352"/>
              <a:gd name="T3" fmla="*/ 2147483647 h 1079"/>
              <a:gd name="T4" fmla="*/ 2147483647 w 1352"/>
              <a:gd name="T5" fmla="*/ 2147483647 h 1079"/>
              <a:gd name="T6" fmla="*/ 2147483647 w 1352"/>
              <a:gd name="T7" fmla="*/ 2147483647 h 1079"/>
              <a:gd name="T8" fmla="*/ 2147483647 w 1352"/>
              <a:gd name="T9" fmla="*/ 2147483647 h 1079"/>
              <a:gd name="T10" fmla="*/ 2147483647 w 1352"/>
              <a:gd name="T11" fmla="*/ 2147483647 h 1079"/>
              <a:gd name="T12" fmla="*/ 2147483647 w 1352"/>
              <a:gd name="T13" fmla="*/ 2147483647 h 1079"/>
              <a:gd name="T14" fmla="*/ 2147483647 w 1352"/>
              <a:gd name="T15" fmla="*/ 2147483647 h 1079"/>
              <a:gd name="T16" fmla="*/ 2147483647 w 1352"/>
              <a:gd name="T17" fmla="*/ 2147483647 h 1079"/>
              <a:gd name="T18" fmla="*/ 2147483647 w 1352"/>
              <a:gd name="T19" fmla="*/ 2147483647 h 1079"/>
              <a:gd name="T20" fmla="*/ 2147483647 w 1352"/>
              <a:gd name="T21" fmla="*/ 2147483647 h 1079"/>
              <a:gd name="T22" fmla="*/ 2147483647 w 1352"/>
              <a:gd name="T23" fmla="*/ 2147483647 h 1079"/>
              <a:gd name="T24" fmla="*/ 2147483647 w 1352"/>
              <a:gd name="T25" fmla="*/ 2147483647 h 1079"/>
              <a:gd name="T26" fmla="*/ 2147483647 w 1352"/>
              <a:gd name="T27" fmla="*/ 2147483647 h 1079"/>
              <a:gd name="T28" fmla="*/ 2147483647 w 1352"/>
              <a:gd name="T29" fmla="*/ 2147483647 h 1079"/>
              <a:gd name="T30" fmla="*/ 2147483647 w 1352"/>
              <a:gd name="T31" fmla="*/ 0 h 1079"/>
              <a:gd name="T32" fmla="*/ 2147483647 w 1352"/>
              <a:gd name="T33" fmla="*/ 0 h 1079"/>
              <a:gd name="T34" fmla="*/ 2147483647 w 1352"/>
              <a:gd name="T35" fmla="*/ 2147483647 h 1079"/>
              <a:gd name="T36" fmla="*/ 2147483647 w 1352"/>
              <a:gd name="T37" fmla="*/ 2147483647 h 1079"/>
              <a:gd name="T38" fmla="*/ 2147483647 w 1352"/>
              <a:gd name="T39" fmla="*/ 2147483647 h 1079"/>
              <a:gd name="T40" fmla="*/ 2147483647 w 1352"/>
              <a:gd name="T41" fmla="*/ 2147483647 h 1079"/>
              <a:gd name="T42" fmla="*/ 2147483647 w 1352"/>
              <a:gd name="T43" fmla="*/ 2147483647 h 1079"/>
              <a:gd name="T44" fmla="*/ 2147483647 w 1352"/>
              <a:gd name="T45" fmla="*/ 2147483647 h 1079"/>
              <a:gd name="T46" fmla="*/ 2147483647 w 1352"/>
              <a:gd name="T47" fmla="*/ 2147483647 h 1079"/>
              <a:gd name="T48" fmla="*/ 2147483647 w 1352"/>
              <a:gd name="T49" fmla="*/ 2147483647 h 1079"/>
              <a:gd name="T50" fmla="*/ 2147483647 w 1352"/>
              <a:gd name="T51" fmla="*/ 2147483647 h 1079"/>
              <a:gd name="T52" fmla="*/ 2147483647 w 1352"/>
              <a:gd name="T53" fmla="*/ 2147483647 h 1079"/>
              <a:gd name="T54" fmla="*/ 2147483647 w 1352"/>
              <a:gd name="T55" fmla="*/ 2147483647 h 1079"/>
              <a:gd name="T56" fmla="*/ 2147483647 w 1352"/>
              <a:gd name="T57" fmla="*/ 2147483647 h 1079"/>
              <a:gd name="T58" fmla="*/ 2147483647 w 1352"/>
              <a:gd name="T59" fmla="*/ 2147483647 h 1079"/>
              <a:gd name="T60" fmla="*/ 2147483647 w 1352"/>
              <a:gd name="T61" fmla="*/ 2147483647 h 1079"/>
              <a:gd name="T62" fmla="*/ 2147483647 w 1352"/>
              <a:gd name="T63" fmla="*/ 2147483647 h 1079"/>
              <a:gd name="T64" fmla="*/ 2147483647 w 1352"/>
              <a:gd name="T65" fmla="*/ 2147483647 h 1079"/>
              <a:gd name="T66" fmla="*/ 2147483647 w 1352"/>
              <a:gd name="T67" fmla="*/ 2147483647 h 1079"/>
              <a:gd name="T68" fmla="*/ 2147483647 w 1352"/>
              <a:gd name="T69" fmla="*/ 2147483647 h 1079"/>
              <a:gd name="T70" fmla="*/ 2147483647 w 1352"/>
              <a:gd name="T71" fmla="*/ 2147483647 h 1079"/>
              <a:gd name="T72" fmla="*/ 2147483647 w 1352"/>
              <a:gd name="T73" fmla="*/ 2147483647 h 1079"/>
              <a:gd name="T74" fmla="*/ 2147483647 w 1352"/>
              <a:gd name="T75" fmla="*/ 2147483647 h 1079"/>
              <a:gd name="T76" fmla="*/ 2147483647 w 1352"/>
              <a:gd name="T77" fmla="*/ 2147483647 h 1079"/>
              <a:gd name="T78" fmla="*/ 2147483647 w 1352"/>
              <a:gd name="T79" fmla="*/ 2147483647 h 1079"/>
              <a:gd name="T80" fmla="*/ 2147483647 w 1352"/>
              <a:gd name="T81" fmla="*/ 2147483647 h 1079"/>
              <a:gd name="T82" fmla="*/ 2147483647 w 1352"/>
              <a:gd name="T83" fmla="*/ 2147483647 h 1079"/>
              <a:gd name="T84" fmla="*/ 2147483647 w 1352"/>
              <a:gd name="T85" fmla="*/ 2147483647 h 1079"/>
              <a:gd name="T86" fmla="*/ 0 w 1352"/>
              <a:gd name="T87" fmla="*/ 2147483647 h 10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52"/>
              <a:gd name="T133" fmla="*/ 0 h 1079"/>
              <a:gd name="T134" fmla="*/ 1352 w 1352"/>
              <a:gd name="T135" fmla="*/ 1079 h 10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52" h="1079">
                <a:moveTo>
                  <a:pt x="0" y="53"/>
                </a:moveTo>
                <a:lnTo>
                  <a:pt x="18" y="51"/>
                </a:lnTo>
                <a:lnTo>
                  <a:pt x="41" y="47"/>
                </a:lnTo>
                <a:lnTo>
                  <a:pt x="69" y="43"/>
                </a:lnTo>
                <a:lnTo>
                  <a:pt x="101" y="39"/>
                </a:lnTo>
                <a:lnTo>
                  <a:pt x="135" y="35"/>
                </a:lnTo>
                <a:lnTo>
                  <a:pt x="170" y="31"/>
                </a:lnTo>
                <a:lnTo>
                  <a:pt x="206" y="28"/>
                </a:lnTo>
                <a:lnTo>
                  <a:pt x="244" y="22"/>
                </a:lnTo>
                <a:lnTo>
                  <a:pt x="279" y="18"/>
                </a:lnTo>
                <a:lnTo>
                  <a:pt x="311" y="14"/>
                </a:lnTo>
                <a:lnTo>
                  <a:pt x="343" y="10"/>
                </a:lnTo>
                <a:lnTo>
                  <a:pt x="369" y="6"/>
                </a:lnTo>
                <a:lnTo>
                  <a:pt x="392" y="4"/>
                </a:lnTo>
                <a:lnTo>
                  <a:pt x="410" y="2"/>
                </a:lnTo>
                <a:lnTo>
                  <a:pt x="420" y="0"/>
                </a:lnTo>
                <a:lnTo>
                  <a:pt x="424" y="0"/>
                </a:lnTo>
                <a:lnTo>
                  <a:pt x="1184" y="140"/>
                </a:lnTo>
                <a:lnTo>
                  <a:pt x="1191" y="170"/>
                </a:lnTo>
                <a:lnTo>
                  <a:pt x="1213" y="245"/>
                </a:lnTo>
                <a:lnTo>
                  <a:pt x="1245" y="354"/>
                </a:lnTo>
                <a:lnTo>
                  <a:pt x="1279" y="477"/>
                </a:lnTo>
                <a:lnTo>
                  <a:pt x="1310" y="598"/>
                </a:lnTo>
                <a:lnTo>
                  <a:pt x="1336" y="703"/>
                </a:lnTo>
                <a:lnTo>
                  <a:pt x="1352" y="776"/>
                </a:lnTo>
                <a:lnTo>
                  <a:pt x="1350" y="798"/>
                </a:lnTo>
                <a:lnTo>
                  <a:pt x="1332" y="802"/>
                </a:lnTo>
                <a:lnTo>
                  <a:pt x="1297" y="812"/>
                </a:lnTo>
                <a:lnTo>
                  <a:pt x="1245" y="826"/>
                </a:lnTo>
                <a:lnTo>
                  <a:pt x="1182" y="844"/>
                </a:lnTo>
                <a:lnTo>
                  <a:pt x="1108" y="865"/>
                </a:lnTo>
                <a:lnTo>
                  <a:pt x="1025" y="889"/>
                </a:lnTo>
                <a:lnTo>
                  <a:pt x="940" y="915"/>
                </a:lnTo>
                <a:lnTo>
                  <a:pt x="850" y="941"/>
                </a:lnTo>
                <a:lnTo>
                  <a:pt x="761" y="966"/>
                </a:lnTo>
                <a:lnTo>
                  <a:pt x="676" y="992"/>
                </a:lnTo>
                <a:lnTo>
                  <a:pt x="597" y="1014"/>
                </a:lnTo>
                <a:lnTo>
                  <a:pt x="527" y="1036"/>
                </a:lnTo>
                <a:lnTo>
                  <a:pt x="466" y="1053"/>
                </a:lnTo>
                <a:lnTo>
                  <a:pt x="420" y="1067"/>
                </a:lnTo>
                <a:lnTo>
                  <a:pt x="390" y="1075"/>
                </a:lnTo>
                <a:lnTo>
                  <a:pt x="381" y="1079"/>
                </a:lnTo>
                <a:lnTo>
                  <a:pt x="53" y="948"/>
                </a:lnTo>
                <a:lnTo>
                  <a:pt x="0" y="53"/>
                </a:lnTo>
                <a:close/>
              </a:path>
            </a:pathLst>
          </a:custGeom>
          <a:solidFill>
            <a:srgbClr val="77D8A3"/>
          </a:solidFill>
          <a:ln w="9525">
            <a:noFill/>
            <a:round/>
            <a:headEnd/>
            <a:tailEnd/>
          </a:ln>
        </p:spPr>
        <p:txBody>
          <a:bodyPr/>
          <a:lstStyle/>
          <a:p>
            <a:endParaRPr lang="en-US" dirty="0"/>
          </a:p>
        </p:txBody>
      </p:sp>
      <p:sp>
        <p:nvSpPr>
          <p:cNvPr id="2065" name="Freeform 33"/>
          <p:cNvSpPr>
            <a:spLocks/>
          </p:cNvSpPr>
          <p:nvPr/>
        </p:nvSpPr>
        <p:spPr bwMode="auto">
          <a:xfrm>
            <a:off x="6845300" y="5376863"/>
            <a:ext cx="198438" cy="100012"/>
          </a:xfrm>
          <a:custGeom>
            <a:avLst/>
            <a:gdLst>
              <a:gd name="T0" fmla="*/ 0 w 250"/>
              <a:gd name="T1" fmla="*/ 2147483647 h 124"/>
              <a:gd name="T2" fmla="*/ 2147483647 w 250"/>
              <a:gd name="T3" fmla="*/ 2147483647 h 124"/>
              <a:gd name="T4" fmla="*/ 2147483647 w 250"/>
              <a:gd name="T5" fmla="*/ 2147483647 h 124"/>
              <a:gd name="T6" fmla="*/ 2147483647 w 250"/>
              <a:gd name="T7" fmla="*/ 2147483647 h 124"/>
              <a:gd name="T8" fmla="*/ 2147483647 w 250"/>
              <a:gd name="T9" fmla="*/ 2147483647 h 124"/>
              <a:gd name="T10" fmla="*/ 2147483647 w 250"/>
              <a:gd name="T11" fmla="*/ 2147483647 h 124"/>
              <a:gd name="T12" fmla="*/ 2147483647 w 250"/>
              <a:gd name="T13" fmla="*/ 2147483647 h 124"/>
              <a:gd name="T14" fmla="*/ 2147483647 w 250"/>
              <a:gd name="T15" fmla="*/ 2147483647 h 124"/>
              <a:gd name="T16" fmla="*/ 2147483647 w 250"/>
              <a:gd name="T17" fmla="*/ 2147483647 h 124"/>
              <a:gd name="T18" fmla="*/ 2147483647 w 250"/>
              <a:gd name="T19" fmla="*/ 0 h 124"/>
              <a:gd name="T20" fmla="*/ 2147483647 w 250"/>
              <a:gd name="T21" fmla="*/ 2147483647 h 124"/>
              <a:gd name="T22" fmla="*/ 2147483647 w 250"/>
              <a:gd name="T23" fmla="*/ 2147483647 h 124"/>
              <a:gd name="T24" fmla="*/ 2147483647 w 250"/>
              <a:gd name="T25" fmla="*/ 2147483647 h 124"/>
              <a:gd name="T26" fmla="*/ 2147483647 w 250"/>
              <a:gd name="T27" fmla="*/ 2147483647 h 124"/>
              <a:gd name="T28" fmla="*/ 2147483647 w 250"/>
              <a:gd name="T29" fmla="*/ 2147483647 h 124"/>
              <a:gd name="T30" fmla="*/ 2147483647 w 250"/>
              <a:gd name="T31" fmla="*/ 2147483647 h 124"/>
              <a:gd name="T32" fmla="*/ 0 w 250"/>
              <a:gd name="T33" fmla="*/ 2147483647 h 124"/>
              <a:gd name="T34" fmla="*/ 0 w 250"/>
              <a:gd name="T35" fmla="*/ 2147483647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0"/>
              <a:gd name="T55" fmla="*/ 0 h 124"/>
              <a:gd name="T56" fmla="*/ 250 w 250"/>
              <a:gd name="T57" fmla="*/ 124 h 1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0" h="124">
                <a:moveTo>
                  <a:pt x="0" y="116"/>
                </a:moveTo>
                <a:lnTo>
                  <a:pt x="250" y="124"/>
                </a:lnTo>
                <a:lnTo>
                  <a:pt x="250" y="118"/>
                </a:lnTo>
                <a:lnTo>
                  <a:pt x="246" y="105"/>
                </a:lnTo>
                <a:lnTo>
                  <a:pt x="240" y="85"/>
                </a:lnTo>
                <a:lnTo>
                  <a:pt x="230" y="61"/>
                </a:lnTo>
                <a:lnTo>
                  <a:pt x="216" y="39"/>
                </a:lnTo>
                <a:lnTo>
                  <a:pt x="194" y="19"/>
                </a:lnTo>
                <a:lnTo>
                  <a:pt x="165" y="6"/>
                </a:lnTo>
                <a:lnTo>
                  <a:pt x="127" y="0"/>
                </a:lnTo>
                <a:lnTo>
                  <a:pt x="89" y="6"/>
                </a:lnTo>
                <a:lnTo>
                  <a:pt x="59" y="17"/>
                </a:lnTo>
                <a:lnTo>
                  <a:pt x="38" y="37"/>
                </a:lnTo>
                <a:lnTo>
                  <a:pt x="22" y="57"/>
                </a:lnTo>
                <a:lnTo>
                  <a:pt x="10" y="79"/>
                </a:lnTo>
                <a:lnTo>
                  <a:pt x="4" y="99"/>
                </a:lnTo>
                <a:lnTo>
                  <a:pt x="0" y="111"/>
                </a:lnTo>
                <a:lnTo>
                  <a:pt x="0" y="116"/>
                </a:lnTo>
                <a:close/>
              </a:path>
            </a:pathLst>
          </a:custGeom>
          <a:solidFill>
            <a:srgbClr val="E8F7C4"/>
          </a:solidFill>
          <a:ln w="9525">
            <a:noFill/>
            <a:round/>
            <a:headEnd/>
            <a:tailEnd/>
          </a:ln>
        </p:spPr>
        <p:txBody>
          <a:bodyPr/>
          <a:lstStyle/>
          <a:p>
            <a:endParaRPr lang="en-US" dirty="0"/>
          </a:p>
        </p:txBody>
      </p:sp>
      <p:sp>
        <p:nvSpPr>
          <p:cNvPr id="2066" name="Freeform 34"/>
          <p:cNvSpPr>
            <a:spLocks/>
          </p:cNvSpPr>
          <p:nvPr/>
        </p:nvSpPr>
        <p:spPr bwMode="auto">
          <a:xfrm>
            <a:off x="6867525" y="5635625"/>
            <a:ext cx="406400" cy="447675"/>
          </a:xfrm>
          <a:custGeom>
            <a:avLst/>
            <a:gdLst>
              <a:gd name="T0" fmla="*/ 2147483647 w 511"/>
              <a:gd name="T1" fmla="*/ 2147483647 h 565"/>
              <a:gd name="T2" fmla="*/ 2147483647 w 511"/>
              <a:gd name="T3" fmla="*/ 2147483647 h 565"/>
              <a:gd name="T4" fmla="*/ 2147483647 w 511"/>
              <a:gd name="T5" fmla="*/ 2147483647 h 565"/>
              <a:gd name="T6" fmla="*/ 2147483647 w 511"/>
              <a:gd name="T7" fmla="*/ 2147483647 h 565"/>
              <a:gd name="T8" fmla="*/ 2147483647 w 511"/>
              <a:gd name="T9" fmla="*/ 2147483647 h 565"/>
              <a:gd name="T10" fmla="*/ 2147483647 w 511"/>
              <a:gd name="T11" fmla="*/ 0 h 565"/>
              <a:gd name="T12" fmla="*/ 2147483647 w 511"/>
              <a:gd name="T13" fmla="*/ 0 h 565"/>
              <a:gd name="T14" fmla="*/ 2147483647 w 511"/>
              <a:gd name="T15" fmla="*/ 2147483647 h 565"/>
              <a:gd name="T16" fmla="*/ 2147483647 w 511"/>
              <a:gd name="T17" fmla="*/ 2147483647 h 565"/>
              <a:gd name="T18" fmla="*/ 2147483647 w 511"/>
              <a:gd name="T19" fmla="*/ 2147483647 h 565"/>
              <a:gd name="T20" fmla="*/ 2147483647 w 511"/>
              <a:gd name="T21" fmla="*/ 2147483647 h 565"/>
              <a:gd name="T22" fmla="*/ 2147483647 w 511"/>
              <a:gd name="T23" fmla="*/ 2147483647 h 565"/>
              <a:gd name="T24" fmla="*/ 2147483647 w 511"/>
              <a:gd name="T25" fmla="*/ 2147483647 h 565"/>
              <a:gd name="T26" fmla="*/ 2147483647 w 511"/>
              <a:gd name="T27" fmla="*/ 2147483647 h 565"/>
              <a:gd name="T28" fmla="*/ 2147483647 w 511"/>
              <a:gd name="T29" fmla="*/ 2147483647 h 565"/>
              <a:gd name="T30" fmla="*/ 2147483647 w 511"/>
              <a:gd name="T31" fmla="*/ 2147483647 h 565"/>
              <a:gd name="T32" fmla="*/ 2147483647 w 511"/>
              <a:gd name="T33" fmla="*/ 2147483647 h 565"/>
              <a:gd name="T34" fmla="*/ 2147483647 w 511"/>
              <a:gd name="T35" fmla="*/ 2147483647 h 565"/>
              <a:gd name="T36" fmla="*/ 2147483647 w 511"/>
              <a:gd name="T37" fmla="*/ 2147483647 h 565"/>
              <a:gd name="T38" fmla="*/ 2147483647 w 511"/>
              <a:gd name="T39" fmla="*/ 2147483647 h 565"/>
              <a:gd name="T40" fmla="*/ 2147483647 w 511"/>
              <a:gd name="T41" fmla="*/ 2147483647 h 565"/>
              <a:gd name="T42" fmla="*/ 2147483647 w 511"/>
              <a:gd name="T43" fmla="*/ 2147483647 h 565"/>
              <a:gd name="T44" fmla="*/ 2147483647 w 511"/>
              <a:gd name="T45" fmla="*/ 2147483647 h 565"/>
              <a:gd name="T46" fmla="*/ 2147483647 w 511"/>
              <a:gd name="T47" fmla="*/ 2147483647 h 565"/>
              <a:gd name="T48" fmla="*/ 2147483647 w 511"/>
              <a:gd name="T49" fmla="*/ 2147483647 h 565"/>
              <a:gd name="T50" fmla="*/ 2147483647 w 511"/>
              <a:gd name="T51" fmla="*/ 2147483647 h 565"/>
              <a:gd name="T52" fmla="*/ 2147483647 w 511"/>
              <a:gd name="T53" fmla="*/ 2147483647 h 565"/>
              <a:gd name="T54" fmla="*/ 2147483647 w 511"/>
              <a:gd name="T55" fmla="*/ 2147483647 h 565"/>
              <a:gd name="T56" fmla="*/ 2147483647 w 511"/>
              <a:gd name="T57" fmla="*/ 2147483647 h 565"/>
              <a:gd name="T58" fmla="*/ 2147483647 w 511"/>
              <a:gd name="T59" fmla="*/ 2147483647 h 565"/>
              <a:gd name="T60" fmla="*/ 2147483647 w 511"/>
              <a:gd name="T61" fmla="*/ 2147483647 h 565"/>
              <a:gd name="T62" fmla="*/ 2147483647 w 511"/>
              <a:gd name="T63" fmla="*/ 2147483647 h 565"/>
              <a:gd name="T64" fmla="*/ 2147483647 w 511"/>
              <a:gd name="T65" fmla="*/ 2147483647 h 565"/>
              <a:gd name="T66" fmla="*/ 2147483647 w 511"/>
              <a:gd name="T67" fmla="*/ 2147483647 h 565"/>
              <a:gd name="T68" fmla="*/ 2147483647 w 511"/>
              <a:gd name="T69" fmla="*/ 2147483647 h 565"/>
              <a:gd name="T70" fmla="*/ 2147483647 w 511"/>
              <a:gd name="T71" fmla="*/ 2147483647 h 565"/>
              <a:gd name="T72" fmla="*/ 2147483647 w 511"/>
              <a:gd name="T73" fmla="*/ 2147483647 h 565"/>
              <a:gd name="T74" fmla="*/ 2147483647 w 511"/>
              <a:gd name="T75" fmla="*/ 2147483647 h 565"/>
              <a:gd name="T76" fmla="*/ 2147483647 w 511"/>
              <a:gd name="T77" fmla="*/ 2147483647 h 565"/>
              <a:gd name="T78" fmla="*/ 2147483647 w 511"/>
              <a:gd name="T79" fmla="*/ 2147483647 h 565"/>
              <a:gd name="T80" fmla="*/ 2147483647 w 511"/>
              <a:gd name="T81" fmla="*/ 2147483647 h 565"/>
              <a:gd name="T82" fmla="*/ 2147483647 w 511"/>
              <a:gd name="T83" fmla="*/ 2147483647 h 565"/>
              <a:gd name="T84" fmla="*/ 2147483647 w 511"/>
              <a:gd name="T85" fmla="*/ 2147483647 h 565"/>
              <a:gd name="T86" fmla="*/ 2147483647 w 511"/>
              <a:gd name="T87" fmla="*/ 2147483647 h 565"/>
              <a:gd name="T88" fmla="*/ 2147483647 w 511"/>
              <a:gd name="T89" fmla="*/ 2147483647 h 565"/>
              <a:gd name="T90" fmla="*/ 2147483647 w 511"/>
              <a:gd name="T91" fmla="*/ 2147483647 h 565"/>
              <a:gd name="T92" fmla="*/ 2147483647 w 511"/>
              <a:gd name="T93" fmla="*/ 2147483647 h 565"/>
              <a:gd name="T94" fmla="*/ 0 w 511"/>
              <a:gd name="T95" fmla="*/ 2147483647 h 565"/>
              <a:gd name="T96" fmla="*/ 2147483647 w 511"/>
              <a:gd name="T97" fmla="*/ 2147483647 h 5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1"/>
              <a:gd name="T148" fmla="*/ 0 h 565"/>
              <a:gd name="T149" fmla="*/ 511 w 511"/>
              <a:gd name="T150" fmla="*/ 565 h 5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1" h="565">
                <a:moveTo>
                  <a:pt x="12" y="36"/>
                </a:moveTo>
                <a:lnTo>
                  <a:pt x="18" y="24"/>
                </a:lnTo>
                <a:lnTo>
                  <a:pt x="31" y="14"/>
                </a:lnTo>
                <a:lnTo>
                  <a:pt x="51" y="6"/>
                </a:lnTo>
                <a:lnTo>
                  <a:pt x="77" y="2"/>
                </a:lnTo>
                <a:lnTo>
                  <a:pt x="107" y="0"/>
                </a:lnTo>
                <a:lnTo>
                  <a:pt x="139" y="0"/>
                </a:lnTo>
                <a:lnTo>
                  <a:pt x="174" y="2"/>
                </a:lnTo>
                <a:lnTo>
                  <a:pt x="212" y="6"/>
                </a:lnTo>
                <a:lnTo>
                  <a:pt x="250" y="12"/>
                </a:lnTo>
                <a:lnTo>
                  <a:pt x="285" y="18"/>
                </a:lnTo>
                <a:lnTo>
                  <a:pt x="321" y="26"/>
                </a:lnTo>
                <a:lnTo>
                  <a:pt x="353" y="36"/>
                </a:lnTo>
                <a:lnTo>
                  <a:pt x="382" y="46"/>
                </a:lnTo>
                <a:lnTo>
                  <a:pt x="406" y="58"/>
                </a:lnTo>
                <a:lnTo>
                  <a:pt x="426" y="70"/>
                </a:lnTo>
                <a:lnTo>
                  <a:pt x="438" y="82"/>
                </a:lnTo>
                <a:lnTo>
                  <a:pt x="456" y="115"/>
                </a:lnTo>
                <a:lnTo>
                  <a:pt x="474" y="165"/>
                </a:lnTo>
                <a:lnTo>
                  <a:pt x="489" y="224"/>
                </a:lnTo>
                <a:lnTo>
                  <a:pt x="501" y="286"/>
                </a:lnTo>
                <a:lnTo>
                  <a:pt x="509" y="349"/>
                </a:lnTo>
                <a:lnTo>
                  <a:pt x="511" y="406"/>
                </a:lnTo>
                <a:lnTo>
                  <a:pt x="505" y="452"/>
                </a:lnTo>
                <a:lnTo>
                  <a:pt x="491" y="484"/>
                </a:lnTo>
                <a:lnTo>
                  <a:pt x="480" y="494"/>
                </a:lnTo>
                <a:lnTo>
                  <a:pt x="464" y="504"/>
                </a:lnTo>
                <a:lnTo>
                  <a:pt x="446" y="513"/>
                </a:lnTo>
                <a:lnTo>
                  <a:pt x="426" y="521"/>
                </a:lnTo>
                <a:lnTo>
                  <a:pt x="402" y="531"/>
                </a:lnTo>
                <a:lnTo>
                  <a:pt x="376" y="537"/>
                </a:lnTo>
                <a:lnTo>
                  <a:pt x="351" y="543"/>
                </a:lnTo>
                <a:lnTo>
                  <a:pt x="325" y="549"/>
                </a:lnTo>
                <a:lnTo>
                  <a:pt x="297" y="555"/>
                </a:lnTo>
                <a:lnTo>
                  <a:pt x="269" y="559"/>
                </a:lnTo>
                <a:lnTo>
                  <a:pt x="244" y="561"/>
                </a:lnTo>
                <a:lnTo>
                  <a:pt x="220" y="563"/>
                </a:lnTo>
                <a:lnTo>
                  <a:pt x="196" y="565"/>
                </a:lnTo>
                <a:lnTo>
                  <a:pt x="174" y="565"/>
                </a:lnTo>
                <a:lnTo>
                  <a:pt x="156" y="563"/>
                </a:lnTo>
                <a:lnTo>
                  <a:pt x="141" y="561"/>
                </a:lnTo>
                <a:lnTo>
                  <a:pt x="113" y="547"/>
                </a:lnTo>
                <a:lnTo>
                  <a:pt x="83" y="519"/>
                </a:lnTo>
                <a:lnTo>
                  <a:pt x="55" y="476"/>
                </a:lnTo>
                <a:lnTo>
                  <a:pt x="31" y="418"/>
                </a:lnTo>
                <a:lnTo>
                  <a:pt x="14" y="345"/>
                </a:lnTo>
                <a:lnTo>
                  <a:pt x="2" y="258"/>
                </a:lnTo>
                <a:lnTo>
                  <a:pt x="0" y="155"/>
                </a:lnTo>
                <a:lnTo>
                  <a:pt x="12" y="36"/>
                </a:lnTo>
                <a:close/>
              </a:path>
            </a:pathLst>
          </a:custGeom>
          <a:solidFill>
            <a:srgbClr val="E8F7C4"/>
          </a:solidFill>
          <a:ln w="9525">
            <a:noFill/>
            <a:round/>
            <a:headEnd/>
            <a:tailEnd/>
          </a:ln>
        </p:spPr>
        <p:txBody>
          <a:bodyPr/>
          <a:lstStyle/>
          <a:p>
            <a:endParaRPr lang="en-US" dirty="0"/>
          </a:p>
        </p:txBody>
      </p:sp>
      <p:sp>
        <p:nvSpPr>
          <p:cNvPr id="2067" name="Freeform 35"/>
          <p:cNvSpPr>
            <a:spLocks/>
          </p:cNvSpPr>
          <p:nvPr/>
        </p:nvSpPr>
        <p:spPr bwMode="auto">
          <a:xfrm>
            <a:off x="7243763" y="6073775"/>
            <a:ext cx="220662" cy="77788"/>
          </a:xfrm>
          <a:custGeom>
            <a:avLst/>
            <a:gdLst>
              <a:gd name="T0" fmla="*/ 2147483647 w 277"/>
              <a:gd name="T1" fmla="*/ 2147483647 h 97"/>
              <a:gd name="T2" fmla="*/ 2147483647 w 277"/>
              <a:gd name="T3" fmla="*/ 2147483647 h 97"/>
              <a:gd name="T4" fmla="*/ 2147483647 w 277"/>
              <a:gd name="T5" fmla="*/ 0 h 97"/>
              <a:gd name="T6" fmla="*/ 2147483647 w 277"/>
              <a:gd name="T7" fmla="*/ 0 h 97"/>
              <a:gd name="T8" fmla="*/ 2147483647 w 277"/>
              <a:gd name="T9" fmla="*/ 2147483647 h 97"/>
              <a:gd name="T10" fmla="*/ 2147483647 w 277"/>
              <a:gd name="T11" fmla="*/ 2147483647 h 97"/>
              <a:gd name="T12" fmla="*/ 2147483647 w 277"/>
              <a:gd name="T13" fmla="*/ 2147483647 h 97"/>
              <a:gd name="T14" fmla="*/ 2147483647 w 277"/>
              <a:gd name="T15" fmla="*/ 2147483647 h 97"/>
              <a:gd name="T16" fmla="*/ 2147483647 w 277"/>
              <a:gd name="T17" fmla="*/ 2147483647 h 97"/>
              <a:gd name="T18" fmla="*/ 2147483647 w 277"/>
              <a:gd name="T19" fmla="*/ 2147483647 h 97"/>
              <a:gd name="T20" fmla="*/ 2147483647 w 277"/>
              <a:gd name="T21" fmla="*/ 2147483647 h 97"/>
              <a:gd name="T22" fmla="*/ 2147483647 w 277"/>
              <a:gd name="T23" fmla="*/ 2147483647 h 97"/>
              <a:gd name="T24" fmla="*/ 2147483647 w 277"/>
              <a:gd name="T25" fmla="*/ 2147483647 h 97"/>
              <a:gd name="T26" fmla="*/ 2147483647 w 277"/>
              <a:gd name="T27" fmla="*/ 2147483647 h 97"/>
              <a:gd name="T28" fmla="*/ 2147483647 w 277"/>
              <a:gd name="T29" fmla="*/ 2147483647 h 97"/>
              <a:gd name="T30" fmla="*/ 2147483647 w 277"/>
              <a:gd name="T31" fmla="*/ 2147483647 h 97"/>
              <a:gd name="T32" fmla="*/ 0 w 277"/>
              <a:gd name="T33" fmla="*/ 2147483647 h 97"/>
              <a:gd name="T34" fmla="*/ 2147483647 w 277"/>
              <a:gd name="T35" fmla="*/ 2147483647 h 97"/>
              <a:gd name="T36" fmla="*/ 2147483647 w 277"/>
              <a:gd name="T37" fmla="*/ 2147483647 h 97"/>
              <a:gd name="T38" fmla="*/ 2147483647 w 277"/>
              <a:gd name="T39" fmla="*/ 2147483647 h 97"/>
              <a:gd name="T40" fmla="*/ 2147483647 w 277"/>
              <a:gd name="T41" fmla="*/ 2147483647 h 97"/>
              <a:gd name="T42" fmla="*/ 2147483647 w 277"/>
              <a:gd name="T43" fmla="*/ 2147483647 h 97"/>
              <a:gd name="T44" fmla="*/ 2147483647 w 277"/>
              <a:gd name="T45" fmla="*/ 2147483647 h 97"/>
              <a:gd name="T46" fmla="*/ 2147483647 w 277"/>
              <a:gd name="T47" fmla="*/ 2147483647 h 97"/>
              <a:gd name="T48" fmla="*/ 2147483647 w 277"/>
              <a:gd name="T49" fmla="*/ 214748364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7"/>
              <a:gd name="T76" fmla="*/ 0 h 97"/>
              <a:gd name="T77" fmla="*/ 277 w 277"/>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7" h="97">
                <a:moveTo>
                  <a:pt x="234" y="10"/>
                </a:moveTo>
                <a:lnTo>
                  <a:pt x="242" y="2"/>
                </a:lnTo>
                <a:lnTo>
                  <a:pt x="249" y="0"/>
                </a:lnTo>
                <a:lnTo>
                  <a:pt x="257" y="0"/>
                </a:lnTo>
                <a:lnTo>
                  <a:pt x="267" y="4"/>
                </a:lnTo>
                <a:lnTo>
                  <a:pt x="275" y="10"/>
                </a:lnTo>
                <a:lnTo>
                  <a:pt x="277" y="20"/>
                </a:lnTo>
                <a:lnTo>
                  <a:pt x="277" y="28"/>
                </a:lnTo>
                <a:lnTo>
                  <a:pt x="273" y="38"/>
                </a:lnTo>
                <a:lnTo>
                  <a:pt x="243" y="61"/>
                </a:lnTo>
                <a:lnTo>
                  <a:pt x="206" y="79"/>
                </a:lnTo>
                <a:lnTo>
                  <a:pt x="160" y="89"/>
                </a:lnTo>
                <a:lnTo>
                  <a:pt x="115" y="95"/>
                </a:lnTo>
                <a:lnTo>
                  <a:pt x="71" y="97"/>
                </a:lnTo>
                <a:lnTo>
                  <a:pt x="35" y="97"/>
                </a:lnTo>
                <a:lnTo>
                  <a:pt x="10" y="93"/>
                </a:lnTo>
                <a:lnTo>
                  <a:pt x="0" y="87"/>
                </a:lnTo>
                <a:lnTo>
                  <a:pt x="19" y="83"/>
                </a:lnTo>
                <a:lnTo>
                  <a:pt x="43" y="77"/>
                </a:lnTo>
                <a:lnTo>
                  <a:pt x="73" y="67"/>
                </a:lnTo>
                <a:lnTo>
                  <a:pt x="105" y="57"/>
                </a:lnTo>
                <a:lnTo>
                  <a:pt x="138" y="48"/>
                </a:lnTo>
                <a:lnTo>
                  <a:pt x="170" y="36"/>
                </a:lnTo>
                <a:lnTo>
                  <a:pt x="204" y="22"/>
                </a:lnTo>
                <a:lnTo>
                  <a:pt x="234" y="10"/>
                </a:lnTo>
                <a:close/>
              </a:path>
            </a:pathLst>
          </a:custGeom>
          <a:solidFill>
            <a:srgbClr val="FFFFFF"/>
          </a:solidFill>
          <a:ln w="9525">
            <a:noFill/>
            <a:round/>
            <a:headEnd/>
            <a:tailEnd/>
          </a:ln>
        </p:spPr>
        <p:txBody>
          <a:bodyPr/>
          <a:lstStyle/>
          <a:p>
            <a:endParaRPr lang="en-US" dirty="0"/>
          </a:p>
        </p:txBody>
      </p:sp>
      <p:sp>
        <p:nvSpPr>
          <p:cNvPr id="2068" name="Freeform 36"/>
          <p:cNvSpPr>
            <a:spLocks/>
          </p:cNvSpPr>
          <p:nvPr/>
        </p:nvSpPr>
        <p:spPr bwMode="auto">
          <a:xfrm>
            <a:off x="6607175" y="5434013"/>
            <a:ext cx="139700" cy="820737"/>
          </a:xfrm>
          <a:custGeom>
            <a:avLst/>
            <a:gdLst>
              <a:gd name="T0" fmla="*/ 2147483647 w 176"/>
              <a:gd name="T1" fmla="*/ 2147483647 h 1034"/>
              <a:gd name="T2" fmla="*/ 0 w 176"/>
              <a:gd name="T3" fmla="*/ 2147483647 h 1034"/>
              <a:gd name="T4" fmla="*/ 2147483647 w 176"/>
              <a:gd name="T5" fmla="*/ 2147483647 h 1034"/>
              <a:gd name="T6" fmla="*/ 2147483647 w 176"/>
              <a:gd name="T7" fmla="*/ 2147483647 h 1034"/>
              <a:gd name="T8" fmla="*/ 2147483647 w 176"/>
              <a:gd name="T9" fmla="*/ 2147483647 h 1034"/>
              <a:gd name="T10" fmla="*/ 2147483647 w 176"/>
              <a:gd name="T11" fmla="*/ 2147483647 h 1034"/>
              <a:gd name="T12" fmla="*/ 2147483647 w 176"/>
              <a:gd name="T13" fmla="*/ 2147483647 h 1034"/>
              <a:gd name="T14" fmla="*/ 2147483647 w 176"/>
              <a:gd name="T15" fmla="*/ 2147483647 h 1034"/>
              <a:gd name="T16" fmla="*/ 2147483647 w 176"/>
              <a:gd name="T17" fmla="*/ 2147483647 h 1034"/>
              <a:gd name="T18" fmla="*/ 2147483647 w 176"/>
              <a:gd name="T19" fmla="*/ 2147483647 h 1034"/>
              <a:gd name="T20" fmla="*/ 2147483647 w 176"/>
              <a:gd name="T21" fmla="*/ 2147483647 h 1034"/>
              <a:gd name="T22" fmla="*/ 2147483647 w 176"/>
              <a:gd name="T23" fmla="*/ 2147483647 h 1034"/>
              <a:gd name="T24" fmla="*/ 2147483647 w 176"/>
              <a:gd name="T25" fmla="*/ 2147483647 h 1034"/>
              <a:gd name="T26" fmla="*/ 2147483647 w 176"/>
              <a:gd name="T27" fmla="*/ 2147483647 h 1034"/>
              <a:gd name="T28" fmla="*/ 2147483647 w 176"/>
              <a:gd name="T29" fmla="*/ 2147483647 h 1034"/>
              <a:gd name="T30" fmla="*/ 2147483647 w 176"/>
              <a:gd name="T31" fmla="*/ 2147483647 h 1034"/>
              <a:gd name="T32" fmla="*/ 2147483647 w 176"/>
              <a:gd name="T33" fmla="*/ 2147483647 h 1034"/>
              <a:gd name="T34" fmla="*/ 2147483647 w 176"/>
              <a:gd name="T35" fmla="*/ 2147483647 h 1034"/>
              <a:gd name="T36" fmla="*/ 2147483647 w 176"/>
              <a:gd name="T37" fmla="*/ 2147483647 h 1034"/>
              <a:gd name="T38" fmla="*/ 2147483647 w 176"/>
              <a:gd name="T39" fmla="*/ 2147483647 h 1034"/>
              <a:gd name="T40" fmla="*/ 2147483647 w 176"/>
              <a:gd name="T41" fmla="*/ 2147483647 h 1034"/>
              <a:gd name="T42" fmla="*/ 2147483647 w 176"/>
              <a:gd name="T43" fmla="*/ 2147483647 h 1034"/>
              <a:gd name="T44" fmla="*/ 2147483647 w 176"/>
              <a:gd name="T45" fmla="*/ 2147483647 h 1034"/>
              <a:gd name="T46" fmla="*/ 2147483647 w 176"/>
              <a:gd name="T47" fmla="*/ 2147483647 h 1034"/>
              <a:gd name="T48" fmla="*/ 2147483647 w 176"/>
              <a:gd name="T49" fmla="*/ 2147483647 h 1034"/>
              <a:gd name="T50" fmla="*/ 2147483647 w 176"/>
              <a:gd name="T51" fmla="*/ 2147483647 h 1034"/>
              <a:gd name="T52" fmla="*/ 2147483647 w 176"/>
              <a:gd name="T53" fmla="*/ 2147483647 h 1034"/>
              <a:gd name="T54" fmla="*/ 2147483647 w 176"/>
              <a:gd name="T55" fmla="*/ 2147483647 h 1034"/>
              <a:gd name="T56" fmla="*/ 2147483647 w 176"/>
              <a:gd name="T57" fmla="*/ 2147483647 h 1034"/>
              <a:gd name="T58" fmla="*/ 2147483647 w 176"/>
              <a:gd name="T59" fmla="*/ 0 h 1034"/>
              <a:gd name="T60" fmla="*/ 2147483647 w 176"/>
              <a:gd name="T61" fmla="*/ 0 h 1034"/>
              <a:gd name="T62" fmla="*/ 2147483647 w 176"/>
              <a:gd name="T63" fmla="*/ 2147483647 h 1034"/>
              <a:gd name="T64" fmla="*/ 2147483647 w 176"/>
              <a:gd name="T65" fmla="*/ 2147483647 h 1034"/>
              <a:gd name="T66" fmla="*/ 2147483647 w 176"/>
              <a:gd name="T67" fmla="*/ 2147483647 h 1034"/>
              <a:gd name="T68" fmla="*/ 2147483647 w 176"/>
              <a:gd name="T69" fmla="*/ 2147483647 h 1034"/>
              <a:gd name="T70" fmla="*/ 2147483647 w 176"/>
              <a:gd name="T71" fmla="*/ 2147483647 h 1034"/>
              <a:gd name="T72" fmla="*/ 2147483647 w 176"/>
              <a:gd name="T73" fmla="*/ 2147483647 h 1034"/>
              <a:gd name="T74" fmla="*/ 2147483647 w 176"/>
              <a:gd name="T75" fmla="*/ 2147483647 h 1034"/>
              <a:gd name="T76" fmla="*/ 2147483647 w 176"/>
              <a:gd name="T77" fmla="*/ 2147483647 h 1034"/>
              <a:gd name="T78" fmla="*/ 2147483647 w 176"/>
              <a:gd name="T79" fmla="*/ 2147483647 h 1034"/>
              <a:gd name="T80" fmla="*/ 2147483647 w 176"/>
              <a:gd name="T81" fmla="*/ 2147483647 h 10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1034"/>
              <a:gd name="T125" fmla="*/ 176 w 176"/>
              <a:gd name="T126" fmla="*/ 1034 h 10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1034">
                <a:moveTo>
                  <a:pt x="4" y="67"/>
                </a:moveTo>
                <a:lnTo>
                  <a:pt x="0" y="95"/>
                </a:lnTo>
                <a:lnTo>
                  <a:pt x="4" y="150"/>
                </a:lnTo>
                <a:lnTo>
                  <a:pt x="11" y="222"/>
                </a:lnTo>
                <a:lnTo>
                  <a:pt x="23" y="309"/>
                </a:lnTo>
                <a:lnTo>
                  <a:pt x="35" y="400"/>
                </a:lnTo>
                <a:lnTo>
                  <a:pt x="49" y="493"/>
                </a:lnTo>
                <a:lnTo>
                  <a:pt x="59" y="582"/>
                </a:lnTo>
                <a:lnTo>
                  <a:pt x="65" y="657"/>
                </a:lnTo>
                <a:lnTo>
                  <a:pt x="73" y="745"/>
                </a:lnTo>
                <a:lnTo>
                  <a:pt x="83" y="812"/>
                </a:lnTo>
                <a:lnTo>
                  <a:pt x="93" y="873"/>
                </a:lnTo>
                <a:lnTo>
                  <a:pt x="105" y="937"/>
                </a:lnTo>
                <a:lnTo>
                  <a:pt x="111" y="970"/>
                </a:lnTo>
                <a:lnTo>
                  <a:pt x="117" y="998"/>
                </a:lnTo>
                <a:lnTo>
                  <a:pt x="128" y="1018"/>
                </a:lnTo>
                <a:lnTo>
                  <a:pt x="146" y="1034"/>
                </a:lnTo>
                <a:lnTo>
                  <a:pt x="158" y="1026"/>
                </a:lnTo>
                <a:lnTo>
                  <a:pt x="164" y="996"/>
                </a:lnTo>
                <a:lnTo>
                  <a:pt x="164" y="959"/>
                </a:lnTo>
                <a:lnTo>
                  <a:pt x="164" y="929"/>
                </a:lnTo>
                <a:lnTo>
                  <a:pt x="166" y="901"/>
                </a:lnTo>
                <a:lnTo>
                  <a:pt x="170" y="824"/>
                </a:lnTo>
                <a:lnTo>
                  <a:pt x="174" y="709"/>
                </a:lnTo>
                <a:lnTo>
                  <a:pt x="176" y="570"/>
                </a:lnTo>
                <a:lnTo>
                  <a:pt x="174" y="418"/>
                </a:lnTo>
                <a:lnTo>
                  <a:pt x="168" y="265"/>
                </a:lnTo>
                <a:lnTo>
                  <a:pt x="154" y="123"/>
                </a:lnTo>
                <a:lnTo>
                  <a:pt x="132" y="2"/>
                </a:lnTo>
                <a:lnTo>
                  <a:pt x="119" y="0"/>
                </a:lnTo>
                <a:lnTo>
                  <a:pt x="105" y="0"/>
                </a:lnTo>
                <a:lnTo>
                  <a:pt x="93" y="2"/>
                </a:lnTo>
                <a:lnTo>
                  <a:pt x="83" y="6"/>
                </a:lnTo>
                <a:lnTo>
                  <a:pt x="75" y="10"/>
                </a:lnTo>
                <a:lnTo>
                  <a:pt x="67" y="14"/>
                </a:lnTo>
                <a:lnTo>
                  <a:pt x="61" y="18"/>
                </a:lnTo>
                <a:lnTo>
                  <a:pt x="55" y="20"/>
                </a:lnTo>
                <a:lnTo>
                  <a:pt x="33" y="32"/>
                </a:lnTo>
                <a:lnTo>
                  <a:pt x="21" y="44"/>
                </a:lnTo>
                <a:lnTo>
                  <a:pt x="11" y="55"/>
                </a:lnTo>
                <a:lnTo>
                  <a:pt x="4" y="67"/>
                </a:lnTo>
                <a:close/>
              </a:path>
            </a:pathLst>
          </a:custGeom>
          <a:solidFill>
            <a:srgbClr val="FFFFFF"/>
          </a:solidFill>
          <a:ln w="9525">
            <a:noFill/>
            <a:round/>
            <a:headEnd/>
            <a:tailEnd/>
          </a:ln>
        </p:spPr>
        <p:txBody>
          <a:bodyPr/>
          <a:lstStyle/>
          <a:p>
            <a:endParaRPr lang="en-US" dirty="0"/>
          </a:p>
        </p:txBody>
      </p:sp>
      <p:sp>
        <p:nvSpPr>
          <p:cNvPr id="2069" name="Freeform 37"/>
          <p:cNvSpPr>
            <a:spLocks/>
          </p:cNvSpPr>
          <p:nvPr/>
        </p:nvSpPr>
        <p:spPr bwMode="auto">
          <a:xfrm>
            <a:off x="6967538" y="5964238"/>
            <a:ext cx="69850" cy="63500"/>
          </a:xfrm>
          <a:custGeom>
            <a:avLst/>
            <a:gdLst>
              <a:gd name="T0" fmla="*/ 2147483647 w 89"/>
              <a:gd name="T1" fmla="*/ 2147483647 h 82"/>
              <a:gd name="T2" fmla="*/ 2147483647 w 89"/>
              <a:gd name="T3" fmla="*/ 2147483647 h 82"/>
              <a:gd name="T4" fmla="*/ 2147483647 w 89"/>
              <a:gd name="T5" fmla="*/ 2147483647 h 82"/>
              <a:gd name="T6" fmla="*/ 2147483647 w 89"/>
              <a:gd name="T7" fmla="*/ 2147483647 h 82"/>
              <a:gd name="T8" fmla="*/ 2147483647 w 89"/>
              <a:gd name="T9" fmla="*/ 2147483647 h 82"/>
              <a:gd name="T10" fmla="*/ 2147483647 w 89"/>
              <a:gd name="T11" fmla="*/ 2147483647 h 82"/>
              <a:gd name="T12" fmla="*/ 2147483647 w 89"/>
              <a:gd name="T13" fmla="*/ 2147483647 h 82"/>
              <a:gd name="T14" fmla="*/ 2147483647 w 89"/>
              <a:gd name="T15" fmla="*/ 2147483647 h 82"/>
              <a:gd name="T16" fmla="*/ 2147483647 w 89"/>
              <a:gd name="T17" fmla="*/ 2147483647 h 82"/>
              <a:gd name="T18" fmla="*/ 2147483647 w 89"/>
              <a:gd name="T19" fmla="*/ 2147483647 h 82"/>
              <a:gd name="T20" fmla="*/ 2147483647 w 89"/>
              <a:gd name="T21" fmla="*/ 2147483647 h 82"/>
              <a:gd name="T22" fmla="*/ 2147483647 w 89"/>
              <a:gd name="T23" fmla="*/ 2147483647 h 82"/>
              <a:gd name="T24" fmla="*/ 2147483647 w 89"/>
              <a:gd name="T25" fmla="*/ 2147483647 h 82"/>
              <a:gd name="T26" fmla="*/ 2147483647 w 89"/>
              <a:gd name="T27" fmla="*/ 2147483647 h 82"/>
              <a:gd name="T28" fmla="*/ 2147483647 w 89"/>
              <a:gd name="T29" fmla="*/ 2147483647 h 82"/>
              <a:gd name="T30" fmla="*/ 2147483647 w 89"/>
              <a:gd name="T31" fmla="*/ 2147483647 h 82"/>
              <a:gd name="T32" fmla="*/ 0 w 89"/>
              <a:gd name="T33" fmla="*/ 0 h 82"/>
              <a:gd name="T34" fmla="*/ 0 w 89"/>
              <a:gd name="T35" fmla="*/ 2147483647 h 82"/>
              <a:gd name="T36" fmla="*/ 2147483647 w 89"/>
              <a:gd name="T37" fmla="*/ 2147483647 h 82"/>
              <a:gd name="T38" fmla="*/ 2147483647 w 89"/>
              <a:gd name="T39" fmla="*/ 2147483647 h 82"/>
              <a:gd name="T40" fmla="*/ 2147483647 w 89"/>
              <a:gd name="T41" fmla="*/ 2147483647 h 82"/>
              <a:gd name="T42" fmla="*/ 2147483647 w 89"/>
              <a:gd name="T43" fmla="*/ 2147483647 h 82"/>
              <a:gd name="T44" fmla="*/ 2147483647 w 89"/>
              <a:gd name="T45" fmla="*/ 2147483647 h 82"/>
              <a:gd name="T46" fmla="*/ 2147483647 w 89"/>
              <a:gd name="T47" fmla="*/ 2147483647 h 82"/>
              <a:gd name="T48" fmla="*/ 2147483647 w 89"/>
              <a:gd name="T49" fmla="*/ 2147483647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82"/>
              <a:gd name="T77" fmla="*/ 89 w 89"/>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82">
                <a:moveTo>
                  <a:pt x="63" y="80"/>
                </a:moveTo>
                <a:lnTo>
                  <a:pt x="71" y="82"/>
                </a:lnTo>
                <a:lnTo>
                  <a:pt x="77" y="80"/>
                </a:lnTo>
                <a:lnTo>
                  <a:pt x="83" y="78"/>
                </a:lnTo>
                <a:lnTo>
                  <a:pt x="87" y="72"/>
                </a:lnTo>
                <a:lnTo>
                  <a:pt x="89" y="64"/>
                </a:lnTo>
                <a:lnTo>
                  <a:pt x="89" y="58"/>
                </a:lnTo>
                <a:lnTo>
                  <a:pt x="85" y="52"/>
                </a:lnTo>
                <a:lnTo>
                  <a:pt x="79" y="48"/>
                </a:lnTo>
                <a:lnTo>
                  <a:pt x="67" y="44"/>
                </a:lnTo>
                <a:lnTo>
                  <a:pt x="53" y="38"/>
                </a:lnTo>
                <a:lnTo>
                  <a:pt x="41" y="30"/>
                </a:lnTo>
                <a:lnTo>
                  <a:pt x="27" y="20"/>
                </a:lnTo>
                <a:lnTo>
                  <a:pt x="17" y="14"/>
                </a:lnTo>
                <a:lnTo>
                  <a:pt x="8" y="6"/>
                </a:lnTo>
                <a:lnTo>
                  <a:pt x="2" y="2"/>
                </a:lnTo>
                <a:lnTo>
                  <a:pt x="0" y="0"/>
                </a:lnTo>
                <a:lnTo>
                  <a:pt x="0" y="4"/>
                </a:lnTo>
                <a:lnTo>
                  <a:pt x="4" y="12"/>
                </a:lnTo>
                <a:lnTo>
                  <a:pt x="10" y="24"/>
                </a:lnTo>
                <a:lnTo>
                  <a:pt x="17" y="36"/>
                </a:lnTo>
                <a:lnTo>
                  <a:pt x="27" y="50"/>
                </a:lnTo>
                <a:lnTo>
                  <a:pt x="39" y="62"/>
                </a:lnTo>
                <a:lnTo>
                  <a:pt x="51" y="74"/>
                </a:lnTo>
                <a:lnTo>
                  <a:pt x="63" y="80"/>
                </a:lnTo>
                <a:close/>
              </a:path>
            </a:pathLst>
          </a:custGeom>
          <a:solidFill>
            <a:srgbClr val="FFFFFF"/>
          </a:solidFill>
          <a:ln w="9525">
            <a:noFill/>
            <a:round/>
            <a:headEnd/>
            <a:tailEnd/>
          </a:ln>
        </p:spPr>
        <p:txBody>
          <a:bodyPr/>
          <a:lstStyle/>
          <a:p>
            <a:endParaRPr lang="en-US" dirty="0"/>
          </a:p>
        </p:txBody>
      </p:sp>
      <p:sp>
        <p:nvSpPr>
          <p:cNvPr id="2070" name="Freeform 38"/>
          <p:cNvSpPr>
            <a:spLocks/>
          </p:cNvSpPr>
          <p:nvPr/>
        </p:nvSpPr>
        <p:spPr bwMode="auto">
          <a:xfrm>
            <a:off x="7016750" y="5948363"/>
            <a:ext cx="66675" cy="47625"/>
          </a:xfrm>
          <a:custGeom>
            <a:avLst/>
            <a:gdLst>
              <a:gd name="T0" fmla="*/ 2147483647 w 85"/>
              <a:gd name="T1" fmla="*/ 2147483647 h 61"/>
              <a:gd name="T2" fmla="*/ 2147483647 w 85"/>
              <a:gd name="T3" fmla="*/ 2147483647 h 61"/>
              <a:gd name="T4" fmla="*/ 2147483647 w 85"/>
              <a:gd name="T5" fmla="*/ 2147483647 h 61"/>
              <a:gd name="T6" fmla="*/ 2147483647 w 85"/>
              <a:gd name="T7" fmla="*/ 2147483647 h 61"/>
              <a:gd name="T8" fmla="*/ 2147483647 w 85"/>
              <a:gd name="T9" fmla="*/ 2147483647 h 61"/>
              <a:gd name="T10" fmla="*/ 2147483647 w 85"/>
              <a:gd name="T11" fmla="*/ 2147483647 h 61"/>
              <a:gd name="T12" fmla="*/ 2147483647 w 85"/>
              <a:gd name="T13" fmla="*/ 2147483647 h 61"/>
              <a:gd name="T14" fmla="*/ 2147483647 w 85"/>
              <a:gd name="T15" fmla="*/ 2147483647 h 61"/>
              <a:gd name="T16" fmla="*/ 2147483647 w 85"/>
              <a:gd name="T17" fmla="*/ 2147483647 h 61"/>
              <a:gd name="T18" fmla="*/ 2147483647 w 85"/>
              <a:gd name="T19" fmla="*/ 2147483647 h 61"/>
              <a:gd name="T20" fmla="*/ 2147483647 w 85"/>
              <a:gd name="T21" fmla="*/ 2147483647 h 61"/>
              <a:gd name="T22" fmla="*/ 2147483647 w 85"/>
              <a:gd name="T23" fmla="*/ 2147483647 h 61"/>
              <a:gd name="T24" fmla="*/ 2147483647 w 85"/>
              <a:gd name="T25" fmla="*/ 2147483647 h 61"/>
              <a:gd name="T26" fmla="*/ 2147483647 w 85"/>
              <a:gd name="T27" fmla="*/ 2147483647 h 61"/>
              <a:gd name="T28" fmla="*/ 2147483647 w 85"/>
              <a:gd name="T29" fmla="*/ 2147483647 h 61"/>
              <a:gd name="T30" fmla="*/ 2147483647 w 85"/>
              <a:gd name="T31" fmla="*/ 2147483647 h 61"/>
              <a:gd name="T32" fmla="*/ 0 w 85"/>
              <a:gd name="T33" fmla="*/ 0 h 61"/>
              <a:gd name="T34" fmla="*/ 2147483647 w 85"/>
              <a:gd name="T35" fmla="*/ 2147483647 h 61"/>
              <a:gd name="T36" fmla="*/ 2147483647 w 85"/>
              <a:gd name="T37" fmla="*/ 2147483647 h 61"/>
              <a:gd name="T38" fmla="*/ 2147483647 w 85"/>
              <a:gd name="T39" fmla="*/ 2147483647 h 61"/>
              <a:gd name="T40" fmla="*/ 2147483647 w 85"/>
              <a:gd name="T41" fmla="*/ 2147483647 h 61"/>
              <a:gd name="T42" fmla="*/ 2147483647 w 85"/>
              <a:gd name="T43" fmla="*/ 2147483647 h 61"/>
              <a:gd name="T44" fmla="*/ 2147483647 w 85"/>
              <a:gd name="T45" fmla="*/ 2147483647 h 61"/>
              <a:gd name="T46" fmla="*/ 2147483647 w 85"/>
              <a:gd name="T47" fmla="*/ 2147483647 h 61"/>
              <a:gd name="T48" fmla="*/ 2147483647 w 85"/>
              <a:gd name="T49" fmla="*/ 2147483647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61"/>
              <a:gd name="T77" fmla="*/ 85 w 85"/>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61">
                <a:moveTo>
                  <a:pt x="70" y="61"/>
                </a:moveTo>
                <a:lnTo>
                  <a:pt x="73" y="61"/>
                </a:lnTo>
                <a:lnTo>
                  <a:pt x="77" y="61"/>
                </a:lnTo>
                <a:lnTo>
                  <a:pt x="81" y="59"/>
                </a:lnTo>
                <a:lnTo>
                  <a:pt x="85" y="55"/>
                </a:lnTo>
                <a:lnTo>
                  <a:pt x="85" y="49"/>
                </a:lnTo>
                <a:lnTo>
                  <a:pt x="85" y="45"/>
                </a:lnTo>
                <a:lnTo>
                  <a:pt x="83" y="41"/>
                </a:lnTo>
                <a:lnTo>
                  <a:pt x="79" y="37"/>
                </a:lnTo>
                <a:lnTo>
                  <a:pt x="70" y="33"/>
                </a:lnTo>
                <a:lnTo>
                  <a:pt x="58" y="27"/>
                </a:lnTo>
                <a:lnTo>
                  <a:pt x="46" y="21"/>
                </a:lnTo>
                <a:lnTo>
                  <a:pt x="34" y="15"/>
                </a:lnTo>
                <a:lnTo>
                  <a:pt x="24" y="11"/>
                </a:lnTo>
                <a:lnTo>
                  <a:pt x="14" y="6"/>
                </a:lnTo>
                <a:lnTo>
                  <a:pt x="6" y="2"/>
                </a:lnTo>
                <a:lnTo>
                  <a:pt x="0" y="0"/>
                </a:lnTo>
                <a:lnTo>
                  <a:pt x="4" y="8"/>
                </a:lnTo>
                <a:lnTo>
                  <a:pt x="8" y="15"/>
                </a:lnTo>
                <a:lnTo>
                  <a:pt x="16" y="25"/>
                </a:lnTo>
                <a:lnTo>
                  <a:pt x="24" y="33"/>
                </a:lnTo>
                <a:lnTo>
                  <a:pt x="34" y="43"/>
                </a:lnTo>
                <a:lnTo>
                  <a:pt x="46" y="49"/>
                </a:lnTo>
                <a:lnTo>
                  <a:pt x="58" y="57"/>
                </a:lnTo>
                <a:lnTo>
                  <a:pt x="70" y="61"/>
                </a:lnTo>
                <a:close/>
              </a:path>
            </a:pathLst>
          </a:custGeom>
          <a:solidFill>
            <a:srgbClr val="FFFFFF"/>
          </a:solidFill>
          <a:ln w="9525">
            <a:noFill/>
            <a:round/>
            <a:headEnd/>
            <a:tailEnd/>
          </a:ln>
        </p:spPr>
        <p:txBody>
          <a:bodyPr/>
          <a:lstStyle/>
          <a:p>
            <a:endParaRPr lang="en-US" dirty="0"/>
          </a:p>
        </p:txBody>
      </p:sp>
      <p:sp>
        <p:nvSpPr>
          <p:cNvPr id="2071" name="Freeform 39"/>
          <p:cNvSpPr>
            <a:spLocks/>
          </p:cNvSpPr>
          <p:nvPr/>
        </p:nvSpPr>
        <p:spPr bwMode="auto">
          <a:xfrm>
            <a:off x="7016750" y="5873750"/>
            <a:ext cx="112713" cy="109538"/>
          </a:xfrm>
          <a:custGeom>
            <a:avLst/>
            <a:gdLst>
              <a:gd name="T0" fmla="*/ 2147483647 w 143"/>
              <a:gd name="T1" fmla="*/ 2147483647 h 136"/>
              <a:gd name="T2" fmla="*/ 2147483647 w 143"/>
              <a:gd name="T3" fmla="*/ 2147483647 h 136"/>
              <a:gd name="T4" fmla="*/ 2147483647 w 143"/>
              <a:gd name="T5" fmla="*/ 2147483647 h 136"/>
              <a:gd name="T6" fmla="*/ 2147483647 w 143"/>
              <a:gd name="T7" fmla="*/ 2147483647 h 136"/>
              <a:gd name="T8" fmla="*/ 2147483647 w 143"/>
              <a:gd name="T9" fmla="*/ 2147483647 h 136"/>
              <a:gd name="T10" fmla="*/ 2147483647 w 143"/>
              <a:gd name="T11" fmla="*/ 2147483647 h 136"/>
              <a:gd name="T12" fmla="*/ 2147483647 w 143"/>
              <a:gd name="T13" fmla="*/ 2147483647 h 136"/>
              <a:gd name="T14" fmla="*/ 2147483647 w 143"/>
              <a:gd name="T15" fmla="*/ 2147483647 h 136"/>
              <a:gd name="T16" fmla="*/ 2147483647 w 143"/>
              <a:gd name="T17" fmla="*/ 2147483647 h 136"/>
              <a:gd name="T18" fmla="*/ 2147483647 w 143"/>
              <a:gd name="T19" fmla="*/ 2147483647 h 136"/>
              <a:gd name="T20" fmla="*/ 2147483647 w 143"/>
              <a:gd name="T21" fmla="*/ 2147483647 h 136"/>
              <a:gd name="T22" fmla="*/ 2147483647 w 143"/>
              <a:gd name="T23" fmla="*/ 2147483647 h 136"/>
              <a:gd name="T24" fmla="*/ 2147483647 w 143"/>
              <a:gd name="T25" fmla="*/ 2147483647 h 136"/>
              <a:gd name="T26" fmla="*/ 2147483647 w 143"/>
              <a:gd name="T27" fmla="*/ 2147483647 h 136"/>
              <a:gd name="T28" fmla="*/ 2147483647 w 143"/>
              <a:gd name="T29" fmla="*/ 2147483647 h 136"/>
              <a:gd name="T30" fmla="*/ 2147483647 w 143"/>
              <a:gd name="T31" fmla="*/ 0 h 136"/>
              <a:gd name="T32" fmla="*/ 0 w 143"/>
              <a:gd name="T33" fmla="*/ 0 h 136"/>
              <a:gd name="T34" fmla="*/ 2147483647 w 143"/>
              <a:gd name="T35" fmla="*/ 2147483647 h 136"/>
              <a:gd name="T36" fmla="*/ 2147483647 w 143"/>
              <a:gd name="T37" fmla="*/ 2147483647 h 136"/>
              <a:gd name="T38" fmla="*/ 2147483647 w 143"/>
              <a:gd name="T39" fmla="*/ 2147483647 h 136"/>
              <a:gd name="T40" fmla="*/ 2147483647 w 143"/>
              <a:gd name="T41" fmla="*/ 2147483647 h 136"/>
              <a:gd name="T42" fmla="*/ 2147483647 w 143"/>
              <a:gd name="T43" fmla="*/ 2147483647 h 136"/>
              <a:gd name="T44" fmla="*/ 2147483647 w 143"/>
              <a:gd name="T45" fmla="*/ 2147483647 h 136"/>
              <a:gd name="T46" fmla="*/ 2147483647 w 143"/>
              <a:gd name="T47" fmla="*/ 2147483647 h 136"/>
              <a:gd name="T48" fmla="*/ 2147483647 w 143"/>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
              <a:gd name="T76" fmla="*/ 0 h 136"/>
              <a:gd name="T77" fmla="*/ 143 w 143"/>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 h="136">
                <a:moveTo>
                  <a:pt x="109" y="122"/>
                </a:moveTo>
                <a:lnTo>
                  <a:pt x="111" y="128"/>
                </a:lnTo>
                <a:lnTo>
                  <a:pt x="115" y="132"/>
                </a:lnTo>
                <a:lnTo>
                  <a:pt x="121" y="136"/>
                </a:lnTo>
                <a:lnTo>
                  <a:pt x="127" y="136"/>
                </a:lnTo>
                <a:lnTo>
                  <a:pt x="133" y="134"/>
                </a:lnTo>
                <a:lnTo>
                  <a:pt x="139" y="130"/>
                </a:lnTo>
                <a:lnTo>
                  <a:pt x="141" y="126"/>
                </a:lnTo>
                <a:lnTo>
                  <a:pt x="143" y="120"/>
                </a:lnTo>
                <a:lnTo>
                  <a:pt x="133" y="97"/>
                </a:lnTo>
                <a:lnTo>
                  <a:pt x="117" y="73"/>
                </a:lnTo>
                <a:lnTo>
                  <a:pt x="95" y="53"/>
                </a:lnTo>
                <a:lnTo>
                  <a:pt x="70" y="33"/>
                </a:lnTo>
                <a:lnTo>
                  <a:pt x="46" y="17"/>
                </a:lnTo>
                <a:lnTo>
                  <a:pt x="24" y="5"/>
                </a:lnTo>
                <a:lnTo>
                  <a:pt x="8" y="0"/>
                </a:lnTo>
                <a:lnTo>
                  <a:pt x="0" y="0"/>
                </a:lnTo>
                <a:lnTo>
                  <a:pt x="10" y="7"/>
                </a:lnTo>
                <a:lnTo>
                  <a:pt x="22" y="19"/>
                </a:lnTo>
                <a:lnTo>
                  <a:pt x="36" y="35"/>
                </a:lnTo>
                <a:lnTo>
                  <a:pt x="52" y="51"/>
                </a:lnTo>
                <a:lnTo>
                  <a:pt x="66" y="69"/>
                </a:lnTo>
                <a:lnTo>
                  <a:pt x="81" y="87"/>
                </a:lnTo>
                <a:lnTo>
                  <a:pt x="95" y="104"/>
                </a:lnTo>
                <a:lnTo>
                  <a:pt x="109" y="122"/>
                </a:lnTo>
                <a:close/>
              </a:path>
            </a:pathLst>
          </a:custGeom>
          <a:solidFill>
            <a:srgbClr val="FFFFFF"/>
          </a:solidFill>
          <a:ln w="9525">
            <a:noFill/>
            <a:round/>
            <a:headEnd/>
            <a:tailEnd/>
          </a:ln>
        </p:spPr>
        <p:txBody>
          <a:bodyPr/>
          <a:lstStyle/>
          <a:p>
            <a:endParaRPr lang="en-US" dirty="0"/>
          </a:p>
        </p:txBody>
      </p:sp>
      <p:sp>
        <p:nvSpPr>
          <p:cNvPr id="2072" name="Freeform 40"/>
          <p:cNvSpPr>
            <a:spLocks/>
          </p:cNvSpPr>
          <p:nvPr/>
        </p:nvSpPr>
        <p:spPr bwMode="auto">
          <a:xfrm>
            <a:off x="7294563" y="5694363"/>
            <a:ext cx="39687" cy="39687"/>
          </a:xfrm>
          <a:custGeom>
            <a:avLst/>
            <a:gdLst>
              <a:gd name="T0" fmla="*/ 0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2147483647 w 50"/>
              <a:gd name="T19" fmla="*/ 2147483647 h 49"/>
              <a:gd name="T20" fmla="*/ 2147483647 w 50"/>
              <a:gd name="T21" fmla="*/ 2147483647 h 49"/>
              <a:gd name="T22" fmla="*/ 2147483647 w 50"/>
              <a:gd name="T23" fmla="*/ 2147483647 h 49"/>
              <a:gd name="T24" fmla="*/ 2147483647 w 50"/>
              <a:gd name="T25" fmla="*/ 0 h 49"/>
              <a:gd name="T26" fmla="*/ 2147483647 w 50"/>
              <a:gd name="T27" fmla="*/ 2147483647 h 49"/>
              <a:gd name="T28" fmla="*/ 2147483647 w 50"/>
              <a:gd name="T29" fmla="*/ 2147483647 h 49"/>
              <a:gd name="T30" fmla="*/ 2147483647 w 50"/>
              <a:gd name="T31" fmla="*/ 2147483647 h 49"/>
              <a:gd name="T32" fmla="*/ 0 w 50"/>
              <a:gd name="T33" fmla="*/ 2147483647 h 49"/>
              <a:gd name="T34" fmla="*/ 0 w 50"/>
              <a:gd name="T35" fmla="*/ 2147483647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49"/>
              <a:gd name="T56" fmla="*/ 50 w 50"/>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49">
                <a:moveTo>
                  <a:pt x="0" y="23"/>
                </a:moveTo>
                <a:lnTo>
                  <a:pt x="2" y="33"/>
                </a:lnTo>
                <a:lnTo>
                  <a:pt x="6" y="41"/>
                </a:lnTo>
                <a:lnTo>
                  <a:pt x="14" y="47"/>
                </a:lnTo>
                <a:lnTo>
                  <a:pt x="24" y="49"/>
                </a:lnTo>
                <a:lnTo>
                  <a:pt x="34" y="47"/>
                </a:lnTo>
                <a:lnTo>
                  <a:pt x="42" y="41"/>
                </a:lnTo>
                <a:lnTo>
                  <a:pt x="48" y="33"/>
                </a:lnTo>
                <a:lnTo>
                  <a:pt x="50" y="23"/>
                </a:lnTo>
                <a:lnTo>
                  <a:pt x="48" y="14"/>
                </a:lnTo>
                <a:lnTo>
                  <a:pt x="42" y="6"/>
                </a:lnTo>
                <a:lnTo>
                  <a:pt x="34" y="2"/>
                </a:lnTo>
                <a:lnTo>
                  <a:pt x="24" y="0"/>
                </a:lnTo>
                <a:lnTo>
                  <a:pt x="14" y="2"/>
                </a:lnTo>
                <a:lnTo>
                  <a:pt x="6" y="6"/>
                </a:lnTo>
                <a:lnTo>
                  <a:pt x="2" y="14"/>
                </a:lnTo>
                <a:lnTo>
                  <a:pt x="0" y="23"/>
                </a:lnTo>
                <a:close/>
              </a:path>
            </a:pathLst>
          </a:custGeom>
          <a:solidFill>
            <a:srgbClr val="FFFFFF"/>
          </a:solidFill>
          <a:ln w="9525">
            <a:noFill/>
            <a:round/>
            <a:headEnd/>
            <a:tailEnd/>
          </a:ln>
        </p:spPr>
        <p:txBody>
          <a:bodyPr/>
          <a:lstStyle/>
          <a:p>
            <a:endParaRPr lang="en-US" dirty="0"/>
          </a:p>
        </p:txBody>
      </p:sp>
      <p:sp>
        <p:nvSpPr>
          <p:cNvPr id="2073" name="Freeform 41"/>
          <p:cNvSpPr>
            <a:spLocks/>
          </p:cNvSpPr>
          <p:nvPr/>
        </p:nvSpPr>
        <p:spPr bwMode="auto">
          <a:xfrm>
            <a:off x="7323138" y="5772150"/>
            <a:ext cx="34925" cy="34925"/>
          </a:xfrm>
          <a:custGeom>
            <a:avLst/>
            <a:gdLst>
              <a:gd name="T0" fmla="*/ 0 w 43"/>
              <a:gd name="T1" fmla="*/ 2147483647 h 43"/>
              <a:gd name="T2" fmla="*/ 2147483647 w 43"/>
              <a:gd name="T3" fmla="*/ 2147483647 h 43"/>
              <a:gd name="T4" fmla="*/ 2147483647 w 43"/>
              <a:gd name="T5" fmla="*/ 2147483647 h 43"/>
              <a:gd name="T6" fmla="*/ 2147483647 w 43"/>
              <a:gd name="T7" fmla="*/ 2147483647 h 43"/>
              <a:gd name="T8" fmla="*/ 2147483647 w 43"/>
              <a:gd name="T9" fmla="*/ 2147483647 h 43"/>
              <a:gd name="T10" fmla="*/ 2147483647 w 43"/>
              <a:gd name="T11" fmla="*/ 2147483647 h 43"/>
              <a:gd name="T12" fmla="*/ 2147483647 w 43"/>
              <a:gd name="T13" fmla="*/ 2147483647 h 43"/>
              <a:gd name="T14" fmla="*/ 2147483647 w 43"/>
              <a:gd name="T15" fmla="*/ 2147483647 h 43"/>
              <a:gd name="T16" fmla="*/ 2147483647 w 43"/>
              <a:gd name="T17" fmla="*/ 2147483647 h 43"/>
              <a:gd name="T18" fmla="*/ 2147483647 w 43"/>
              <a:gd name="T19" fmla="*/ 2147483647 h 43"/>
              <a:gd name="T20" fmla="*/ 2147483647 w 43"/>
              <a:gd name="T21" fmla="*/ 2147483647 h 43"/>
              <a:gd name="T22" fmla="*/ 2147483647 w 43"/>
              <a:gd name="T23" fmla="*/ 2147483647 h 43"/>
              <a:gd name="T24" fmla="*/ 2147483647 w 43"/>
              <a:gd name="T25" fmla="*/ 0 h 43"/>
              <a:gd name="T26" fmla="*/ 2147483647 w 43"/>
              <a:gd name="T27" fmla="*/ 2147483647 h 43"/>
              <a:gd name="T28" fmla="*/ 2147483647 w 43"/>
              <a:gd name="T29" fmla="*/ 2147483647 h 43"/>
              <a:gd name="T30" fmla="*/ 2147483647 w 43"/>
              <a:gd name="T31" fmla="*/ 2147483647 h 43"/>
              <a:gd name="T32" fmla="*/ 0 w 43"/>
              <a:gd name="T33" fmla="*/ 2147483647 h 43"/>
              <a:gd name="T34" fmla="*/ 0 w 4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3"/>
              <a:gd name="T56" fmla="*/ 43 w 4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3">
                <a:moveTo>
                  <a:pt x="0" y="22"/>
                </a:moveTo>
                <a:lnTo>
                  <a:pt x="2" y="29"/>
                </a:lnTo>
                <a:lnTo>
                  <a:pt x="6" y="37"/>
                </a:lnTo>
                <a:lnTo>
                  <a:pt x="12" y="41"/>
                </a:lnTo>
                <a:lnTo>
                  <a:pt x="20" y="43"/>
                </a:lnTo>
                <a:lnTo>
                  <a:pt x="29" y="41"/>
                </a:lnTo>
                <a:lnTo>
                  <a:pt x="37" y="37"/>
                </a:lnTo>
                <a:lnTo>
                  <a:pt x="41" y="29"/>
                </a:lnTo>
                <a:lnTo>
                  <a:pt x="43" y="22"/>
                </a:lnTo>
                <a:lnTo>
                  <a:pt x="41" y="14"/>
                </a:lnTo>
                <a:lnTo>
                  <a:pt x="37" y="6"/>
                </a:lnTo>
                <a:lnTo>
                  <a:pt x="29" y="2"/>
                </a:lnTo>
                <a:lnTo>
                  <a:pt x="20" y="0"/>
                </a:lnTo>
                <a:lnTo>
                  <a:pt x="12" y="2"/>
                </a:lnTo>
                <a:lnTo>
                  <a:pt x="6" y="6"/>
                </a:lnTo>
                <a:lnTo>
                  <a:pt x="2" y="14"/>
                </a:lnTo>
                <a:lnTo>
                  <a:pt x="0" y="22"/>
                </a:lnTo>
                <a:close/>
              </a:path>
            </a:pathLst>
          </a:custGeom>
          <a:solidFill>
            <a:srgbClr val="FFFFFF"/>
          </a:solidFill>
          <a:ln w="9525">
            <a:noFill/>
            <a:round/>
            <a:headEnd/>
            <a:tailEnd/>
          </a:ln>
        </p:spPr>
        <p:txBody>
          <a:bodyPr/>
          <a:lstStyle/>
          <a:p>
            <a:endParaRPr lang="en-US" dirty="0"/>
          </a:p>
        </p:txBody>
      </p:sp>
      <p:sp>
        <p:nvSpPr>
          <p:cNvPr id="2074" name="Freeform 42"/>
          <p:cNvSpPr>
            <a:spLocks/>
          </p:cNvSpPr>
          <p:nvPr/>
        </p:nvSpPr>
        <p:spPr bwMode="auto">
          <a:xfrm>
            <a:off x="7331075" y="5880100"/>
            <a:ext cx="49213" cy="49213"/>
          </a:xfrm>
          <a:custGeom>
            <a:avLst/>
            <a:gdLst>
              <a:gd name="T0" fmla="*/ 0 w 61"/>
              <a:gd name="T1" fmla="*/ 2147483647 h 62"/>
              <a:gd name="T2" fmla="*/ 2147483647 w 61"/>
              <a:gd name="T3" fmla="*/ 2147483647 h 62"/>
              <a:gd name="T4" fmla="*/ 2147483647 w 61"/>
              <a:gd name="T5" fmla="*/ 2147483647 h 62"/>
              <a:gd name="T6" fmla="*/ 2147483647 w 61"/>
              <a:gd name="T7" fmla="*/ 2147483647 h 62"/>
              <a:gd name="T8" fmla="*/ 2147483647 w 61"/>
              <a:gd name="T9" fmla="*/ 2147483647 h 62"/>
              <a:gd name="T10" fmla="*/ 2147483647 w 61"/>
              <a:gd name="T11" fmla="*/ 2147483647 h 62"/>
              <a:gd name="T12" fmla="*/ 2147483647 w 61"/>
              <a:gd name="T13" fmla="*/ 2147483647 h 62"/>
              <a:gd name="T14" fmla="*/ 2147483647 w 61"/>
              <a:gd name="T15" fmla="*/ 2147483647 h 62"/>
              <a:gd name="T16" fmla="*/ 2147483647 w 61"/>
              <a:gd name="T17" fmla="*/ 2147483647 h 62"/>
              <a:gd name="T18" fmla="*/ 2147483647 w 61"/>
              <a:gd name="T19" fmla="*/ 2147483647 h 62"/>
              <a:gd name="T20" fmla="*/ 2147483647 w 61"/>
              <a:gd name="T21" fmla="*/ 2147483647 h 62"/>
              <a:gd name="T22" fmla="*/ 2147483647 w 61"/>
              <a:gd name="T23" fmla="*/ 2147483647 h 62"/>
              <a:gd name="T24" fmla="*/ 2147483647 w 61"/>
              <a:gd name="T25" fmla="*/ 0 h 62"/>
              <a:gd name="T26" fmla="*/ 2147483647 w 61"/>
              <a:gd name="T27" fmla="*/ 2147483647 h 62"/>
              <a:gd name="T28" fmla="*/ 2147483647 w 61"/>
              <a:gd name="T29" fmla="*/ 2147483647 h 62"/>
              <a:gd name="T30" fmla="*/ 2147483647 w 61"/>
              <a:gd name="T31" fmla="*/ 2147483647 h 62"/>
              <a:gd name="T32" fmla="*/ 0 w 61"/>
              <a:gd name="T33" fmla="*/ 2147483647 h 62"/>
              <a:gd name="T34" fmla="*/ 0 w 61"/>
              <a:gd name="T35" fmla="*/ 2147483647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62"/>
              <a:gd name="T56" fmla="*/ 61 w 61"/>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62">
                <a:moveTo>
                  <a:pt x="0" y="32"/>
                </a:moveTo>
                <a:lnTo>
                  <a:pt x="2" y="44"/>
                </a:lnTo>
                <a:lnTo>
                  <a:pt x="10" y="52"/>
                </a:lnTo>
                <a:lnTo>
                  <a:pt x="18" y="60"/>
                </a:lnTo>
                <a:lnTo>
                  <a:pt x="29" y="62"/>
                </a:lnTo>
                <a:lnTo>
                  <a:pt x="41" y="60"/>
                </a:lnTo>
                <a:lnTo>
                  <a:pt x="51" y="52"/>
                </a:lnTo>
                <a:lnTo>
                  <a:pt x="59" y="44"/>
                </a:lnTo>
                <a:lnTo>
                  <a:pt x="61" y="32"/>
                </a:lnTo>
                <a:lnTo>
                  <a:pt x="59" y="20"/>
                </a:lnTo>
                <a:lnTo>
                  <a:pt x="51" y="10"/>
                </a:lnTo>
                <a:lnTo>
                  <a:pt x="41" y="2"/>
                </a:lnTo>
                <a:lnTo>
                  <a:pt x="29" y="0"/>
                </a:lnTo>
                <a:lnTo>
                  <a:pt x="18" y="2"/>
                </a:lnTo>
                <a:lnTo>
                  <a:pt x="10" y="10"/>
                </a:lnTo>
                <a:lnTo>
                  <a:pt x="2" y="20"/>
                </a:lnTo>
                <a:lnTo>
                  <a:pt x="0" y="32"/>
                </a:lnTo>
                <a:close/>
              </a:path>
            </a:pathLst>
          </a:custGeom>
          <a:solidFill>
            <a:srgbClr val="FFFFFF"/>
          </a:solidFill>
          <a:ln w="9525">
            <a:noFill/>
            <a:round/>
            <a:headEnd/>
            <a:tailEnd/>
          </a:ln>
        </p:spPr>
        <p:txBody>
          <a:bodyPr/>
          <a:lstStyle/>
          <a:p>
            <a:endParaRPr lang="en-US" dirty="0"/>
          </a:p>
        </p:txBody>
      </p:sp>
      <p:sp>
        <p:nvSpPr>
          <p:cNvPr id="2075" name="Freeform 43"/>
          <p:cNvSpPr>
            <a:spLocks/>
          </p:cNvSpPr>
          <p:nvPr/>
        </p:nvSpPr>
        <p:spPr bwMode="auto">
          <a:xfrm>
            <a:off x="6711950" y="6283325"/>
            <a:ext cx="114300" cy="117475"/>
          </a:xfrm>
          <a:custGeom>
            <a:avLst/>
            <a:gdLst>
              <a:gd name="T0" fmla="*/ 2147483647 w 143"/>
              <a:gd name="T1" fmla="*/ 2147483647 h 149"/>
              <a:gd name="T2" fmla="*/ 2147483647 w 143"/>
              <a:gd name="T3" fmla="*/ 2147483647 h 149"/>
              <a:gd name="T4" fmla="*/ 2147483647 w 143"/>
              <a:gd name="T5" fmla="*/ 2147483647 h 149"/>
              <a:gd name="T6" fmla="*/ 2147483647 w 143"/>
              <a:gd name="T7" fmla="*/ 2147483647 h 149"/>
              <a:gd name="T8" fmla="*/ 2147483647 w 143"/>
              <a:gd name="T9" fmla="*/ 2147483647 h 149"/>
              <a:gd name="T10" fmla="*/ 2147483647 w 143"/>
              <a:gd name="T11" fmla="*/ 2147483647 h 149"/>
              <a:gd name="T12" fmla="*/ 2147483647 w 143"/>
              <a:gd name="T13" fmla="*/ 2147483647 h 149"/>
              <a:gd name="T14" fmla="*/ 2147483647 w 143"/>
              <a:gd name="T15" fmla="*/ 2147483647 h 149"/>
              <a:gd name="T16" fmla="*/ 2147483647 w 143"/>
              <a:gd name="T17" fmla="*/ 2147483647 h 149"/>
              <a:gd name="T18" fmla="*/ 2147483647 w 143"/>
              <a:gd name="T19" fmla="*/ 2147483647 h 149"/>
              <a:gd name="T20" fmla="*/ 2147483647 w 143"/>
              <a:gd name="T21" fmla="*/ 2147483647 h 149"/>
              <a:gd name="T22" fmla="*/ 2147483647 w 143"/>
              <a:gd name="T23" fmla="*/ 2147483647 h 149"/>
              <a:gd name="T24" fmla="*/ 2147483647 w 143"/>
              <a:gd name="T25" fmla="*/ 2147483647 h 149"/>
              <a:gd name="T26" fmla="*/ 2147483647 w 143"/>
              <a:gd name="T27" fmla="*/ 2147483647 h 149"/>
              <a:gd name="T28" fmla="*/ 2147483647 w 143"/>
              <a:gd name="T29" fmla="*/ 2147483647 h 149"/>
              <a:gd name="T30" fmla="*/ 2147483647 w 143"/>
              <a:gd name="T31" fmla="*/ 2147483647 h 149"/>
              <a:gd name="T32" fmla="*/ 2147483647 w 143"/>
              <a:gd name="T33" fmla="*/ 2147483647 h 149"/>
              <a:gd name="T34" fmla="*/ 2147483647 w 143"/>
              <a:gd name="T35" fmla="*/ 2147483647 h 149"/>
              <a:gd name="T36" fmla="*/ 2147483647 w 143"/>
              <a:gd name="T37" fmla="*/ 2147483647 h 149"/>
              <a:gd name="T38" fmla="*/ 2147483647 w 143"/>
              <a:gd name="T39" fmla="*/ 2147483647 h 149"/>
              <a:gd name="T40" fmla="*/ 2147483647 w 143"/>
              <a:gd name="T41" fmla="*/ 2147483647 h 149"/>
              <a:gd name="T42" fmla="*/ 2147483647 w 143"/>
              <a:gd name="T43" fmla="*/ 2147483647 h 149"/>
              <a:gd name="T44" fmla="*/ 2147483647 w 143"/>
              <a:gd name="T45" fmla="*/ 2147483647 h 149"/>
              <a:gd name="T46" fmla="*/ 2147483647 w 143"/>
              <a:gd name="T47" fmla="*/ 2147483647 h 149"/>
              <a:gd name="T48" fmla="*/ 2147483647 w 143"/>
              <a:gd name="T49" fmla="*/ 0 h 149"/>
              <a:gd name="T50" fmla="*/ 2147483647 w 143"/>
              <a:gd name="T51" fmla="*/ 2147483647 h 149"/>
              <a:gd name="T52" fmla="*/ 2147483647 w 143"/>
              <a:gd name="T53" fmla="*/ 2147483647 h 149"/>
              <a:gd name="T54" fmla="*/ 0 w 143"/>
              <a:gd name="T55" fmla="*/ 2147483647 h 149"/>
              <a:gd name="T56" fmla="*/ 2147483647 w 143"/>
              <a:gd name="T57" fmla="*/ 2147483647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49"/>
              <a:gd name="T89" fmla="*/ 143 w 143"/>
              <a:gd name="T90" fmla="*/ 149 h 1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49">
                <a:moveTo>
                  <a:pt x="4" y="111"/>
                </a:moveTo>
                <a:lnTo>
                  <a:pt x="4" y="113"/>
                </a:lnTo>
                <a:lnTo>
                  <a:pt x="8" y="117"/>
                </a:lnTo>
                <a:lnTo>
                  <a:pt x="14" y="121"/>
                </a:lnTo>
                <a:lnTo>
                  <a:pt x="24" y="129"/>
                </a:lnTo>
                <a:lnTo>
                  <a:pt x="36" y="135"/>
                </a:lnTo>
                <a:lnTo>
                  <a:pt x="54" y="141"/>
                </a:lnTo>
                <a:lnTo>
                  <a:pt x="78" y="147"/>
                </a:lnTo>
                <a:lnTo>
                  <a:pt x="106" y="149"/>
                </a:lnTo>
                <a:lnTo>
                  <a:pt x="119" y="145"/>
                </a:lnTo>
                <a:lnTo>
                  <a:pt x="131" y="137"/>
                </a:lnTo>
                <a:lnTo>
                  <a:pt x="139" y="125"/>
                </a:lnTo>
                <a:lnTo>
                  <a:pt x="143" y="109"/>
                </a:lnTo>
                <a:lnTo>
                  <a:pt x="139" y="94"/>
                </a:lnTo>
                <a:lnTo>
                  <a:pt x="131" y="82"/>
                </a:lnTo>
                <a:lnTo>
                  <a:pt x="119" y="74"/>
                </a:lnTo>
                <a:lnTo>
                  <a:pt x="106" y="70"/>
                </a:lnTo>
                <a:lnTo>
                  <a:pt x="94" y="72"/>
                </a:lnTo>
                <a:lnTo>
                  <a:pt x="76" y="78"/>
                </a:lnTo>
                <a:lnTo>
                  <a:pt x="60" y="84"/>
                </a:lnTo>
                <a:lnTo>
                  <a:pt x="52" y="86"/>
                </a:lnTo>
                <a:lnTo>
                  <a:pt x="54" y="74"/>
                </a:lnTo>
                <a:lnTo>
                  <a:pt x="50" y="44"/>
                </a:lnTo>
                <a:lnTo>
                  <a:pt x="36" y="14"/>
                </a:lnTo>
                <a:lnTo>
                  <a:pt x="10" y="0"/>
                </a:lnTo>
                <a:lnTo>
                  <a:pt x="8" y="12"/>
                </a:lnTo>
                <a:lnTo>
                  <a:pt x="2" y="40"/>
                </a:lnTo>
                <a:lnTo>
                  <a:pt x="0" y="76"/>
                </a:lnTo>
                <a:lnTo>
                  <a:pt x="4" y="111"/>
                </a:lnTo>
                <a:close/>
              </a:path>
            </a:pathLst>
          </a:custGeom>
          <a:solidFill>
            <a:srgbClr val="000000"/>
          </a:solidFill>
          <a:ln w="9525">
            <a:noFill/>
            <a:round/>
            <a:headEnd/>
            <a:tailEnd/>
          </a:ln>
        </p:spPr>
        <p:txBody>
          <a:bodyPr/>
          <a:lstStyle/>
          <a:p>
            <a:endParaRPr lang="en-US" dirty="0"/>
          </a:p>
        </p:txBody>
      </p:sp>
      <p:sp>
        <p:nvSpPr>
          <p:cNvPr id="2076" name="Freeform 44"/>
          <p:cNvSpPr>
            <a:spLocks/>
          </p:cNvSpPr>
          <p:nvPr/>
        </p:nvSpPr>
        <p:spPr bwMode="auto">
          <a:xfrm>
            <a:off x="6472238" y="6213475"/>
            <a:ext cx="228600" cy="77788"/>
          </a:xfrm>
          <a:custGeom>
            <a:avLst/>
            <a:gdLst>
              <a:gd name="T0" fmla="*/ 2147483647 w 290"/>
              <a:gd name="T1" fmla="*/ 2147483647 h 97"/>
              <a:gd name="T2" fmla="*/ 2147483647 w 290"/>
              <a:gd name="T3" fmla="*/ 2147483647 h 97"/>
              <a:gd name="T4" fmla="*/ 2147483647 w 290"/>
              <a:gd name="T5" fmla="*/ 2147483647 h 97"/>
              <a:gd name="T6" fmla="*/ 2147483647 w 290"/>
              <a:gd name="T7" fmla="*/ 2147483647 h 97"/>
              <a:gd name="T8" fmla="*/ 2147483647 w 290"/>
              <a:gd name="T9" fmla="*/ 2147483647 h 97"/>
              <a:gd name="T10" fmla="*/ 2147483647 w 290"/>
              <a:gd name="T11" fmla="*/ 2147483647 h 97"/>
              <a:gd name="T12" fmla="*/ 2147483647 w 290"/>
              <a:gd name="T13" fmla="*/ 2147483647 h 97"/>
              <a:gd name="T14" fmla="*/ 2147483647 w 290"/>
              <a:gd name="T15" fmla="*/ 2147483647 h 97"/>
              <a:gd name="T16" fmla="*/ 2147483647 w 290"/>
              <a:gd name="T17" fmla="*/ 2147483647 h 97"/>
              <a:gd name="T18" fmla="*/ 2147483647 w 290"/>
              <a:gd name="T19" fmla="*/ 2147483647 h 97"/>
              <a:gd name="T20" fmla="*/ 2147483647 w 290"/>
              <a:gd name="T21" fmla="*/ 2147483647 h 97"/>
              <a:gd name="T22" fmla="*/ 2147483647 w 290"/>
              <a:gd name="T23" fmla="*/ 2147483647 h 97"/>
              <a:gd name="T24" fmla="*/ 2147483647 w 290"/>
              <a:gd name="T25" fmla="*/ 2147483647 h 97"/>
              <a:gd name="T26" fmla="*/ 2147483647 w 290"/>
              <a:gd name="T27" fmla="*/ 2147483647 h 97"/>
              <a:gd name="T28" fmla="*/ 2147483647 w 290"/>
              <a:gd name="T29" fmla="*/ 0 h 97"/>
              <a:gd name="T30" fmla="*/ 2147483647 w 290"/>
              <a:gd name="T31" fmla="*/ 2147483647 h 97"/>
              <a:gd name="T32" fmla="*/ 0 w 290"/>
              <a:gd name="T33" fmla="*/ 2147483647 h 97"/>
              <a:gd name="T34" fmla="*/ 2147483647 w 290"/>
              <a:gd name="T35" fmla="*/ 2147483647 h 97"/>
              <a:gd name="T36" fmla="*/ 2147483647 w 290"/>
              <a:gd name="T37" fmla="*/ 2147483647 h 97"/>
              <a:gd name="T38" fmla="*/ 2147483647 w 290"/>
              <a:gd name="T39" fmla="*/ 2147483647 h 97"/>
              <a:gd name="T40" fmla="*/ 2147483647 w 290"/>
              <a:gd name="T41" fmla="*/ 2147483647 h 97"/>
              <a:gd name="T42" fmla="*/ 2147483647 w 290"/>
              <a:gd name="T43" fmla="*/ 2147483647 h 97"/>
              <a:gd name="T44" fmla="*/ 2147483647 w 290"/>
              <a:gd name="T45" fmla="*/ 2147483647 h 97"/>
              <a:gd name="T46" fmla="*/ 2147483647 w 290"/>
              <a:gd name="T47" fmla="*/ 2147483647 h 97"/>
              <a:gd name="T48" fmla="*/ 2147483647 w 290"/>
              <a:gd name="T49" fmla="*/ 214748364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0"/>
              <a:gd name="T76" fmla="*/ 0 h 97"/>
              <a:gd name="T77" fmla="*/ 290 w 290"/>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0" h="97">
                <a:moveTo>
                  <a:pt x="256" y="97"/>
                </a:moveTo>
                <a:lnTo>
                  <a:pt x="268" y="95"/>
                </a:lnTo>
                <a:lnTo>
                  <a:pt x="278" y="89"/>
                </a:lnTo>
                <a:lnTo>
                  <a:pt x="286" y="82"/>
                </a:lnTo>
                <a:lnTo>
                  <a:pt x="290" y="70"/>
                </a:lnTo>
                <a:lnTo>
                  <a:pt x="290" y="58"/>
                </a:lnTo>
                <a:lnTo>
                  <a:pt x="284" y="46"/>
                </a:lnTo>
                <a:lnTo>
                  <a:pt x="274" y="38"/>
                </a:lnTo>
                <a:lnTo>
                  <a:pt x="262" y="34"/>
                </a:lnTo>
                <a:lnTo>
                  <a:pt x="230" y="32"/>
                </a:lnTo>
                <a:lnTo>
                  <a:pt x="192" y="28"/>
                </a:lnTo>
                <a:lnTo>
                  <a:pt x="149" y="20"/>
                </a:lnTo>
                <a:lnTo>
                  <a:pt x="107" y="12"/>
                </a:lnTo>
                <a:lnTo>
                  <a:pt x="67" y="4"/>
                </a:lnTo>
                <a:lnTo>
                  <a:pt x="34" y="0"/>
                </a:lnTo>
                <a:lnTo>
                  <a:pt x="10" y="2"/>
                </a:lnTo>
                <a:lnTo>
                  <a:pt x="0" y="10"/>
                </a:lnTo>
                <a:lnTo>
                  <a:pt x="20" y="22"/>
                </a:lnTo>
                <a:lnTo>
                  <a:pt x="46" y="34"/>
                </a:lnTo>
                <a:lnTo>
                  <a:pt x="79" y="48"/>
                </a:lnTo>
                <a:lnTo>
                  <a:pt x="117" y="60"/>
                </a:lnTo>
                <a:lnTo>
                  <a:pt x="155" y="72"/>
                </a:lnTo>
                <a:lnTo>
                  <a:pt x="192" y="82"/>
                </a:lnTo>
                <a:lnTo>
                  <a:pt x="226" y="91"/>
                </a:lnTo>
                <a:lnTo>
                  <a:pt x="256" y="97"/>
                </a:lnTo>
                <a:close/>
              </a:path>
            </a:pathLst>
          </a:custGeom>
          <a:solidFill>
            <a:srgbClr val="000000"/>
          </a:solidFill>
          <a:ln w="9525">
            <a:noFill/>
            <a:round/>
            <a:headEnd/>
            <a:tailEnd/>
          </a:ln>
        </p:spPr>
        <p:txBody>
          <a:bodyPr/>
          <a:lstStyle/>
          <a:p>
            <a:endParaRPr lang="en-US" dirty="0"/>
          </a:p>
        </p:txBody>
      </p:sp>
      <p:sp>
        <p:nvSpPr>
          <p:cNvPr id="2077" name="Freeform 45"/>
          <p:cNvSpPr>
            <a:spLocks/>
          </p:cNvSpPr>
          <p:nvPr/>
        </p:nvSpPr>
        <p:spPr bwMode="auto">
          <a:xfrm>
            <a:off x="6689725" y="5422900"/>
            <a:ext cx="711200" cy="844550"/>
          </a:xfrm>
          <a:custGeom>
            <a:avLst/>
            <a:gdLst>
              <a:gd name="T0" fmla="*/ 2147483647 w 896"/>
              <a:gd name="T1" fmla="*/ 2147483647 h 1064"/>
              <a:gd name="T2" fmla="*/ 2147483647 w 896"/>
              <a:gd name="T3" fmla="*/ 2147483647 h 1064"/>
              <a:gd name="T4" fmla="*/ 2147483647 w 896"/>
              <a:gd name="T5" fmla="*/ 2147483647 h 1064"/>
              <a:gd name="T6" fmla="*/ 2147483647 w 896"/>
              <a:gd name="T7" fmla="*/ 2147483647 h 1064"/>
              <a:gd name="T8" fmla="*/ 2147483647 w 896"/>
              <a:gd name="T9" fmla="*/ 2147483647 h 1064"/>
              <a:gd name="T10" fmla="*/ 2147483647 w 896"/>
              <a:gd name="T11" fmla="*/ 2147483647 h 1064"/>
              <a:gd name="T12" fmla="*/ 2147483647 w 896"/>
              <a:gd name="T13" fmla="*/ 2147483647 h 1064"/>
              <a:gd name="T14" fmla="*/ 2147483647 w 896"/>
              <a:gd name="T15" fmla="*/ 2147483647 h 1064"/>
              <a:gd name="T16" fmla="*/ 2147483647 w 896"/>
              <a:gd name="T17" fmla="*/ 2147483647 h 1064"/>
              <a:gd name="T18" fmla="*/ 2147483647 w 896"/>
              <a:gd name="T19" fmla="*/ 2147483647 h 1064"/>
              <a:gd name="T20" fmla="*/ 2147483647 w 896"/>
              <a:gd name="T21" fmla="*/ 2147483647 h 1064"/>
              <a:gd name="T22" fmla="*/ 2147483647 w 896"/>
              <a:gd name="T23" fmla="*/ 2147483647 h 1064"/>
              <a:gd name="T24" fmla="*/ 2147483647 w 896"/>
              <a:gd name="T25" fmla="*/ 2147483647 h 1064"/>
              <a:gd name="T26" fmla="*/ 2147483647 w 896"/>
              <a:gd name="T27" fmla="*/ 2147483647 h 1064"/>
              <a:gd name="T28" fmla="*/ 2147483647 w 896"/>
              <a:gd name="T29" fmla="*/ 2147483647 h 1064"/>
              <a:gd name="T30" fmla="*/ 2147483647 w 896"/>
              <a:gd name="T31" fmla="*/ 2147483647 h 1064"/>
              <a:gd name="T32" fmla="*/ 2147483647 w 896"/>
              <a:gd name="T33" fmla="*/ 2147483647 h 1064"/>
              <a:gd name="T34" fmla="*/ 2147483647 w 896"/>
              <a:gd name="T35" fmla="*/ 2147483647 h 1064"/>
              <a:gd name="T36" fmla="*/ 2147483647 w 896"/>
              <a:gd name="T37" fmla="*/ 2147483647 h 1064"/>
              <a:gd name="T38" fmla="*/ 2147483647 w 896"/>
              <a:gd name="T39" fmla="*/ 2147483647 h 1064"/>
              <a:gd name="T40" fmla="*/ 2147483647 w 896"/>
              <a:gd name="T41" fmla="*/ 2147483647 h 1064"/>
              <a:gd name="T42" fmla="*/ 2147483647 w 896"/>
              <a:gd name="T43" fmla="*/ 2147483647 h 1064"/>
              <a:gd name="T44" fmla="*/ 2147483647 w 896"/>
              <a:gd name="T45" fmla="*/ 2147483647 h 1064"/>
              <a:gd name="T46" fmla="*/ 2147483647 w 896"/>
              <a:gd name="T47" fmla="*/ 2147483647 h 1064"/>
              <a:gd name="T48" fmla="*/ 2147483647 w 896"/>
              <a:gd name="T49" fmla="*/ 2147483647 h 1064"/>
              <a:gd name="T50" fmla="*/ 2147483647 w 896"/>
              <a:gd name="T51" fmla="*/ 2147483647 h 1064"/>
              <a:gd name="T52" fmla="*/ 2147483647 w 896"/>
              <a:gd name="T53" fmla="*/ 2147483647 h 1064"/>
              <a:gd name="T54" fmla="*/ 2147483647 w 896"/>
              <a:gd name="T55" fmla="*/ 2147483647 h 1064"/>
              <a:gd name="T56" fmla="*/ 2147483647 w 896"/>
              <a:gd name="T57" fmla="*/ 2147483647 h 1064"/>
              <a:gd name="T58" fmla="*/ 2147483647 w 896"/>
              <a:gd name="T59" fmla="*/ 2147483647 h 1064"/>
              <a:gd name="T60" fmla="*/ 2147483647 w 896"/>
              <a:gd name="T61" fmla="*/ 2147483647 h 1064"/>
              <a:gd name="T62" fmla="*/ 2147483647 w 896"/>
              <a:gd name="T63" fmla="*/ 2147483647 h 1064"/>
              <a:gd name="T64" fmla="*/ 0 w 896"/>
              <a:gd name="T65" fmla="*/ 2147483647 h 1064"/>
              <a:gd name="T66" fmla="*/ 0 w 896"/>
              <a:gd name="T67" fmla="*/ 2147483647 h 1064"/>
              <a:gd name="T68" fmla="*/ 2147483647 w 896"/>
              <a:gd name="T69" fmla="*/ 2147483647 h 1064"/>
              <a:gd name="T70" fmla="*/ 2147483647 w 896"/>
              <a:gd name="T71" fmla="*/ 2147483647 h 1064"/>
              <a:gd name="T72" fmla="*/ 2147483647 w 896"/>
              <a:gd name="T73" fmla="*/ 2147483647 h 1064"/>
              <a:gd name="T74" fmla="*/ 2147483647 w 896"/>
              <a:gd name="T75" fmla="*/ 2147483647 h 1064"/>
              <a:gd name="T76" fmla="*/ 2147483647 w 896"/>
              <a:gd name="T77" fmla="*/ 2147483647 h 1064"/>
              <a:gd name="T78" fmla="*/ 2147483647 w 896"/>
              <a:gd name="T79" fmla="*/ 2147483647 h 1064"/>
              <a:gd name="T80" fmla="*/ 2147483647 w 896"/>
              <a:gd name="T81" fmla="*/ 2147483647 h 1064"/>
              <a:gd name="T82" fmla="*/ 2147483647 w 896"/>
              <a:gd name="T83" fmla="*/ 2147483647 h 1064"/>
              <a:gd name="T84" fmla="*/ 2147483647 w 896"/>
              <a:gd name="T85" fmla="*/ 2147483647 h 1064"/>
              <a:gd name="T86" fmla="*/ 2147483647 w 896"/>
              <a:gd name="T87" fmla="*/ 2147483647 h 1064"/>
              <a:gd name="T88" fmla="*/ 2147483647 w 896"/>
              <a:gd name="T89" fmla="*/ 2147483647 h 1064"/>
              <a:gd name="T90" fmla="*/ 2147483647 w 896"/>
              <a:gd name="T91" fmla="*/ 2147483647 h 1064"/>
              <a:gd name="T92" fmla="*/ 2147483647 w 896"/>
              <a:gd name="T93" fmla="*/ 2147483647 h 1064"/>
              <a:gd name="T94" fmla="*/ 2147483647 w 896"/>
              <a:gd name="T95" fmla="*/ 2147483647 h 10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6"/>
              <a:gd name="T145" fmla="*/ 0 h 1064"/>
              <a:gd name="T146" fmla="*/ 896 w 896"/>
              <a:gd name="T147" fmla="*/ 1064 h 10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6" h="1064">
                <a:moveTo>
                  <a:pt x="59" y="44"/>
                </a:moveTo>
                <a:lnTo>
                  <a:pt x="91" y="59"/>
                </a:lnTo>
                <a:lnTo>
                  <a:pt x="125" y="71"/>
                </a:lnTo>
                <a:lnTo>
                  <a:pt x="158" y="83"/>
                </a:lnTo>
                <a:lnTo>
                  <a:pt x="194" y="93"/>
                </a:lnTo>
                <a:lnTo>
                  <a:pt x="228" y="101"/>
                </a:lnTo>
                <a:lnTo>
                  <a:pt x="263" y="109"/>
                </a:lnTo>
                <a:lnTo>
                  <a:pt x="299" y="115"/>
                </a:lnTo>
                <a:lnTo>
                  <a:pt x="335" y="121"/>
                </a:lnTo>
                <a:lnTo>
                  <a:pt x="370" y="127"/>
                </a:lnTo>
                <a:lnTo>
                  <a:pt x="406" y="131"/>
                </a:lnTo>
                <a:lnTo>
                  <a:pt x="442" y="135"/>
                </a:lnTo>
                <a:lnTo>
                  <a:pt x="478" y="139"/>
                </a:lnTo>
                <a:lnTo>
                  <a:pt x="513" y="143"/>
                </a:lnTo>
                <a:lnTo>
                  <a:pt x="549" y="147"/>
                </a:lnTo>
                <a:lnTo>
                  <a:pt x="585" y="151"/>
                </a:lnTo>
                <a:lnTo>
                  <a:pt x="620" y="155"/>
                </a:lnTo>
                <a:lnTo>
                  <a:pt x="650" y="161"/>
                </a:lnTo>
                <a:lnTo>
                  <a:pt x="680" y="166"/>
                </a:lnTo>
                <a:lnTo>
                  <a:pt x="710" y="174"/>
                </a:lnTo>
                <a:lnTo>
                  <a:pt x="739" y="180"/>
                </a:lnTo>
                <a:lnTo>
                  <a:pt x="769" y="186"/>
                </a:lnTo>
                <a:lnTo>
                  <a:pt x="797" y="192"/>
                </a:lnTo>
                <a:lnTo>
                  <a:pt x="826" y="196"/>
                </a:lnTo>
                <a:lnTo>
                  <a:pt x="856" y="200"/>
                </a:lnTo>
                <a:lnTo>
                  <a:pt x="870" y="198"/>
                </a:lnTo>
                <a:lnTo>
                  <a:pt x="884" y="190"/>
                </a:lnTo>
                <a:lnTo>
                  <a:pt x="892" y="178"/>
                </a:lnTo>
                <a:lnTo>
                  <a:pt x="896" y="164"/>
                </a:lnTo>
                <a:lnTo>
                  <a:pt x="894" y="157"/>
                </a:lnTo>
                <a:lnTo>
                  <a:pt x="890" y="147"/>
                </a:lnTo>
                <a:lnTo>
                  <a:pt x="882" y="139"/>
                </a:lnTo>
                <a:lnTo>
                  <a:pt x="872" y="131"/>
                </a:lnTo>
                <a:lnTo>
                  <a:pt x="862" y="125"/>
                </a:lnTo>
                <a:lnTo>
                  <a:pt x="850" y="119"/>
                </a:lnTo>
                <a:lnTo>
                  <a:pt x="840" y="115"/>
                </a:lnTo>
                <a:lnTo>
                  <a:pt x="830" y="113"/>
                </a:lnTo>
                <a:lnTo>
                  <a:pt x="825" y="113"/>
                </a:lnTo>
                <a:lnTo>
                  <a:pt x="809" y="111"/>
                </a:lnTo>
                <a:lnTo>
                  <a:pt x="783" y="109"/>
                </a:lnTo>
                <a:lnTo>
                  <a:pt x="749" y="105"/>
                </a:lnTo>
                <a:lnTo>
                  <a:pt x="708" y="101"/>
                </a:lnTo>
                <a:lnTo>
                  <a:pt x="660" y="97"/>
                </a:lnTo>
                <a:lnTo>
                  <a:pt x="606" y="91"/>
                </a:lnTo>
                <a:lnTo>
                  <a:pt x="549" y="85"/>
                </a:lnTo>
                <a:lnTo>
                  <a:pt x="489" y="79"/>
                </a:lnTo>
                <a:lnTo>
                  <a:pt x="428" y="71"/>
                </a:lnTo>
                <a:lnTo>
                  <a:pt x="365" y="63"/>
                </a:lnTo>
                <a:lnTo>
                  <a:pt x="301" y="56"/>
                </a:lnTo>
                <a:lnTo>
                  <a:pt x="240" y="48"/>
                </a:lnTo>
                <a:lnTo>
                  <a:pt x="180" y="38"/>
                </a:lnTo>
                <a:lnTo>
                  <a:pt x="123" y="30"/>
                </a:lnTo>
                <a:lnTo>
                  <a:pt x="71" y="20"/>
                </a:lnTo>
                <a:lnTo>
                  <a:pt x="67" y="18"/>
                </a:lnTo>
                <a:lnTo>
                  <a:pt x="61" y="20"/>
                </a:lnTo>
                <a:lnTo>
                  <a:pt x="57" y="22"/>
                </a:lnTo>
                <a:lnTo>
                  <a:pt x="55" y="26"/>
                </a:lnTo>
                <a:lnTo>
                  <a:pt x="55" y="18"/>
                </a:lnTo>
                <a:lnTo>
                  <a:pt x="51" y="10"/>
                </a:lnTo>
                <a:lnTo>
                  <a:pt x="43" y="4"/>
                </a:lnTo>
                <a:lnTo>
                  <a:pt x="35" y="0"/>
                </a:lnTo>
                <a:lnTo>
                  <a:pt x="25" y="4"/>
                </a:lnTo>
                <a:lnTo>
                  <a:pt x="14" y="18"/>
                </a:lnTo>
                <a:lnTo>
                  <a:pt x="6" y="32"/>
                </a:lnTo>
                <a:lnTo>
                  <a:pt x="2" y="44"/>
                </a:lnTo>
                <a:lnTo>
                  <a:pt x="0" y="52"/>
                </a:lnTo>
                <a:lnTo>
                  <a:pt x="0" y="59"/>
                </a:lnTo>
                <a:lnTo>
                  <a:pt x="0" y="69"/>
                </a:lnTo>
                <a:lnTo>
                  <a:pt x="0" y="77"/>
                </a:lnTo>
                <a:lnTo>
                  <a:pt x="4" y="212"/>
                </a:lnTo>
                <a:lnTo>
                  <a:pt x="14" y="347"/>
                </a:lnTo>
                <a:lnTo>
                  <a:pt x="25" y="483"/>
                </a:lnTo>
                <a:lnTo>
                  <a:pt x="33" y="618"/>
                </a:lnTo>
                <a:lnTo>
                  <a:pt x="31" y="717"/>
                </a:lnTo>
                <a:lnTo>
                  <a:pt x="27" y="816"/>
                </a:lnTo>
                <a:lnTo>
                  <a:pt x="25" y="917"/>
                </a:lnTo>
                <a:lnTo>
                  <a:pt x="33" y="1016"/>
                </a:lnTo>
                <a:lnTo>
                  <a:pt x="37" y="1034"/>
                </a:lnTo>
                <a:lnTo>
                  <a:pt x="47" y="1050"/>
                </a:lnTo>
                <a:lnTo>
                  <a:pt x="63" y="1060"/>
                </a:lnTo>
                <a:lnTo>
                  <a:pt x="81" y="1064"/>
                </a:lnTo>
                <a:lnTo>
                  <a:pt x="99" y="1060"/>
                </a:lnTo>
                <a:lnTo>
                  <a:pt x="115" y="1050"/>
                </a:lnTo>
                <a:lnTo>
                  <a:pt x="125" y="1034"/>
                </a:lnTo>
                <a:lnTo>
                  <a:pt x="129" y="1014"/>
                </a:lnTo>
                <a:lnTo>
                  <a:pt x="127" y="1002"/>
                </a:lnTo>
                <a:lnTo>
                  <a:pt x="125" y="975"/>
                </a:lnTo>
                <a:lnTo>
                  <a:pt x="123" y="941"/>
                </a:lnTo>
                <a:lnTo>
                  <a:pt x="121" y="917"/>
                </a:lnTo>
                <a:lnTo>
                  <a:pt x="123" y="808"/>
                </a:lnTo>
                <a:lnTo>
                  <a:pt x="123" y="697"/>
                </a:lnTo>
                <a:lnTo>
                  <a:pt x="123" y="588"/>
                </a:lnTo>
                <a:lnTo>
                  <a:pt x="117" y="477"/>
                </a:lnTo>
                <a:lnTo>
                  <a:pt x="109" y="368"/>
                </a:lnTo>
                <a:lnTo>
                  <a:pt x="97" y="260"/>
                </a:lnTo>
                <a:lnTo>
                  <a:pt x="81" y="151"/>
                </a:lnTo>
                <a:lnTo>
                  <a:pt x="59" y="44"/>
                </a:lnTo>
                <a:close/>
              </a:path>
            </a:pathLst>
          </a:custGeom>
          <a:solidFill>
            <a:srgbClr val="000000"/>
          </a:solidFill>
          <a:ln w="9525">
            <a:noFill/>
            <a:round/>
            <a:headEnd/>
            <a:tailEnd/>
          </a:ln>
        </p:spPr>
        <p:txBody>
          <a:bodyPr/>
          <a:lstStyle/>
          <a:p>
            <a:endParaRPr lang="en-US" dirty="0"/>
          </a:p>
        </p:txBody>
      </p:sp>
      <p:sp>
        <p:nvSpPr>
          <p:cNvPr id="2078" name="Freeform 46"/>
          <p:cNvSpPr>
            <a:spLocks/>
          </p:cNvSpPr>
          <p:nvPr/>
        </p:nvSpPr>
        <p:spPr bwMode="auto">
          <a:xfrm>
            <a:off x="6831013" y="5629275"/>
            <a:ext cx="327025" cy="484188"/>
          </a:xfrm>
          <a:custGeom>
            <a:avLst/>
            <a:gdLst>
              <a:gd name="T0" fmla="*/ 2147483647 w 413"/>
              <a:gd name="T1" fmla="*/ 2147483647 h 610"/>
              <a:gd name="T2" fmla="*/ 2147483647 w 413"/>
              <a:gd name="T3" fmla="*/ 2147483647 h 610"/>
              <a:gd name="T4" fmla="*/ 2147483647 w 413"/>
              <a:gd name="T5" fmla="*/ 2147483647 h 610"/>
              <a:gd name="T6" fmla="*/ 2147483647 w 413"/>
              <a:gd name="T7" fmla="*/ 2147483647 h 610"/>
              <a:gd name="T8" fmla="*/ 2147483647 w 413"/>
              <a:gd name="T9" fmla="*/ 2147483647 h 610"/>
              <a:gd name="T10" fmla="*/ 2147483647 w 413"/>
              <a:gd name="T11" fmla="*/ 2147483647 h 610"/>
              <a:gd name="T12" fmla="*/ 2147483647 w 413"/>
              <a:gd name="T13" fmla="*/ 2147483647 h 610"/>
              <a:gd name="T14" fmla="*/ 2147483647 w 413"/>
              <a:gd name="T15" fmla="*/ 2147483647 h 610"/>
              <a:gd name="T16" fmla="*/ 2147483647 w 413"/>
              <a:gd name="T17" fmla="*/ 2147483647 h 610"/>
              <a:gd name="T18" fmla="*/ 2147483647 w 413"/>
              <a:gd name="T19" fmla="*/ 2147483647 h 610"/>
              <a:gd name="T20" fmla="*/ 2147483647 w 413"/>
              <a:gd name="T21" fmla="*/ 2147483647 h 610"/>
              <a:gd name="T22" fmla="*/ 2147483647 w 413"/>
              <a:gd name="T23" fmla="*/ 2147483647 h 610"/>
              <a:gd name="T24" fmla="*/ 2147483647 w 413"/>
              <a:gd name="T25" fmla="*/ 2147483647 h 610"/>
              <a:gd name="T26" fmla="*/ 2147483647 w 413"/>
              <a:gd name="T27" fmla="*/ 2147483647 h 610"/>
              <a:gd name="T28" fmla="*/ 2147483647 w 413"/>
              <a:gd name="T29" fmla="*/ 2147483647 h 610"/>
              <a:gd name="T30" fmla="*/ 2147483647 w 413"/>
              <a:gd name="T31" fmla="*/ 2147483647 h 610"/>
              <a:gd name="T32" fmla="*/ 2147483647 w 413"/>
              <a:gd name="T33" fmla="*/ 2147483647 h 610"/>
              <a:gd name="T34" fmla="*/ 2147483647 w 413"/>
              <a:gd name="T35" fmla="*/ 2147483647 h 610"/>
              <a:gd name="T36" fmla="*/ 2147483647 w 413"/>
              <a:gd name="T37" fmla="*/ 2147483647 h 610"/>
              <a:gd name="T38" fmla="*/ 2147483647 w 413"/>
              <a:gd name="T39" fmla="*/ 2147483647 h 610"/>
              <a:gd name="T40" fmla="*/ 2147483647 w 413"/>
              <a:gd name="T41" fmla="*/ 2147483647 h 610"/>
              <a:gd name="T42" fmla="*/ 2147483647 w 413"/>
              <a:gd name="T43" fmla="*/ 2147483647 h 610"/>
              <a:gd name="T44" fmla="*/ 2147483647 w 413"/>
              <a:gd name="T45" fmla="*/ 2147483647 h 610"/>
              <a:gd name="T46" fmla="*/ 2147483647 w 413"/>
              <a:gd name="T47" fmla="*/ 2147483647 h 610"/>
              <a:gd name="T48" fmla="*/ 2147483647 w 413"/>
              <a:gd name="T49" fmla="*/ 0 h 610"/>
              <a:gd name="T50" fmla="*/ 2147483647 w 413"/>
              <a:gd name="T51" fmla="*/ 2147483647 h 610"/>
              <a:gd name="T52" fmla="*/ 2147483647 w 413"/>
              <a:gd name="T53" fmla="*/ 2147483647 h 610"/>
              <a:gd name="T54" fmla="*/ 2147483647 w 413"/>
              <a:gd name="T55" fmla="*/ 2147483647 h 610"/>
              <a:gd name="T56" fmla="*/ 2147483647 w 413"/>
              <a:gd name="T57" fmla="*/ 2147483647 h 610"/>
              <a:gd name="T58" fmla="*/ 2147483647 w 413"/>
              <a:gd name="T59" fmla="*/ 2147483647 h 610"/>
              <a:gd name="T60" fmla="*/ 2147483647 w 413"/>
              <a:gd name="T61" fmla="*/ 2147483647 h 610"/>
              <a:gd name="T62" fmla="*/ 2147483647 w 413"/>
              <a:gd name="T63" fmla="*/ 2147483647 h 610"/>
              <a:gd name="T64" fmla="*/ 0 w 413"/>
              <a:gd name="T65" fmla="*/ 2147483647 h 610"/>
              <a:gd name="T66" fmla="*/ 0 w 413"/>
              <a:gd name="T67" fmla="*/ 2147483647 h 610"/>
              <a:gd name="T68" fmla="*/ 2147483647 w 413"/>
              <a:gd name="T69" fmla="*/ 2147483647 h 610"/>
              <a:gd name="T70" fmla="*/ 2147483647 w 413"/>
              <a:gd name="T71" fmla="*/ 2147483647 h 610"/>
              <a:gd name="T72" fmla="*/ 2147483647 w 413"/>
              <a:gd name="T73" fmla="*/ 2147483647 h 610"/>
              <a:gd name="T74" fmla="*/ 2147483647 w 413"/>
              <a:gd name="T75" fmla="*/ 2147483647 h 610"/>
              <a:gd name="T76" fmla="*/ 2147483647 w 413"/>
              <a:gd name="T77" fmla="*/ 2147483647 h 610"/>
              <a:gd name="T78" fmla="*/ 2147483647 w 413"/>
              <a:gd name="T79" fmla="*/ 2147483647 h 610"/>
              <a:gd name="T80" fmla="*/ 2147483647 w 413"/>
              <a:gd name="T81" fmla="*/ 2147483647 h 610"/>
              <a:gd name="T82" fmla="*/ 2147483647 w 413"/>
              <a:gd name="T83" fmla="*/ 2147483647 h 610"/>
              <a:gd name="T84" fmla="*/ 2147483647 w 413"/>
              <a:gd name="T85" fmla="*/ 2147483647 h 610"/>
              <a:gd name="T86" fmla="*/ 2147483647 w 413"/>
              <a:gd name="T87" fmla="*/ 2147483647 h 610"/>
              <a:gd name="T88" fmla="*/ 2147483647 w 413"/>
              <a:gd name="T89" fmla="*/ 2147483647 h 610"/>
              <a:gd name="T90" fmla="*/ 2147483647 w 413"/>
              <a:gd name="T91" fmla="*/ 2147483647 h 610"/>
              <a:gd name="T92" fmla="*/ 2147483647 w 413"/>
              <a:gd name="T93" fmla="*/ 2147483647 h 610"/>
              <a:gd name="T94" fmla="*/ 2147483647 w 413"/>
              <a:gd name="T95" fmla="*/ 2147483647 h 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3"/>
              <a:gd name="T145" fmla="*/ 0 h 610"/>
              <a:gd name="T146" fmla="*/ 413 w 413"/>
              <a:gd name="T147" fmla="*/ 610 h 6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3" h="610">
                <a:moveTo>
                  <a:pt x="355" y="548"/>
                </a:moveTo>
                <a:lnTo>
                  <a:pt x="319" y="548"/>
                </a:lnTo>
                <a:lnTo>
                  <a:pt x="284" y="550"/>
                </a:lnTo>
                <a:lnTo>
                  <a:pt x="244" y="554"/>
                </a:lnTo>
                <a:lnTo>
                  <a:pt x="206" y="554"/>
                </a:lnTo>
                <a:lnTo>
                  <a:pt x="173" y="548"/>
                </a:lnTo>
                <a:lnTo>
                  <a:pt x="143" y="534"/>
                </a:lnTo>
                <a:lnTo>
                  <a:pt x="119" y="511"/>
                </a:lnTo>
                <a:lnTo>
                  <a:pt x="105" y="473"/>
                </a:lnTo>
                <a:lnTo>
                  <a:pt x="95" y="429"/>
                </a:lnTo>
                <a:lnTo>
                  <a:pt x="83" y="390"/>
                </a:lnTo>
                <a:lnTo>
                  <a:pt x="73" y="350"/>
                </a:lnTo>
                <a:lnTo>
                  <a:pt x="66" y="307"/>
                </a:lnTo>
                <a:lnTo>
                  <a:pt x="56" y="245"/>
                </a:lnTo>
                <a:lnTo>
                  <a:pt x="50" y="182"/>
                </a:lnTo>
                <a:lnTo>
                  <a:pt x="52" y="126"/>
                </a:lnTo>
                <a:lnTo>
                  <a:pt x="66" y="93"/>
                </a:lnTo>
                <a:lnTo>
                  <a:pt x="75" y="85"/>
                </a:lnTo>
                <a:lnTo>
                  <a:pt x="89" y="79"/>
                </a:lnTo>
                <a:lnTo>
                  <a:pt x="107" y="75"/>
                </a:lnTo>
                <a:lnTo>
                  <a:pt x="125" y="71"/>
                </a:lnTo>
                <a:lnTo>
                  <a:pt x="147" y="69"/>
                </a:lnTo>
                <a:lnTo>
                  <a:pt x="169" y="69"/>
                </a:lnTo>
                <a:lnTo>
                  <a:pt x="192" y="69"/>
                </a:lnTo>
                <a:lnTo>
                  <a:pt x="218" y="69"/>
                </a:lnTo>
                <a:lnTo>
                  <a:pt x="242" y="69"/>
                </a:lnTo>
                <a:lnTo>
                  <a:pt x="268" y="71"/>
                </a:lnTo>
                <a:lnTo>
                  <a:pt x="292" y="73"/>
                </a:lnTo>
                <a:lnTo>
                  <a:pt x="315" y="73"/>
                </a:lnTo>
                <a:lnTo>
                  <a:pt x="335" y="75"/>
                </a:lnTo>
                <a:lnTo>
                  <a:pt x="355" y="75"/>
                </a:lnTo>
                <a:lnTo>
                  <a:pt x="373" y="75"/>
                </a:lnTo>
                <a:lnTo>
                  <a:pt x="387" y="73"/>
                </a:lnTo>
                <a:lnTo>
                  <a:pt x="397" y="71"/>
                </a:lnTo>
                <a:lnTo>
                  <a:pt x="405" y="65"/>
                </a:lnTo>
                <a:lnTo>
                  <a:pt x="411" y="57"/>
                </a:lnTo>
                <a:lnTo>
                  <a:pt x="413" y="47"/>
                </a:lnTo>
                <a:lnTo>
                  <a:pt x="411" y="37"/>
                </a:lnTo>
                <a:lnTo>
                  <a:pt x="407" y="27"/>
                </a:lnTo>
                <a:lnTo>
                  <a:pt x="397" y="23"/>
                </a:lnTo>
                <a:lnTo>
                  <a:pt x="387" y="21"/>
                </a:lnTo>
                <a:lnTo>
                  <a:pt x="367" y="17"/>
                </a:lnTo>
                <a:lnTo>
                  <a:pt x="347" y="13"/>
                </a:lnTo>
                <a:lnTo>
                  <a:pt x="325" y="9"/>
                </a:lnTo>
                <a:lnTo>
                  <a:pt x="305" y="7"/>
                </a:lnTo>
                <a:lnTo>
                  <a:pt x="286" y="3"/>
                </a:lnTo>
                <a:lnTo>
                  <a:pt x="266" y="3"/>
                </a:lnTo>
                <a:lnTo>
                  <a:pt x="244" y="2"/>
                </a:lnTo>
                <a:lnTo>
                  <a:pt x="224" y="0"/>
                </a:lnTo>
                <a:lnTo>
                  <a:pt x="204" y="0"/>
                </a:lnTo>
                <a:lnTo>
                  <a:pt x="183" y="0"/>
                </a:lnTo>
                <a:lnTo>
                  <a:pt x="163" y="2"/>
                </a:lnTo>
                <a:lnTo>
                  <a:pt x="143" y="2"/>
                </a:lnTo>
                <a:lnTo>
                  <a:pt x="123" y="3"/>
                </a:lnTo>
                <a:lnTo>
                  <a:pt x="101" y="5"/>
                </a:lnTo>
                <a:lnTo>
                  <a:pt x="81" y="7"/>
                </a:lnTo>
                <a:lnTo>
                  <a:pt x="62" y="9"/>
                </a:lnTo>
                <a:lnTo>
                  <a:pt x="60" y="9"/>
                </a:lnTo>
                <a:lnTo>
                  <a:pt x="54" y="13"/>
                </a:lnTo>
                <a:lnTo>
                  <a:pt x="46" y="17"/>
                </a:lnTo>
                <a:lnTo>
                  <a:pt x="36" y="23"/>
                </a:lnTo>
                <a:lnTo>
                  <a:pt x="24" y="31"/>
                </a:lnTo>
                <a:lnTo>
                  <a:pt x="14" y="41"/>
                </a:lnTo>
                <a:lnTo>
                  <a:pt x="6" y="53"/>
                </a:lnTo>
                <a:lnTo>
                  <a:pt x="2" y="69"/>
                </a:lnTo>
                <a:lnTo>
                  <a:pt x="0" y="95"/>
                </a:lnTo>
                <a:lnTo>
                  <a:pt x="0" y="138"/>
                </a:lnTo>
                <a:lnTo>
                  <a:pt x="0" y="196"/>
                </a:lnTo>
                <a:lnTo>
                  <a:pt x="4" y="261"/>
                </a:lnTo>
                <a:lnTo>
                  <a:pt x="12" y="332"/>
                </a:lnTo>
                <a:lnTo>
                  <a:pt x="22" y="402"/>
                </a:lnTo>
                <a:lnTo>
                  <a:pt x="36" y="471"/>
                </a:lnTo>
                <a:lnTo>
                  <a:pt x="54" y="530"/>
                </a:lnTo>
                <a:lnTo>
                  <a:pt x="60" y="540"/>
                </a:lnTo>
                <a:lnTo>
                  <a:pt x="66" y="552"/>
                </a:lnTo>
                <a:lnTo>
                  <a:pt x="73" y="562"/>
                </a:lnTo>
                <a:lnTo>
                  <a:pt x="81" y="570"/>
                </a:lnTo>
                <a:lnTo>
                  <a:pt x="91" y="578"/>
                </a:lnTo>
                <a:lnTo>
                  <a:pt x="101" y="586"/>
                </a:lnTo>
                <a:lnTo>
                  <a:pt x="113" y="592"/>
                </a:lnTo>
                <a:lnTo>
                  <a:pt x="125" y="598"/>
                </a:lnTo>
                <a:lnTo>
                  <a:pt x="163" y="608"/>
                </a:lnTo>
                <a:lnTo>
                  <a:pt x="204" y="610"/>
                </a:lnTo>
                <a:lnTo>
                  <a:pt x="246" y="604"/>
                </a:lnTo>
                <a:lnTo>
                  <a:pt x="288" y="594"/>
                </a:lnTo>
                <a:lnTo>
                  <a:pt x="327" y="584"/>
                </a:lnTo>
                <a:lnTo>
                  <a:pt x="363" y="574"/>
                </a:lnTo>
                <a:lnTo>
                  <a:pt x="393" y="566"/>
                </a:lnTo>
                <a:lnTo>
                  <a:pt x="413" y="562"/>
                </a:lnTo>
                <a:lnTo>
                  <a:pt x="411" y="560"/>
                </a:lnTo>
                <a:lnTo>
                  <a:pt x="407" y="556"/>
                </a:lnTo>
                <a:lnTo>
                  <a:pt x="401" y="554"/>
                </a:lnTo>
                <a:lnTo>
                  <a:pt x="393" y="552"/>
                </a:lnTo>
                <a:lnTo>
                  <a:pt x="383" y="550"/>
                </a:lnTo>
                <a:lnTo>
                  <a:pt x="373" y="550"/>
                </a:lnTo>
                <a:lnTo>
                  <a:pt x="363" y="548"/>
                </a:lnTo>
                <a:lnTo>
                  <a:pt x="355" y="548"/>
                </a:lnTo>
                <a:close/>
              </a:path>
            </a:pathLst>
          </a:custGeom>
          <a:solidFill>
            <a:srgbClr val="000000"/>
          </a:solidFill>
          <a:ln w="9525">
            <a:noFill/>
            <a:round/>
            <a:headEnd/>
            <a:tailEnd/>
          </a:ln>
        </p:spPr>
        <p:txBody>
          <a:bodyPr/>
          <a:lstStyle/>
          <a:p>
            <a:endParaRPr lang="en-US" dirty="0"/>
          </a:p>
        </p:txBody>
      </p:sp>
      <p:sp>
        <p:nvSpPr>
          <p:cNvPr id="2079" name="Freeform 47"/>
          <p:cNvSpPr>
            <a:spLocks/>
          </p:cNvSpPr>
          <p:nvPr/>
        </p:nvSpPr>
        <p:spPr bwMode="auto">
          <a:xfrm>
            <a:off x="7205663" y="5672138"/>
            <a:ext cx="76200" cy="285750"/>
          </a:xfrm>
          <a:custGeom>
            <a:avLst/>
            <a:gdLst>
              <a:gd name="T0" fmla="*/ 2147483647 w 97"/>
              <a:gd name="T1" fmla="*/ 2147483647 h 360"/>
              <a:gd name="T2" fmla="*/ 2147483647 w 97"/>
              <a:gd name="T3" fmla="*/ 2147483647 h 360"/>
              <a:gd name="T4" fmla="*/ 2147483647 w 97"/>
              <a:gd name="T5" fmla="*/ 2147483647 h 360"/>
              <a:gd name="T6" fmla="*/ 2147483647 w 97"/>
              <a:gd name="T7" fmla="*/ 2147483647 h 360"/>
              <a:gd name="T8" fmla="*/ 2147483647 w 97"/>
              <a:gd name="T9" fmla="*/ 2147483647 h 360"/>
              <a:gd name="T10" fmla="*/ 2147483647 w 97"/>
              <a:gd name="T11" fmla="*/ 2147483647 h 360"/>
              <a:gd name="T12" fmla="*/ 2147483647 w 97"/>
              <a:gd name="T13" fmla="*/ 2147483647 h 360"/>
              <a:gd name="T14" fmla="*/ 2147483647 w 97"/>
              <a:gd name="T15" fmla="*/ 2147483647 h 360"/>
              <a:gd name="T16" fmla="*/ 2147483647 w 97"/>
              <a:gd name="T17" fmla="*/ 2147483647 h 360"/>
              <a:gd name="T18" fmla="*/ 2147483647 w 97"/>
              <a:gd name="T19" fmla="*/ 2147483647 h 360"/>
              <a:gd name="T20" fmla="*/ 2147483647 w 97"/>
              <a:gd name="T21" fmla="*/ 2147483647 h 360"/>
              <a:gd name="T22" fmla="*/ 2147483647 w 97"/>
              <a:gd name="T23" fmla="*/ 2147483647 h 360"/>
              <a:gd name="T24" fmla="*/ 2147483647 w 97"/>
              <a:gd name="T25" fmla="*/ 2147483647 h 360"/>
              <a:gd name="T26" fmla="*/ 2147483647 w 97"/>
              <a:gd name="T27" fmla="*/ 2147483647 h 360"/>
              <a:gd name="T28" fmla="*/ 2147483647 w 97"/>
              <a:gd name="T29" fmla="*/ 2147483647 h 360"/>
              <a:gd name="T30" fmla="*/ 2147483647 w 97"/>
              <a:gd name="T31" fmla="*/ 2147483647 h 360"/>
              <a:gd name="T32" fmla="*/ 2147483647 w 97"/>
              <a:gd name="T33" fmla="*/ 2147483647 h 360"/>
              <a:gd name="T34" fmla="*/ 0 w 97"/>
              <a:gd name="T35" fmla="*/ 0 h 360"/>
              <a:gd name="T36" fmla="*/ 2147483647 w 97"/>
              <a:gd name="T37" fmla="*/ 2147483647 h 360"/>
              <a:gd name="T38" fmla="*/ 2147483647 w 97"/>
              <a:gd name="T39" fmla="*/ 2147483647 h 360"/>
              <a:gd name="T40" fmla="*/ 2147483647 w 97"/>
              <a:gd name="T41" fmla="*/ 2147483647 h 360"/>
              <a:gd name="T42" fmla="*/ 2147483647 w 97"/>
              <a:gd name="T43" fmla="*/ 2147483647 h 3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360"/>
              <a:gd name="T68" fmla="*/ 97 w 97"/>
              <a:gd name="T69" fmla="*/ 360 h 3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360">
                <a:moveTo>
                  <a:pt x="34" y="329"/>
                </a:moveTo>
                <a:lnTo>
                  <a:pt x="36" y="341"/>
                </a:lnTo>
                <a:lnTo>
                  <a:pt x="42" y="351"/>
                </a:lnTo>
                <a:lnTo>
                  <a:pt x="54" y="358"/>
                </a:lnTo>
                <a:lnTo>
                  <a:pt x="65" y="360"/>
                </a:lnTo>
                <a:lnTo>
                  <a:pt x="77" y="358"/>
                </a:lnTo>
                <a:lnTo>
                  <a:pt x="87" y="351"/>
                </a:lnTo>
                <a:lnTo>
                  <a:pt x="95" y="341"/>
                </a:lnTo>
                <a:lnTo>
                  <a:pt x="97" y="329"/>
                </a:lnTo>
                <a:lnTo>
                  <a:pt x="73" y="222"/>
                </a:lnTo>
                <a:lnTo>
                  <a:pt x="71" y="190"/>
                </a:lnTo>
                <a:lnTo>
                  <a:pt x="67" y="153"/>
                </a:lnTo>
                <a:lnTo>
                  <a:pt x="58" y="115"/>
                </a:lnTo>
                <a:lnTo>
                  <a:pt x="48" y="79"/>
                </a:lnTo>
                <a:lnTo>
                  <a:pt x="36" y="46"/>
                </a:lnTo>
                <a:lnTo>
                  <a:pt x="24" y="20"/>
                </a:lnTo>
                <a:lnTo>
                  <a:pt x="12" y="4"/>
                </a:lnTo>
                <a:lnTo>
                  <a:pt x="0" y="0"/>
                </a:lnTo>
                <a:lnTo>
                  <a:pt x="18" y="50"/>
                </a:lnTo>
                <a:lnTo>
                  <a:pt x="34" y="121"/>
                </a:lnTo>
                <a:lnTo>
                  <a:pt x="42" y="216"/>
                </a:lnTo>
                <a:lnTo>
                  <a:pt x="34" y="329"/>
                </a:lnTo>
                <a:close/>
              </a:path>
            </a:pathLst>
          </a:custGeom>
          <a:solidFill>
            <a:srgbClr val="000000"/>
          </a:solidFill>
          <a:ln w="9525">
            <a:noFill/>
            <a:round/>
            <a:headEnd/>
            <a:tailEnd/>
          </a:ln>
        </p:spPr>
        <p:txBody>
          <a:bodyPr/>
          <a:lstStyle/>
          <a:p>
            <a:endParaRPr lang="en-US" dirty="0"/>
          </a:p>
        </p:txBody>
      </p:sp>
      <p:sp>
        <p:nvSpPr>
          <p:cNvPr id="2080" name="Freeform 48"/>
          <p:cNvSpPr>
            <a:spLocks/>
          </p:cNvSpPr>
          <p:nvPr/>
        </p:nvSpPr>
        <p:spPr bwMode="auto">
          <a:xfrm>
            <a:off x="6953250" y="5978525"/>
            <a:ext cx="73025" cy="61913"/>
          </a:xfrm>
          <a:custGeom>
            <a:avLst/>
            <a:gdLst>
              <a:gd name="T0" fmla="*/ 2147483647 w 91"/>
              <a:gd name="T1" fmla="*/ 2147483647 h 79"/>
              <a:gd name="T2" fmla="*/ 2147483647 w 91"/>
              <a:gd name="T3" fmla="*/ 2147483647 h 79"/>
              <a:gd name="T4" fmla="*/ 2147483647 w 91"/>
              <a:gd name="T5" fmla="*/ 2147483647 h 79"/>
              <a:gd name="T6" fmla="*/ 2147483647 w 91"/>
              <a:gd name="T7" fmla="*/ 2147483647 h 79"/>
              <a:gd name="T8" fmla="*/ 2147483647 w 91"/>
              <a:gd name="T9" fmla="*/ 2147483647 h 79"/>
              <a:gd name="T10" fmla="*/ 2147483647 w 91"/>
              <a:gd name="T11" fmla="*/ 2147483647 h 79"/>
              <a:gd name="T12" fmla="*/ 2147483647 w 91"/>
              <a:gd name="T13" fmla="*/ 2147483647 h 79"/>
              <a:gd name="T14" fmla="*/ 2147483647 w 91"/>
              <a:gd name="T15" fmla="*/ 2147483647 h 79"/>
              <a:gd name="T16" fmla="*/ 2147483647 w 91"/>
              <a:gd name="T17" fmla="*/ 2147483647 h 79"/>
              <a:gd name="T18" fmla="*/ 2147483647 w 91"/>
              <a:gd name="T19" fmla="*/ 2147483647 h 79"/>
              <a:gd name="T20" fmla="*/ 2147483647 w 91"/>
              <a:gd name="T21" fmla="*/ 2147483647 h 79"/>
              <a:gd name="T22" fmla="*/ 2147483647 w 91"/>
              <a:gd name="T23" fmla="*/ 2147483647 h 79"/>
              <a:gd name="T24" fmla="*/ 2147483647 w 91"/>
              <a:gd name="T25" fmla="*/ 2147483647 h 79"/>
              <a:gd name="T26" fmla="*/ 2147483647 w 91"/>
              <a:gd name="T27" fmla="*/ 2147483647 h 79"/>
              <a:gd name="T28" fmla="*/ 2147483647 w 91"/>
              <a:gd name="T29" fmla="*/ 2147483647 h 79"/>
              <a:gd name="T30" fmla="*/ 2147483647 w 91"/>
              <a:gd name="T31" fmla="*/ 2147483647 h 79"/>
              <a:gd name="T32" fmla="*/ 0 w 91"/>
              <a:gd name="T33" fmla="*/ 0 h 79"/>
              <a:gd name="T34" fmla="*/ 2147483647 w 91"/>
              <a:gd name="T35" fmla="*/ 2147483647 h 79"/>
              <a:gd name="T36" fmla="*/ 2147483647 w 91"/>
              <a:gd name="T37" fmla="*/ 2147483647 h 79"/>
              <a:gd name="T38" fmla="*/ 2147483647 w 91"/>
              <a:gd name="T39" fmla="*/ 2147483647 h 79"/>
              <a:gd name="T40" fmla="*/ 2147483647 w 91"/>
              <a:gd name="T41" fmla="*/ 2147483647 h 79"/>
              <a:gd name="T42" fmla="*/ 2147483647 w 91"/>
              <a:gd name="T43" fmla="*/ 2147483647 h 79"/>
              <a:gd name="T44" fmla="*/ 2147483647 w 91"/>
              <a:gd name="T45" fmla="*/ 2147483647 h 79"/>
              <a:gd name="T46" fmla="*/ 2147483647 w 91"/>
              <a:gd name="T47" fmla="*/ 2147483647 h 79"/>
              <a:gd name="T48" fmla="*/ 2147483647 w 91"/>
              <a:gd name="T49" fmla="*/ 2147483647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79"/>
              <a:gd name="T77" fmla="*/ 91 w 91"/>
              <a:gd name="T78" fmla="*/ 79 h 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79">
                <a:moveTo>
                  <a:pt x="65" y="77"/>
                </a:moveTo>
                <a:lnTo>
                  <a:pt x="71" y="79"/>
                </a:lnTo>
                <a:lnTo>
                  <a:pt x="79" y="79"/>
                </a:lnTo>
                <a:lnTo>
                  <a:pt x="85" y="75"/>
                </a:lnTo>
                <a:lnTo>
                  <a:pt x="89" y="70"/>
                </a:lnTo>
                <a:lnTo>
                  <a:pt x="91" y="62"/>
                </a:lnTo>
                <a:lnTo>
                  <a:pt x="89" y="56"/>
                </a:lnTo>
                <a:lnTo>
                  <a:pt x="87" y="50"/>
                </a:lnTo>
                <a:lnTo>
                  <a:pt x="81" y="46"/>
                </a:lnTo>
                <a:lnTo>
                  <a:pt x="69" y="42"/>
                </a:lnTo>
                <a:lnTo>
                  <a:pt x="55" y="36"/>
                </a:lnTo>
                <a:lnTo>
                  <a:pt x="43" y="28"/>
                </a:lnTo>
                <a:lnTo>
                  <a:pt x="30" y="20"/>
                </a:lnTo>
                <a:lnTo>
                  <a:pt x="18" y="12"/>
                </a:lnTo>
                <a:lnTo>
                  <a:pt x="10" y="6"/>
                </a:lnTo>
                <a:lnTo>
                  <a:pt x="2" y="2"/>
                </a:lnTo>
                <a:lnTo>
                  <a:pt x="0" y="0"/>
                </a:lnTo>
                <a:lnTo>
                  <a:pt x="2" y="2"/>
                </a:lnTo>
                <a:lnTo>
                  <a:pt x="6" y="10"/>
                </a:lnTo>
                <a:lnTo>
                  <a:pt x="12" y="22"/>
                </a:lnTo>
                <a:lnTo>
                  <a:pt x="20" y="34"/>
                </a:lnTo>
                <a:lnTo>
                  <a:pt x="30" y="48"/>
                </a:lnTo>
                <a:lnTo>
                  <a:pt x="41" y="60"/>
                </a:lnTo>
                <a:lnTo>
                  <a:pt x="53" y="72"/>
                </a:lnTo>
                <a:lnTo>
                  <a:pt x="65" y="77"/>
                </a:lnTo>
                <a:close/>
              </a:path>
            </a:pathLst>
          </a:custGeom>
          <a:solidFill>
            <a:srgbClr val="000000"/>
          </a:solidFill>
          <a:ln w="9525">
            <a:noFill/>
            <a:round/>
            <a:headEnd/>
            <a:tailEnd/>
          </a:ln>
        </p:spPr>
        <p:txBody>
          <a:bodyPr/>
          <a:lstStyle/>
          <a:p>
            <a:endParaRPr lang="en-US" dirty="0"/>
          </a:p>
        </p:txBody>
      </p:sp>
      <p:sp>
        <p:nvSpPr>
          <p:cNvPr id="2081" name="Freeform 49"/>
          <p:cNvSpPr>
            <a:spLocks/>
          </p:cNvSpPr>
          <p:nvPr/>
        </p:nvSpPr>
        <p:spPr bwMode="auto">
          <a:xfrm>
            <a:off x="7004050" y="5957888"/>
            <a:ext cx="66675" cy="50800"/>
          </a:xfrm>
          <a:custGeom>
            <a:avLst/>
            <a:gdLst>
              <a:gd name="T0" fmla="*/ 2147483647 w 86"/>
              <a:gd name="T1" fmla="*/ 2147483647 h 66"/>
              <a:gd name="T2" fmla="*/ 2147483647 w 86"/>
              <a:gd name="T3" fmla="*/ 2147483647 h 66"/>
              <a:gd name="T4" fmla="*/ 2147483647 w 86"/>
              <a:gd name="T5" fmla="*/ 2147483647 h 66"/>
              <a:gd name="T6" fmla="*/ 2147483647 w 86"/>
              <a:gd name="T7" fmla="*/ 2147483647 h 66"/>
              <a:gd name="T8" fmla="*/ 2147483647 w 86"/>
              <a:gd name="T9" fmla="*/ 2147483647 h 66"/>
              <a:gd name="T10" fmla="*/ 2147483647 w 86"/>
              <a:gd name="T11" fmla="*/ 2147483647 h 66"/>
              <a:gd name="T12" fmla="*/ 2147483647 w 86"/>
              <a:gd name="T13" fmla="*/ 2147483647 h 66"/>
              <a:gd name="T14" fmla="*/ 2147483647 w 86"/>
              <a:gd name="T15" fmla="*/ 2147483647 h 66"/>
              <a:gd name="T16" fmla="*/ 2147483647 w 86"/>
              <a:gd name="T17" fmla="*/ 2147483647 h 66"/>
              <a:gd name="T18" fmla="*/ 2147483647 w 86"/>
              <a:gd name="T19" fmla="*/ 2147483647 h 66"/>
              <a:gd name="T20" fmla="*/ 2147483647 w 86"/>
              <a:gd name="T21" fmla="*/ 2147483647 h 66"/>
              <a:gd name="T22" fmla="*/ 2147483647 w 86"/>
              <a:gd name="T23" fmla="*/ 2147483647 h 66"/>
              <a:gd name="T24" fmla="*/ 2147483647 w 86"/>
              <a:gd name="T25" fmla="*/ 2147483647 h 66"/>
              <a:gd name="T26" fmla="*/ 2147483647 w 86"/>
              <a:gd name="T27" fmla="*/ 2147483647 h 66"/>
              <a:gd name="T28" fmla="*/ 2147483647 w 86"/>
              <a:gd name="T29" fmla="*/ 2147483647 h 66"/>
              <a:gd name="T30" fmla="*/ 2147483647 w 86"/>
              <a:gd name="T31" fmla="*/ 2147483647 h 66"/>
              <a:gd name="T32" fmla="*/ 0 w 86"/>
              <a:gd name="T33" fmla="*/ 0 h 66"/>
              <a:gd name="T34" fmla="*/ 0 w 86"/>
              <a:gd name="T35" fmla="*/ 2147483647 h 66"/>
              <a:gd name="T36" fmla="*/ 0 w 86"/>
              <a:gd name="T37" fmla="*/ 2147483647 h 66"/>
              <a:gd name="T38" fmla="*/ 2147483647 w 86"/>
              <a:gd name="T39" fmla="*/ 2147483647 h 66"/>
              <a:gd name="T40" fmla="*/ 2147483647 w 86"/>
              <a:gd name="T41" fmla="*/ 2147483647 h 66"/>
              <a:gd name="T42" fmla="*/ 2147483647 w 86"/>
              <a:gd name="T43" fmla="*/ 2147483647 h 66"/>
              <a:gd name="T44" fmla="*/ 2147483647 w 86"/>
              <a:gd name="T45" fmla="*/ 2147483647 h 66"/>
              <a:gd name="T46" fmla="*/ 2147483647 w 86"/>
              <a:gd name="T47" fmla="*/ 2147483647 h 66"/>
              <a:gd name="T48" fmla="*/ 2147483647 w 86"/>
              <a:gd name="T49" fmla="*/ 2147483647 h 66"/>
              <a:gd name="T50" fmla="*/ 2147483647 w 86"/>
              <a:gd name="T51" fmla="*/ 2147483647 h 66"/>
              <a:gd name="T52" fmla="*/ 2147483647 w 86"/>
              <a:gd name="T53" fmla="*/ 2147483647 h 66"/>
              <a:gd name="T54" fmla="*/ 2147483647 w 86"/>
              <a:gd name="T55" fmla="*/ 2147483647 h 66"/>
              <a:gd name="T56" fmla="*/ 2147483647 w 86"/>
              <a:gd name="T57" fmla="*/ 2147483647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66"/>
              <a:gd name="T89" fmla="*/ 86 w 86"/>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66">
                <a:moveTo>
                  <a:pt x="68" y="66"/>
                </a:moveTo>
                <a:lnTo>
                  <a:pt x="72" y="66"/>
                </a:lnTo>
                <a:lnTo>
                  <a:pt x="78" y="66"/>
                </a:lnTo>
                <a:lnTo>
                  <a:pt x="82" y="64"/>
                </a:lnTo>
                <a:lnTo>
                  <a:pt x="84" y="60"/>
                </a:lnTo>
                <a:lnTo>
                  <a:pt x="86" y="56"/>
                </a:lnTo>
                <a:lnTo>
                  <a:pt x="86" y="50"/>
                </a:lnTo>
                <a:lnTo>
                  <a:pt x="82" y="46"/>
                </a:lnTo>
                <a:lnTo>
                  <a:pt x="78" y="44"/>
                </a:lnTo>
                <a:lnTo>
                  <a:pt x="68" y="38"/>
                </a:lnTo>
                <a:lnTo>
                  <a:pt x="54" y="32"/>
                </a:lnTo>
                <a:lnTo>
                  <a:pt x="42" y="24"/>
                </a:lnTo>
                <a:lnTo>
                  <a:pt x="30" y="18"/>
                </a:lnTo>
                <a:lnTo>
                  <a:pt x="18" y="10"/>
                </a:lnTo>
                <a:lnTo>
                  <a:pt x="8" y="6"/>
                </a:lnTo>
                <a:lnTo>
                  <a:pt x="2" y="2"/>
                </a:lnTo>
                <a:lnTo>
                  <a:pt x="0" y="0"/>
                </a:lnTo>
                <a:lnTo>
                  <a:pt x="0" y="2"/>
                </a:lnTo>
                <a:lnTo>
                  <a:pt x="0" y="4"/>
                </a:lnTo>
                <a:lnTo>
                  <a:pt x="2" y="8"/>
                </a:lnTo>
                <a:lnTo>
                  <a:pt x="2" y="10"/>
                </a:lnTo>
                <a:lnTo>
                  <a:pt x="4" y="12"/>
                </a:lnTo>
                <a:lnTo>
                  <a:pt x="8" y="18"/>
                </a:lnTo>
                <a:lnTo>
                  <a:pt x="14" y="26"/>
                </a:lnTo>
                <a:lnTo>
                  <a:pt x="24" y="34"/>
                </a:lnTo>
                <a:lnTo>
                  <a:pt x="34" y="44"/>
                </a:lnTo>
                <a:lnTo>
                  <a:pt x="44" y="54"/>
                </a:lnTo>
                <a:lnTo>
                  <a:pt x="56" y="60"/>
                </a:lnTo>
                <a:lnTo>
                  <a:pt x="68" y="66"/>
                </a:lnTo>
                <a:close/>
              </a:path>
            </a:pathLst>
          </a:custGeom>
          <a:solidFill>
            <a:srgbClr val="000000"/>
          </a:solidFill>
          <a:ln w="9525">
            <a:noFill/>
            <a:round/>
            <a:headEnd/>
            <a:tailEnd/>
          </a:ln>
        </p:spPr>
        <p:txBody>
          <a:bodyPr/>
          <a:lstStyle/>
          <a:p>
            <a:endParaRPr lang="en-US" dirty="0"/>
          </a:p>
        </p:txBody>
      </p:sp>
      <p:sp>
        <p:nvSpPr>
          <p:cNvPr id="2082" name="Freeform 50"/>
          <p:cNvSpPr>
            <a:spLocks/>
          </p:cNvSpPr>
          <p:nvPr/>
        </p:nvSpPr>
        <p:spPr bwMode="auto">
          <a:xfrm>
            <a:off x="7004050" y="5884863"/>
            <a:ext cx="111125" cy="111125"/>
          </a:xfrm>
          <a:custGeom>
            <a:avLst/>
            <a:gdLst>
              <a:gd name="T0" fmla="*/ 2147483647 w 141"/>
              <a:gd name="T1" fmla="*/ 2147483647 h 141"/>
              <a:gd name="T2" fmla="*/ 2147483647 w 141"/>
              <a:gd name="T3" fmla="*/ 2147483647 h 141"/>
              <a:gd name="T4" fmla="*/ 2147483647 w 141"/>
              <a:gd name="T5" fmla="*/ 2147483647 h 141"/>
              <a:gd name="T6" fmla="*/ 2147483647 w 141"/>
              <a:gd name="T7" fmla="*/ 2147483647 h 141"/>
              <a:gd name="T8" fmla="*/ 2147483647 w 141"/>
              <a:gd name="T9" fmla="*/ 2147483647 h 141"/>
              <a:gd name="T10" fmla="*/ 2147483647 w 141"/>
              <a:gd name="T11" fmla="*/ 2147483647 h 141"/>
              <a:gd name="T12" fmla="*/ 2147483647 w 141"/>
              <a:gd name="T13" fmla="*/ 2147483647 h 141"/>
              <a:gd name="T14" fmla="*/ 2147483647 w 141"/>
              <a:gd name="T15" fmla="*/ 2147483647 h 141"/>
              <a:gd name="T16" fmla="*/ 2147483647 w 141"/>
              <a:gd name="T17" fmla="*/ 2147483647 h 141"/>
              <a:gd name="T18" fmla="*/ 2147483647 w 141"/>
              <a:gd name="T19" fmla="*/ 2147483647 h 141"/>
              <a:gd name="T20" fmla="*/ 2147483647 w 141"/>
              <a:gd name="T21" fmla="*/ 2147483647 h 141"/>
              <a:gd name="T22" fmla="*/ 2147483647 w 141"/>
              <a:gd name="T23" fmla="*/ 2147483647 h 141"/>
              <a:gd name="T24" fmla="*/ 2147483647 w 141"/>
              <a:gd name="T25" fmla="*/ 2147483647 h 141"/>
              <a:gd name="T26" fmla="*/ 2147483647 w 141"/>
              <a:gd name="T27" fmla="*/ 2147483647 h 141"/>
              <a:gd name="T28" fmla="*/ 2147483647 w 141"/>
              <a:gd name="T29" fmla="*/ 2147483647 h 141"/>
              <a:gd name="T30" fmla="*/ 2147483647 w 141"/>
              <a:gd name="T31" fmla="*/ 2147483647 h 141"/>
              <a:gd name="T32" fmla="*/ 0 w 141"/>
              <a:gd name="T33" fmla="*/ 0 h 141"/>
              <a:gd name="T34" fmla="*/ 0 w 141"/>
              <a:gd name="T35" fmla="*/ 2147483647 h 141"/>
              <a:gd name="T36" fmla="*/ 0 w 141"/>
              <a:gd name="T37" fmla="*/ 2147483647 h 141"/>
              <a:gd name="T38" fmla="*/ 2147483647 w 141"/>
              <a:gd name="T39" fmla="*/ 2147483647 h 141"/>
              <a:gd name="T40" fmla="*/ 2147483647 w 141"/>
              <a:gd name="T41" fmla="*/ 2147483647 h 141"/>
              <a:gd name="T42" fmla="*/ 2147483647 w 141"/>
              <a:gd name="T43" fmla="*/ 2147483647 h 141"/>
              <a:gd name="T44" fmla="*/ 2147483647 w 141"/>
              <a:gd name="T45" fmla="*/ 2147483647 h 141"/>
              <a:gd name="T46" fmla="*/ 2147483647 w 141"/>
              <a:gd name="T47" fmla="*/ 2147483647 h 141"/>
              <a:gd name="T48" fmla="*/ 2147483647 w 141"/>
              <a:gd name="T49" fmla="*/ 2147483647 h 141"/>
              <a:gd name="T50" fmla="*/ 2147483647 w 141"/>
              <a:gd name="T51" fmla="*/ 2147483647 h 141"/>
              <a:gd name="T52" fmla="*/ 2147483647 w 141"/>
              <a:gd name="T53" fmla="*/ 2147483647 h 141"/>
              <a:gd name="T54" fmla="*/ 2147483647 w 141"/>
              <a:gd name="T55" fmla="*/ 2147483647 h 141"/>
              <a:gd name="T56" fmla="*/ 2147483647 w 141"/>
              <a:gd name="T57" fmla="*/ 2147483647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1"/>
              <a:gd name="T88" fmla="*/ 0 h 141"/>
              <a:gd name="T89" fmla="*/ 141 w 141"/>
              <a:gd name="T90" fmla="*/ 141 h 1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1" h="141">
                <a:moveTo>
                  <a:pt x="109" y="125"/>
                </a:moveTo>
                <a:lnTo>
                  <a:pt x="111" y="131"/>
                </a:lnTo>
                <a:lnTo>
                  <a:pt x="115" y="137"/>
                </a:lnTo>
                <a:lnTo>
                  <a:pt x="119" y="139"/>
                </a:lnTo>
                <a:lnTo>
                  <a:pt x="127" y="141"/>
                </a:lnTo>
                <a:lnTo>
                  <a:pt x="133" y="139"/>
                </a:lnTo>
                <a:lnTo>
                  <a:pt x="137" y="135"/>
                </a:lnTo>
                <a:lnTo>
                  <a:pt x="141" y="129"/>
                </a:lnTo>
                <a:lnTo>
                  <a:pt x="141" y="123"/>
                </a:lnTo>
                <a:lnTo>
                  <a:pt x="133" y="99"/>
                </a:lnTo>
                <a:lnTo>
                  <a:pt x="115" y="78"/>
                </a:lnTo>
                <a:lnTo>
                  <a:pt x="91" y="56"/>
                </a:lnTo>
                <a:lnTo>
                  <a:pt x="68" y="38"/>
                </a:lnTo>
                <a:lnTo>
                  <a:pt x="42" y="22"/>
                </a:lnTo>
                <a:lnTo>
                  <a:pt x="20" y="10"/>
                </a:lnTo>
                <a:lnTo>
                  <a:pt x="6" y="2"/>
                </a:lnTo>
                <a:lnTo>
                  <a:pt x="0" y="0"/>
                </a:lnTo>
                <a:lnTo>
                  <a:pt x="0" y="2"/>
                </a:lnTo>
                <a:lnTo>
                  <a:pt x="0" y="4"/>
                </a:lnTo>
                <a:lnTo>
                  <a:pt x="2" y="6"/>
                </a:lnTo>
                <a:lnTo>
                  <a:pt x="4" y="8"/>
                </a:lnTo>
                <a:lnTo>
                  <a:pt x="8" y="12"/>
                </a:lnTo>
                <a:lnTo>
                  <a:pt x="16" y="20"/>
                </a:lnTo>
                <a:lnTo>
                  <a:pt x="30" y="34"/>
                </a:lnTo>
                <a:lnTo>
                  <a:pt x="46" y="50"/>
                </a:lnTo>
                <a:lnTo>
                  <a:pt x="62" y="68"/>
                </a:lnTo>
                <a:lnTo>
                  <a:pt x="80" y="88"/>
                </a:lnTo>
                <a:lnTo>
                  <a:pt x="95" y="107"/>
                </a:lnTo>
                <a:lnTo>
                  <a:pt x="109" y="125"/>
                </a:lnTo>
                <a:close/>
              </a:path>
            </a:pathLst>
          </a:custGeom>
          <a:solidFill>
            <a:srgbClr val="000000"/>
          </a:solidFill>
          <a:ln w="9525">
            <a:noFill/>
            <a:round/>
            <a:headEnd/>
            <a:tailEnd/>
          </a:ln>
        </p:spPr>
        <p:txBody>
          <a:bodyPr/>
          <a:lstStyle/>
          <a:p>
            <a:endParaRPr lang="en-US" dirty="0"/>
          </a:p>
        </p:txBody>
      </p:sp>
      <p:sp>
        <p:nvSpPr>
          <p:cNvPr id="2083" name="Freeform 51"/>
          <p:cNvSpPr>
            <a:spLocks/>
          </p:cNvSpPr>
          <p:nvPr/>
        </p:nvSpPr>
        <p:spPr bwMode="auto">
          <a:xfrm>
            <a:off x="6637338" y="5164138"/>
            <a:ext cx="609600" cy="320675"/>
          </a:xfrm>
          <a:custGeom>
            <a:avLst/>
            <a:gdLst>
              <a:gd name="T0" fmla="*/ 2147483647 w 770"/>
              <a:gd name="T1" fmla="*/ 2147483647 h 404"/>
              <a:gd name="T2" fmla="*/ 2147483647 w 770"/>
              <a:gd name="T3" fmla="*/ 2147483647 h 404"/>
              <a:gd name="T4" fmla="*/ 2147483647 w 770"/>
              <a:gd name="T5" fmla="*/ 2147483647 h 404"/>
              <a:gd name="T6" fmla="*/ 2147483647 w 770"/>
              <a:gd name="T7" fmla="*/ 2147483647 h 404"/>
              <a:gd name="T8" fmla="*/ 2147483647 w 770"/>
              <a:gd name="T9" fmla="*/ 2147483647 h 404"/>
              <a:gd name="T10" fmla="*/ 0 w 770"/>
              <a:gd name="T11" fmla="*/ 2147483647 h 404"/>
              <a:gd name="T12" fmla="*/ 0 w 770"/>
              <a:gd name="T13" fmla="*/ 2147483647 h 404"/>
              <a:gd name="T14" fmla="*/ 2147483647 w 770"/>
              <a:gd name="T15" fmla="*/ 2147483647 h 404"/>
              <a:gd name="T16" fmla="*/ 2147483647 w 770"/>
              <a:gd name="T17" fmla="*/ 2147483647 h 404"/>
              <a:gd name="T18" fmla="*/ 2147483647 w 770"/>
              <a:gd name="T19" fmla="*/ 2147483647 h 404"/>
              <a:gd name="T20" fmla="*/ 2147483647 w 770"/>
              <a:gd name="T21" fmla="*/ 2147483647 h 404"/>
              <a:gd name="T22" fmla="*/ 2147483647 w 770"/>
              <a:gd name="T23" fmla="*/ 2147483647 h 404"/>
              <a:gd name="T24" fmla="*/ 2147483647 w 770"/>
              <a:gd name="T25" fmla="*/ 2147483647 h 404"/>
              <a:gd name="T26" fmla="*/ 2147483647 w 770"/>
              <a:gd name="T27" fmla="*/ 2147483647 h 404"/>
              <a:gd name="T28" fmla="*/ 2147483647 w 770"/>
              <a:gd name="T29" fmla="*/ 2147483647 h 404"/>
              <a:gd name="T30" fmla="*/ 2147483647 w 770"/>
              <a:gd name="T31" fmla="*/ 2147483647 h 404"/>
              <a:gd name="T32" fmla="*/ 2147483647 w 770"/>
              <a:gd name="T33" fmla="*/ 2147483647 h 404"/>
              <a:gd name="T34" fmla="*/ 2147483647 w 770"/>
              <a:gd name="T35" fmla="*/ 2147483647 h 404"/>
              <a:gd name="T36" fmla="*/ 2147483647 w 770"/>
              <a:gd name="T37" fmla="*/ 2147483647 h 404"/>
              <a:gd name="T38" fmla="*/ 2147483647 w 770"/>
              <a:gd name="T39" fmla="*/ 2147483647 h 404"/>
              <a:gd name="T40" fmla="*/ 2147483647 w 770"/>
              <a:gd name="T41" fmla="*/ 2147483647 h 404"/>
              <a:gd name="T42" fmla="*/ 2147483647 w 770"/>
              <a:gd name="T43" fmla="*/ 2147483647 h 404"/>
              <a:gd name="T44" fmla="*/ 2147483647 w 770"/>
              <a:gd name="T45" fmla="*/ 2147483647 h 404"/>
              <a:gd name="T46" fmla="*/ 2147483647 w 770"/>
              <a:gd name="T47" fmla="*/ 0 h 404"/>
              <a:gd name="T48" fmla="*/ 2147483647 w 770"/>
              <a:gd name="T49" fmla="*/ 2147483647 h 404"/>
              <a:gd name="T50" fmla="*/ 2147483647 w 770"/>
              <a:gd name="T51" fmla="*/ 2147483647 h 404"/>
              <a:gd name="T52" fmla="*/ 2147483647 w 770"/>
              <a:gd name="T53" fmla="*/ 2147483647 h 404"/>
              <a:gd name="T54" fmla="*/ 2147483647 w 770"/>
              <a:gd name="T55" fmla="*/ 2147483647 h 404"/>
              <a:gd name="T56" fmla="*/ 2147483647 w 770"/>
              <a:gd name="T57" fmla="*/ 2147483647 h 404"/>
              <a:gd name="T58" fmla="*/ 2147483647 w 770"/>
              <a:gd name="T59" fmla="*/ 2147483647 h 404"/>
              <a:gd name="T60" fmla="*/ 2147483647 w 770"/>
              <a:gd name="T61" fmla="*/ 2147483647 h 404"/>
              <a:gd name="T62" fmla="*/ 2147483647 w 770"/>
              <a:gd name="T63" fmla="*/ 2147483647 h 404"/>
              <a:gd name="T64" fmla="*/ 2147483647 w 770"/>
              <a:gd name="T65" fmla="*/ 2147483647 h 404"/>
              <a:gd name="T66" fmla="*/ 2147483647 w 770"/>
              <a:gd name="T67" fmla="*/ 2147483647 h 404"/>
              <a:gd name="T68" fmla="*/ 2147483647 w 770"/>
              <a:gd name="T69" fmla="*/ 2147483647 h 404"/>
              <a:gd name="T70" fmla="*/ 2147483647 w 770"/>
              <a:gd name="T71" fmla="*/ 2147483647 h 404"/>
              <a:gd name="T72" fmla="*/ 2147483647 w 770"/>
              <a:gd name="T73" fmla="*/ 2147483647 h 404"/>
              <a:gd name="T74" fmla="*/ 2147483647 w 770"/>
              <a:gd name="T75" fmla="*/ 2147483647 h 404"/>
              <a:gd name="T76" fmla="*/ 2147483647 w 770"/>
              <a:gd name="T77" fmla="*/ 2147483647 h 404"/>
              <a:gd name="T78" fmla="*/ 2147483647 w 770"/>
              <a:gd name="T79" fmla="*/ 2147483647 h 404"/>
              <a:gd name="T80" fmla="*/ 2147483647 w 770"/>
              <a:gd name="T81" fmla="*/ 2147483647 h 404"/>
              <a:gd name="T82" fmla="*/ 2147483647 w 770"/>
              <a:gd name="T83" fmla="*/ 2147483647 h 404"/>
              <a:gd name="T84" fmla="*/ 2147483647 w 770"/>
              <a:gd name="T85" fmla="*/ 2147483647 h 404"/>
              <a:gd name="T86" fmla="*/ 2147483647 w 770"/>
              <a:gd name="T87" fmla="*/ 2147483647 h 404"/>
              <a:gd name="T88" fmla="*/ 2147483647 w 770"/>
              <a:gd name="T89" fmla="*/ 2147483647 h 404"/>
              <a:gd name="T90" fmla="*/ 2147483647 w 770"/>
              <a:gd name="T91" fmla="*/ 2147483647 h 404"/>
              <a:gd name="T92" fmla="*/ 2147483647 w 770"/>
              <a:gd name="T93" fmla="*/ 2147483647 h 404"/>
              <a:gd name="T94" fmla="*/ 2147483647 w 770"/>
              <a:gd name="T95" fmla="*/ 2147483647 h 404"/>
              <a:gd name="T96" fmla="*/ 2147483647 w 770"/>
              <a:gd name="T97" fmla="*/ 2147483647 h 4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0"/>
              <a:gd name="T148" fmla="*/ 0 h 404"/>
              <a:gd name="T149" fmla="*/ 770 w 770"/>
              <a:gd name="T150" fmla="*/ 404 h 4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0" h="404">
                <a:moveTo>
                  <a:pt x="280" y="270"/>
                </a:moveTo>
                <a:lnTo>
                  <a:pt x="246" y="242"/>
                </a:lnTo>
                <a:lnTo>
                  <a:pt x="210" y="212"/>
                </a:lnTo>
                <a:lnTo>
                  <a:pt x="177" y="184"/>
                </a:lnTo>
                <a:lnTo>
                  <a:pt x="143" y="157"/>
                </a:lnTo>
                <a:lnTo>
                  <a:pt x="107" y="129"/>
                </a:lnTo>
                <a:lnTo>
                  <a:pt x="74" y="101"/>
                </a:lnTo>
                <a:lnTo>
                  <a:pt x="38" y="74"/>
                </a:lnTo>
                <a:lnTo>
                  <a:pt x="2" y="48"/>
                </a:lnTo>
                <a:lnTo>
                  <a:pt x="0" y="46"/>
                </a:lnTo>
                <a:lnTo>
                  <a:pt x="0" y="44"/>
                </a:lnTo>
                <a:lnTo>
                  <a:pt x="10" y="50"/>
                </a:lnTo>
                <a:lnTo>
                  <a:pt x="38" y="66"/>
                </a:lnTo>
                <a:lnTo>
                  <a:pt x="78" y="91"/>
                </a:lnTo>
                <a:lnTo>
                  <a:pt x="125" y="119"/>
                </a:lnTo>
                <a:lnTo>
                  <a:pt x="177" y="153"/>
                </a:lnTo>
                <a:lnTo>
                  <a:pt x="228" y="184"/>
                </a:lnTo>
                <a:lnTo>
                  <a:pt x="276" y="214"/>
                </a:lnTo>
                <a:lnTo>
                  <a:pt x="314" y="238"/>
                </a:lnTo>
                <a:lnTo>
                  <a:pt x="325" y="230"/>
                </a:lnTo>
                <a:lnTo>
                  <a:pt x="339" y="224"/>
                </a:lnTo>
                <a:lnTo>
                  <a:pt x="353" y="220"/>
                </a:lnTo>
                <a:lnTo>
                  <a:pt x="367" y="218"/>
                </a:lnTo>
                <a:lnTo>
                  <a:pt x="377" y="218"/>
                </a:lnTo>
                <a:lnTo>
                  <a:pt x="389" y="218"/>
                </a:lnTo>
                <a:lnTo>
                  <a:pt x="401" y="222"/>
                </a:lnTo>
                <a:lnTo>
                  <a:pt x="413" y="224"/>
                </a:lnTo>
                <a:lnTo>
                  <a:pt x="425" y="228"/>
                </a:lnTo>
                <a:lnTo>
                  <a:pt x="436" y="232"/>
                </a:lnTo>
                <a:lnTo>
                  <a:pt x="448" y="238"/>
                </a:lnTo>
                <a:lnTo>
                  <a:pt x="458" y="244"/>
                </a:lnTo>
                <a:lnTo>
                  <a:pt x="462" y="238"/>
                </a:lnTo>
                <a:lnTo>
                  <a:pt x="466" y="234"/>
                </a:lnTo>
                <a:lnTo>
                  <a:pt x="470" y="230"/>
                </a:lnTo>
                <a:lnTo>
                  <a:pt x="472" y="226"/>
                </a:lnTo>
                <a:lnTo>
                  <a:pt x="510" y="188"/>
                </a:lnTo>
                <a:lnTo>
                  <a:pt x="553" y="151"/>
                </a:lnTo>
                <a:lnTo>
                  <a:pt x="603" y="113"/>
                </a:lnTo>
                <a:lnTo>
                  <a:pt x="651" y="78"/>
                </a:lnTo>
                <a:lnTo>
                  <a:pt x="696" y="48"/>
                </a:lnTo>
                <a:lnTo>
                  <a:pt x="732" y="24"/>
                </a:lnTo>
                <a:lnTo>
                  <a:pt x="756" y="8"/>
                </a:lnTo>
                <a:lnTo>
                  <a:pt x="766" y="2"/>
                </a:lnTo>
                <a:lnTo>
                  <a:pt x="768" y="0"/>
                </a:lnTo>
                <a:lnTo>
                  <a:pt x="770" y="0"/>
                </a:lnTo>
                <a:lnTo>
                  <a:pt x="770" y="2"/>
                </a:lnTo>
                <a:lnTo>
                  <a:pt x="762" y="10"/>
                </a:lnTo>
                <a:lnTo>
                  <a:pt x="742" y="32"/>
                </a:lnTo>
                <a:lnTo>
                  <a:pt x="710" y="64"/>
                </a:lnTo>
                <a:lnTo>
                  <a:pt x="672" y="103"/>
                </a:lnTo>
                <a:lnTo>
                  <a:pt x="631" y="147"/>
                </a:lnTo>
                <a:lnTo>
                  <a:pt x="587" y="194"/>
                </a:lnTo>
                <a:lnTo>
                  <a:pt x="546" y="240"/>
                </a:lnTo>
                <a:lnTo>
                  <a:pt x="510" y="282"/>
                </a:lnTo>
                <a:lnTo>
                  <a:pt x="516" y="287"/>
                </a:lnTo>
                <a:lnTo>
                  <a:pt x="520" y="293"/>
                </a:lnTo>
                <a:lnTo>
                  <a:pt x="526" y="301"/>
                </a:lnTo>
                <a:lnTo>
                  <a:pt x="528" y="307"/>
                </a:lnTo>
                <a:lnTo>
                  <a:pt x="532" y="333"/>
                </a:lnTo>
                <a:lnTo>
                  <a:pt x="530" y="357"/>
                </a:lnTo>
                <a:lnTo>
                  <a:pt x="524" y="375"/>
                </a:lnTo>
                <a:lnTo>
                  <a:pt x="522" y="381"/>
                </a:lnTo>
                <a:lnTo>
                  <a:pt x="516" y="392"/>
                </a:lnTo>
                <a:lnTo>
                  <a:pt x="506" y="400"/>
                </a:lnTo>
                <a:lnTo>
                  <a:pt x="494" y="404"/>
                </a:lnTo>
                <a:lnTo>
                  <a:pt x="482" y="404"/>
                </a:lnTo>
                <a:lnTo>
                  <a:pt x="470" y="398"/>
                </a:lnTo>
                <a:lnTo>
                  <a:pt x="462" y="390"/>
                </a:lnTo>
                <a:lnTo>
                  <a:pt x="458" y="379"/>
                </a:lnTo>
                <a:lnTo>
                  <a:pt x="458" y="367"/>
                </a:lnTo>
                <a:lnTo>
                  <a:pt x="458" y="359"/>
                </a:lnTo>
                <a:lnTo>
                  <a:pt x="460" y="349"/>
                </a:lnTo>
                <a:lnTo>
                  <a:pt x="460" y="341"/>
                </a:lnTo>
                <a:lnTo>
                  <a:pt x="460" y="333"/>
                </a:lnTo>
                <a:lnTo>
                  <a:pt x="458" y="331"/>
                </a:lnTo>
                <a:lnTo>
                  <a:pt x="450" y="327"/>
                </a:lnTo>
                <a:lnTo>
                  <a:pt x="440" y="321"/>
                </a:lnTo>
                <a:lnTo>
                  <a:pt x="429" y="313"/>
                </a:lnTo>
                <a:lnTo>
                  <a:pt x="415" y="305"/>
                </a:lnTo>
                <a:lnTo>
                  <a:pt x="399" y="299"/>
                </a:lnTo>
                <a:lnTo>
                  <a:pt x="385" y="293"/>
                </a:lnTo>
                <a:lnTo>
                  <a:pt x="371" y="291"/>
                </a:lnTo>
                <a:lnTo>
                  <a:pt x="349" y="293"/>
                </a:lnTo>
                <a:lnTo>
                  <a:pt x="331" y="303"/>
                </a:lnTo>
                <a:lnTo>
                  <a:pt x="314" y="315"/>
                </a:lnTo>
                <a:lnTo>
                  <a:pt x="300" y="331"/>
                </a:lnTo>
                <a:lnTo>
                  <a:pt x="286" y="349"/>
                </a:lnTo>
                <a:lnTo>
                  <a:pt x="274" y="363"/>
                </a:lnTo>
                <a:lnTo>
                  <a:pt x="266" y="377"/>
                </a:lnTo>
                <a:lnTo>
                  <a:pt x="258" y="385"/>
                </a:lnTo>
                <a:lnTo>
                  <a:pt x="252" y="357"/>
                </a:lnTo>
                <a:lnTo>
                  <a:pt x="254" y="327"/>
                </a:lnTo>
                <a:lnTo>
                  <a:pt x="264" y="297"/>
                </a:lnTo>
                <a:lnTo>
                  <a:pt x="280" y="270"/>
                </a:lnTo>
                <a:close/>
              </a:path>
            </a:pathLst>
          </a:custGeom>
          <a:solidFill>
            <a:srgbClr val="000000"/>
          </a:solidFill>
          <a:ln w="9525">
            <a:noFill/>
            <a:round/>
            <a:headEnd/>
            <a:tailEnd/>
          </a:ln>
        </p:spPr>
        <p:txBody>
          <a:bodyPr/>
          <a:lstStyle/>
          <a:p>
            <a:endParaRPr lang="en-US" dirty="0"/>
          </a:p>
        </p:txBody>
      </p:sp>
      <p:sp>
        <p:nvSpPr>
          <p:cNvPr id="2084" name="Freeform 52"/>
          <p:cNvSpPr>
            <a:spLocks/>
          </p:cNvSpPr>
          <p:nvPr/>
        </p:nvSpPr>
        <p:spPr bwMode="auto">
          <a:xfrm>
            <a:off x="6548438" y="5149850"/>
            <a:ext cx="68262" cy="33338"/>
          </a:xfrm>
          <a:custGeom>
            <a:avLst/>
            <a:gdLst>
              <a:gd name="T0" fmla="*/ 2147483647 w 85"/>
              <a:gd name="T1" fmla="*/ 2147483647 h 42"/>
              <a:gd name="T2" fmla="*/ 2147483647 w 85"/>
              <a:gd name="T3" fmla="*/ 2147483647 h 42"/>
              <a:gd name="T4" fmla="*/ 2147483647 w 85"/>
              <a:gd name="T5" fmla="*/ 2147483647 h 42"/>
              <a:gd name="T6" fmla="*/ 2147483647 w 85"/>
              <a:gd name="T7" fmla="*/ 2147483647 h 42"/>
              <a:gd name="T8" fmla="*/ 2147483647 w 85"/>
              <a:gd name="T9" fmla="*/ 2147483647 h 42"/>
              <a:gd name="T10" fmla="*/ 2147483647 w 85"/>
              <a:gd name="T11" fmla="*/ 2147483647 h 42"/>
              <a:gd name="T12" fmla="*/ 2147483647 w 85"/>
              <a:gd name="T13" fmla="*/ 2147483647 h 42"/>
              <a:gd name="T14" fmla="*/ 2147483647 w 85"/>
              <a:gd name="T15" fmla="*/ 0 h 42"/>
              <a:gd name="T16" fmla="*/ 2147483647 w 85"/>
              <a:gd name="T17" fmla="*/ 2147483647 h 42"/>
              <a:gd name="T18" fmla="*/ 2147483647 w 85"/>
              <a:gd name="T19" fmla="*/ 2147483647 h 42"/>
              <a:gd name="T20" fmla="*/ 2147483647 w 85"/>
              <a:gd name="T21" fmla="*/ 2147483647 h 42"/>
              <a:gd name="T22" fmla="*/ 2147483647 w 85"/>
              <a:gd name="T23" fmla="*/ 2147483647 h 42"/>
              <a:gd name="T24" fmla="*/ 2147483647 w 85"/>
              <a:gd name="T25" fmla="*/ 2147483647 h 42"/>
              <a:gd name="T26" fmla="*/ 2147483647 w 85"/>
              <a:gd name="T27" fmla="*/ 2147483647 h 42"/>
              <a:gd name="T28" fmla="*/ 2147483647 w 85"/>
              <a:gd name="T29" fmla="*/ 2147483647 h 42"/>
              <a:gd name="T30" fmla="*/ 2147483647 w 85"/>
              <a:gd name="T31" fmla="*/ 2147483647 h 42"/>
              <a:gd name="T32" fmla="*/ 0 w 85"/>
              <a:gd name="T33" fmla="*/ 2147483647 h 42"/>
              <a:gd name="T34" fmla="*/ 2147483647 w 85"/>
              <a:gd name="T35" fmla="*/ 2147483647 h 42"/>
              <a:gd name="T36" fmla="*/ 2147483647 w 85"/>
              <a:gd name="T37" fmla="*/ 2147483647 h 42"/>
              <a:gd name="T38" fmla="*/ 2147483647 w 85"/>
              <a:gd name="T39" fmla="*/ 2147483647 h 42"/>
              <a:gd name="T40" fmla="*/ 2147483647 w 85"/>
              <a:gd name="T41" fmla="*/ 2147483647 h 42"/>
              <a:gd name="T42" fmla="*/ 2147483647 w 85"/>
              <a:gd name="T43" fmla="*/ 2147483647 h 42"/>
              <a:gd name="T44" fmla="*/ 2147483647 w 85"/>
              <a:gd name="T45" fmla="*/ 2147483647 h 42"/>
              <a:gd name="T46" fmla="*/ 2147483647 w 85"/>
              <a:gd name="T47" fmla="*/ 2147483647 h 42"/>
              <a:gd name="T48" fmla="*/ 2147483647 w 85"/>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42"/>
              <a:gd name="T77" fmla="*/ 85 w 85"/>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42">
                <a:moveTo>
                  <a:pt x="72" y="42"/>
                </a:moveTo>
                <a:lnTo>
                  <a:pt x="78" y="38"/>
                </a:lnTo>
                <a:lnTo>
                  <a:pt x="83" y="30"/>
                </a:lnTo>
                <a:lnTo>
                  <a:pt x="85" y="22"/>
                </a:lnTo>
                <a:lnTo>
                  <a:pt x="83" y="14"/>
                </a:lnTo>
                <a:lnTo>
                  <a:pt x="80" y="8"/>
                </a:lnTo>
                <a:lnTo>
                  <a:pt x="74" y="2"/>
                </a:lnTo>
                <a:lnTo>
                  <a:pt x="66" y="0"/>
                </a:lnTo>
                <a:lnTo>
                  <a:pt x="58" y="2"/>
                </a:lnTo>
                <a:lnTo>
                  <a:pt x="50" y="6"/>
                </a:lnTo>
                <a:lnTo>
                  <a:pt x="40" y="12"/>
                </a:lnTo>
                <a:lnTo>
                  <a:pt x="30" y="18"/>
                </a:lnTo>
                <a:lnTo>
                  <a:pt x="20" y="24"/>
                </a:lnTo>
                <a:lnTo>
                  <a:pt x="12" y="30"/>
                </a:lnTo>
                <a:lnTo>
                  <a:pt x="6" y="36"/>
                </a:lnTo>
                <a:lnTo>
                  <a:pt x="2" y="38"/>
                </a:lnTo>
                <a:lnTo>
                  <a:pt x="0" y="40"/>
                </a:lnTo>
                <a:lnTo>
                  <a:pt x="4" y="40"/>
                </a:lnTo>
                <a:lnTo>
                  <a:pt x="12" y="40"/>
                </a:lnTo>
                <a:lnTo>
                  <a:pt x="22" y="40"/>
                </a:lnTo>
                <a:lnTo>
                  <a:pt x="36" y="40"/>
                </a:lnTo>
                <a:lnTo>
                  <a:pt x="50" y="40"/>
                </a:lnTo>
                <a:lnTo>
                  <a:pt x="60" y="40"/>
                </a:lnTo>
                <a:lnTo>
                  <a:pt x="68" y="42"/>
                </a:lnTo>
                <a:lnTo>
                  <a:pt x="72" y="42"/>
                </a:lnTo>
                <a:close/>
              </a:path>
            </a:pathLst>
          </a:custGeom>
          <a:solidFill>
            <a:srgbClr val="000000"/>
          </a:solidFill>
          <a:ln w="9525">
            <a:noFill/>
            <a:round/>
            <a:headEnd/>
            <a:tailEnd/>
          </a:ln>
        </p:spPr>
        <p:txBody>
          <a:bodyPr/>
          <a:lstStyle/>
          <a:p>
            <a:endParaRPr lang="en-US" dirty="0"/>
          </a:p>
        </p:txBody>
      </p:sp>
      <p:sp>
        <p:nvSpPr>
          <p:cNvPr id="2085" name="Freeform 53"/>
          <p:cNvSpPr>
            <a:spLocks/>
          </p:cNvSpPr>
          <p:nvPr/>
        </p:nvSpPr>
        <p:spPr bwMode="auto">
          <a:xfrm>
            <a:off x="7239000" y="5106988"/>
            <a:ext cx="80963" cy="82550"/>
          </a:xfrm>
          <a:custGeom>
            <a:avLst/>
            <a:gdLst>
              <a:gd name="T0" fmla="*/ 2147483647 w 101"/>
              <a:gd name="T1" fmla="*/ 2147483647 h 105"/>
              <a:gd name="T2" fmla="*/ 2147483647 w 101"/>
              <a:gd name="T3" fmla="*/ 2147483647 h 105"/>
              <a:gd name="T4" fmla="*/ 2147483647 w 101"/>
              <a:gd name="T5" fmla="*/ 2147483647 h 105"/>
              <a:gd name="T6" fmla="*/ 2147483647 w 101"/>
              <a:gd name="T7" fmla="*/ 2147483647 h 105"/>
              <a:gd name="T8" fmla="*/ 2147483647 w 101"/>
              <a:gd name="T9" fmla="*/ 2147483647 h 105"/>
              <a:gd name="T10" fmla="*/ 2147483647 w 101"/>
              <a:gd name="T11" fmla="*/ 2147483647 h 105"/>
              <a:gd name="T12" fmla="*/ 2147483647 w 101"/>
              <a:gd name="T13" fmla="*/ 2147483647 h 105"/>
              <a:gd name="T14" fmla="*/ 2147483647 w 101"/>
              <a:gd name="T15" fmla="*/ 2147483647 h 105"/>
              <a:gd name="T16" fmla="*/ 2147483647 w 101"/>
              <a:gd name="T17" fmla="*/ 2147483647 h 105"/>
              <a:gd name="T18" fmla="*/ 2147483647 w 101"/>
              <a:gd name="T19" fmla="*/ 2147483647 h 105"/>
              <a:gd name="T20" fmla="*/ 2147483647 w 101"/>
              <a:gd name="T21" fmla="*/ 2147483647 h 105"/>
              <a:gd name="T22" fmla="*/ 2147483647 w 101"/>
              <a:gd name="T23" fmla="*/ 2147483647 h 105"/>
              <a:gd name="T24" fmla="*/ 2147483647 w 101"/>
              <a:gd name="T25" fmla="*/ 2147483647 h 105"/>
              <a:gd name="T26" fmla="*/ 2147483647 w 101"/>
              <a:gd name="T27" fmla="*/ 2147483647 h 105"/>
              <a:gd name="T28" fmla="*/ 2147483647 w 101"/>
              <a:gd name="T29" fmla="*/ 2147483647 h 105"/>
              <a:gd name="T30" fmla="*/ 2147483647 w 101"/>
              <a:gd name="T31" fmla="*/ 0 h 105"/>
              <a:gd name="T32" fmla="*/ 0 w 101"/>
              <a:gd name="T33" fmla="*/ 0 h 105"/>
              <a:gd name="T34" fmla="*/ 2147483647 w 101"/>
              <a:gd name="T35" fmla="*/ 2147483647 h 105"/>
              <a:gd name="T36" fmla="*/ 2147483647 w 101"/>
              <a:gd name="T37" fmla="*/ 2147483647 h 105"/>
              <a:gd name="T38" fmla="*/ 2147483647 w 101"/>
              <a:gd name="T39" fmla="*/ 2147483647 h 105"/>
              <a:gd name="T40" fmla="*/ 2147483647 w 101"/>
              <a:gd name="T41" fmla="*/ 2147483647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05"/>
              <a:gd name="T65" fmla="*/ 101 w 101"/>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05">
                <a:moveTo>
                  <a:pt x="55" y="95"/>
                </a:moveTo>
                <a:lnTo>
                  <a:pt x="63" y="103"/>
                </a:lnTo>
                <a:lnTo>
                  <a:pt x="71" y="105"/>
                </a:lnTo>
                <a:lnTo>
                  <a:pt x="81" y="105"/>
                </a:lnTo>
                <a:lnTo>
                  <a:pt x="91" y="101"/>
                </a:lnTo>
                <a:lnTo>
                  <a:pt x="97" y="93"/>
                </a:lnTo>
                <a:lnTo>
                  <a:pt x="101" y="85"/>
                </a:lnTo>
                <a:lnTo>
                  <a:pt x="101" y="75"/>
                </a:lnTo>
                <a:lnTo>
                  <a:pt x="97" y="65"/>
                </a:lnTo>
                <a:lnTo>
                  <a:pt x="87" y="51"/>
                </a:lnTo>
                <a:lnTo>
                  <a:pt x="73" y="40"/>
                </a:lnTo>
                <a:lnTo>
                  <a:pt x="57" y="28"/>
                </a:lnTo>
                <a:lnTo>
                  <a:pt x="39" y="18"/>
                </a:lnTo>
                <a:lnTo>
                  <a:pt x="23" y="10"/>
                </a:lnTo>
                <a:lnTo>
                  <a:pt x="12" y="4"/>
                </a:lnTo>
                <a:lnTo>
                  <a:pt x="2" y="0"/>
                </a:lnTo>
                <a:lnTo>
                  <a:pt x="0" y="0"/>
                </a:lnTo>
                <a:lnTo>
                  <a:pt x="4" y="12"/>
                </a:lnTo>
                <a:lnTo>
                  <a:pt x="16" y="38"/>
                </a:lnTo>
                <a:lnTo>
                  <a:pt x="33" y="69"/>
                </a:lnTo>
                <a:lnTo>
                  <a:pt x="55" y="95"/>
                </a:lnTo>
                <a:close/>
              </a:path>
            </a:pathLst>
          </a:custGeom>
          <a:solidFill>
            <a:srgbClr val="000000"/>
          </a:solidFill>
          <a:ln w="9525">
            <a:noFill/>
            <a:round/>
            <a:headEnd/>
            <a:tailEnd/>
          </a:ln>
        </p:spPr>
        <p:txBody>
          <a:bodyPr/>
          <a:lstStyle/>
          <a:p>
            <a:endParaRPr lang="en-US" dirty="0"/>
          </a:p>
        </p:txBody>
      </p:sp>
      <p:sp>
        <p:nvSpPr>
          <p:cNvPr id="2086" name="Freeform 54"/>
          <p:cNvSpPr>
            <a:spLocks/>
          </p:cNvSpPr>
          <p:nvPr/>
        </p:nvSpPr>
        <p:spPr bwMode="auto">
          <a:xfrm>
            <a:off x="6376988" y="5441950"/>
            <a:ext cx="284162" cy="881063"/>
          </a:xfrm>
          <a:custGeom>
            <a:avLst/>
            <a:gdLst>
              <a:gd name="T0" fmla="*/ 2147483647 w 359"/>
              <a:gd name="T1" fmla="*/ 2147483647 h 1111"/>
              <a:gd name="T2" fmla="*/ 2147483647 w 359"/>
              <a:gd name="T3" fmla="*/ 2147483647 h 1111"/>
              <a:gd name="T4" fmla="*/ 2147483647 w 359"/>
              <a:gd name="T5" fmla="*/ 2147483647 h 1111"/>
              <a:gd name="T6" fmla="*/ 2147483647 w 359"/>
              <a:gd name="T7" fmla="*/ 2147483647 h 1111"/>
              <a:gd name="T8" fmla="*/ 2147483647 w 359"/>
              <a:gd name="T9" fmla="*/ 2147483647 h 1111"/>
              <a:gd name="T10" fmla="*/ 2147483647 w 359"/>
              <a:gd name="T11" fmla="*/ 2147483647 h 1111"/>
              <a:gd name="T12" fmla="*/ 2147483647 w 359"/>
              <a:gd name="T13" fmla="*/ 2147483647 h 1111"/>
              <a:gd name="T14" fmla="*/ 2147483647 w 359"/>
              <a:gd name="T15" fmla="*/ 2147483647 h 1111"/>
              <a:gd name="T16" fmla="*/ 2147483647 w 359"/>
              <a:gd name="T17" fmla="*/ 2147483647 h 1111"/>
              <a:gd name="T18" fmla="*/ 2147483647 w 359"/>
              <a:gd name="T19" fmla="*/ 2147483647 h 1111"/>
              <a:gd name="T20" fmla="*/ 2147483647 w 359"/>
              <a:gd name="T21" fmla="*/ 2147483647 h 1111"/>
              <a:gd name="T22" fmla="*/ 2147483647 w 359"/>
              <a:gd name="T23" fmla="*/ 2147483647 h 1111"/>
              <a:gd name="T24" fmla="*/ 2147483647 w 359"/>
              <a:gd name="T25" fmla="*/ 2147483647 h 1111"/>
              <a:gd name="T26" fmla="*/ 2147483647 w 359"/>
              <a:gd name="T27" fmla="*/ 2147483647 h 1111"/>
              <a:gd name="T28" fmla="*/ 2147483647 w 359"/>
              <a:gd name="T29" fmla="*/ 2147483647 h 1111"/>
              <a:gd name="T30" fmla="*/ 2147483647 w 359"/>
              <a:gd name="T31" fmla="*/ 2147483647 h 1111"/>
              <a:gd name="T32" fmla="*/ 0 w 359"/>
              <a:gd name="T33" fmla="*/ 2147483647 h 1111"/>
              <a:gd name="T34" fmla="*/ 2147483647 w 359"/>
              <a:gd name="T35" fmla="*/ 2147483647 h 1111"/>
              <a:gd name="T36" fmla="*/ 2147483647 w 359"/>
              <a:gd name="T37" fmla="*/ 2147483647 h 1111"/>
              <a:gd name="T38" fmla="*/ 2147483647 w 359"/>
              <a:gd name="T39" fmla="*/ 2147483647 h 1111"/>
              <a:gd name="T40" fmla="*/ 2147483647 w 359"/>
              <a:gd name="T41" fmla="*/ 2147483647 h 1111"/>
              <a:gd name="T42" fmla="*/ 2147483647 w 359"/>
              <a:gd name="T43" fmla="*/ 2147483647 h 1111"/>
              <a:gd name="T44" fmla="*/ 2147483647 w 359"/>
              <a:gd name="T45" fmla="*/ 2147483647 h 1111"/>
              <a:gd name="T46" fmla="*/ 2147483647 w 359"/>
              <a:gd name="T47" fmla="*/ 2147483647 h 1111"/>
              <a:gd name="T48" fmla="*/ 2147483647 w 359"/>
              <a:gd name="T49" fmla="*/ 2147483647 h 1111"/>
              <a:gd name="T50" fmla="*/ 2147483647 w 359"/>
              <a:gd name="T51" fmla="*/ 2147483647 h 1111"/>
              <a:gd name="T52" fmla="*/ 2147483647 w 359"/>
              <a:gd name="T53" fmla="*/ 2147483647 h 1111"/>
              <a:gd name="T54" fmla="*/ 2147483647 w 359"/>
              <a:gd name="T55" fmla="*/ 2147483647 h 1111"/>
              <a:gd name="T56" fmla="*/ 2147483647 w 359"/>
              <a:gd name="T57" fmla="*/ 2147483647 h 1111"/>
              <a:gd name="T58" fmla="*/ 2147483647 w 359"/>
              <a:gd name="T59" fmla="*/ 2147483647 h 1111"/>
              <a:gd name="T60" fmla="*/ 2147483647 w 359"/>
              <a:gd name="T61" fmla="*/ 2147483647 h 1111"/>
              <a:gd name="T62" fmla="*/ 2147483647 w 359"/>
              <a:gd name="T63" fmla="*/ 2147483647 h 1111"/>
              <a:gd name="T64" fmla="*/ 2147483647 w 359"/>
              <a:gd name="T65" fmla="*/ 2147483647 h 1111"/>
              <a:gd name="T66" fmla="*/ 2147483647 w 359"/>
              <a:gd name="T67" fmla="*/ 2147483647 h 1111"/>
              <a:gd name="T68" fmla="*/ 2147483647 w 359"/>
              <a:gd name="T69" fmla="*/ 2147483647 h 1111"/>
              <a:gd name="T70" fmla="*/ 2147483647 w 359"/>
              <a:gd name="T71" fmla="*/ 2147483647 h 1111"/>
              <a:gd name="T72" fmla="*/ 2147483647 w 359"/>
              <a:gd name="T73" fmla="*/ 2147483647 h 1111"/>
              <a:gd name="T74" fmla="*/ 2147483647 w 359"/>
              <a:gd name="T75" fmla="*/ 2147483647 h 1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9"/>
              <a:gd name="T115" fmla="*/ 0 h 1111"/>
              <a:gd name="T116" fmla="*/ 359 w 359"/>
              <a:gd name="T117" fmla="*/ 1111 h 1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9" h="1111">
                <a:moveTo>
                  <a:pt x="79" y="966"/>
                </a:moveTo>
                <a:lnTo>
                  <a:pt x="85" y="996"/>
                </a:lnTo>
                <a:lnTo>
                  <a:pt x="85" y="1020"/>
                </a:lnTo>
                <a:lnTo>
                  <a:pt x="81" y="1036"/>
                </a:lnTo>
                <a:lnTo>
                  <a:pt x="79" y="1042"/>
                </a:lnTo>
                <a:lnTo>
                  <a:pt x="87" y="1040"/>
                </a:lnTo>
                <a:lnTo>
                  <a:pt x="95" y="1036"/>
                </a:lnTo>
                <a:lnTo>
                  <a:pt x="107" y="1032"/>
                </a:lnTo>
                <a:lnTo>
                  <a:pt x="119" y="1032"/>
                </a:lnTo>
                <a:lnTo>
                  <a:pt x="131" y="1034"/>
                </a:lnTo>
                <a:lnTo>
                  <a:pt x="141" y="1042"/>
                </a:lnTo>
                <a:lnTo>
                  <a:pt x="147" y="1054"/>
                </a:lnTo>
                <a:lnTo>
                  <a:pt x="149" y="1065"/>
                </a:lnTo>
                <a:lnTo>
                  <a:pt x="147" y="1075"/>
                </a:lnTo>
                <a:lnTo>
                  <a:pt x="139" y="1089"/>
                </a:lnTo>
                <a:lnTo>
                  <a:pt x="127" y="1103"/>
                </a:lnTo>
                <a:lnTo>
                  <a:pt x="115" y="1107"/>
                </a:lnTo>
                <a:lnTo>
                  <a:pt x="111" y="1107"/>
                </a:lnTo>
                <a:lnTo>
                  <a:pt x="101" y="1109"/>
                </a:lnTo>
                <a:lnTo>
                  <a:pt x="87" y="1111"/>
                </a:lnTo>
                <a:lnTo>
                  <a:pt x="69" y="1109"/>
                </a:lnTo>
                <a:lnTo>
                  <a:pt x="52" y="1105"/>
                </a:lnTo>
                <a:lnTo>
                  <a:pt x="34" y="1097"/>
                </a:lnTo>
                <a:lnTo>
                  <a:pt x="16" y="1083"/>
                </a:lnTo>
                <a:lnTo>
                  <a:pt x="4" y="1061"/>
                </a:lnTo>
                <a:lnTo>
                  <a:pt x="8" y="1055"/>
                </a:lnTo>
                <a:lnTo>
                  <a:pt x="18" y="1038"/>
                </a:lnTo>
                <a:lnTo>
                  <a:pt x="28" y="1014"/>
                </a:lnTo>
                <a:lnTo>
                  <a:pt x="38" y="988"/>
                </a:lnTo>
                <a:lnTo>
                  <a:pt x="22" y="986"/>
                </a:lnTo>
                <a:lnTo>
                  <a:pt x="10" y="978"/>
                </a:lnTo>
                <a:lnTo>
                  <a:pt x="4" y="966"/>
                </a:lnTo>
                <a:lnTo>
                  <a:pt x="0" y="951"/>
                </a:lnTo>
                <a:lnTo>
                  <a:pt x="0" y="673"/>
                </a:lnTo>
                <a:lnTo>
                  <a:pt x="4" y="372"/>
                </a:lnTo>
                <a:lnTo>
                  <a:pt x="6" y="129"/>
                </a:lnTo>
                <a:lnTo>
                  <a:pt x="6" y="30"/>
                </a:lnTo>
                <a:lnTo>
                  <a:pt x="8" y="30"/>
                </a:lnTo>
                <a:lnTo>
                  <a:pt x="18" y="32"/>
                </a:lnTo>
                <a:lnTo>
                  <a:pt x="28" y="37"/>
                </a:lnTo>
                <a:lnTo>
                  <a:pt x="34" y="45"/>
                </a:lnTo>
                <a:lnTo>
                  <a:pt x="64" y="41"/>
                </a:lnTo>
                <a:lnTo>
                  <a:pt x="99" y="37"/>
                </a:lnTo>
                <a:lnTo>
                  <a:pt x="135" y="34"/>
                </a:lnTo>
                <a:lnTo>
                  <a:pt x="175" y="28"/>
                </a:lnTo>
                <a:lnTo>
                  <a:pt x="212" y="24"/>
                </a:lnTo>
                <a:lnTo>
                  <a:pt x="250" y="18"/>
                </a:lnTo>
                <a:lnTo>
                  <a:pt x="284" y="10"/>
                </a:lnTo>
                <a:lnTo>
                  <a:pt x="313" y="0"/>
                </a:lnTo>
                <a:lnTo>
                  <a:pt x="337" y="6"/>
                </a:lnTo>
                <a:lnTo>
                  <a:pt x="351" y="20"/>
                </a:lnTo>
                <a:lnTo>
                  <a:pt x="357" y="35"/>
                </a:lnTo>
                <a:lnTo>
                  <a:pt x="359" y="45"/>
                </a:lnTo>
                <a:lnTo>
                  <a:pt x="355" y="61"/>
                </a:lnTo>
                <a:lnTo>
                  <a:pt x="343" y="75"/>
                </a:lnTo>
                <a:lnTo>
                  <a:pt x="329" y="87"/>
                </a:lnTo>
                <a:lnTo>
                  <a:pt x="313" y="93"/>
                </a:lnTo>
                <a:lnTo>
                  <a:pt x="280" y="91"/>
                </a:lnTo>
                <a:lnTo>
                  <a:pt x="238" y="89"/>
                </a:lnTo>
                <a:lnTo>
                  <a:pt x="192" y="85"/>
                </a:lnTo>
                <a:lnTo>
                  <a:pt x="147" y="79"/>
                </a:lnTo>
                <a:lnTo>
                  <a:pt x="105" y="75"/>
                </a:lnTo>
                <a:lnTo>
                  <a:pt x="69" y="71"/>
                </a:lnTo>
                <a:lnTo>
                  <a:pt x="46" y="69"/>
                </a:lnTo>
                <a:lnTo>
                  <a:pt x="38" y="67"/>
                </a:lnTo>
                <a:lnTo>
                  <a:pt x="46" y="117"/>
                </a:lnTo>
                <a:lnTo>
                  <a:pt x="56" y="178"/>
                </a:lnTo>
                <a:lnTo>
                  <a:pt x="62" y="238"/>
                </a:lnTo>
                <a:lnTo>
                  <a:pt x="66" y="283"/>
                </a:lnTo>
                <a:lnTo>
                  <a:pt x="71" y="449"/>
                </a:lnTo>
                <a:lnTo>
                  <a:pt x="83" y="612"/>
                </a:lnTo>
                <a:lnTo>
                  <a:pt x="91" y="776"/>
                </a:lnTo>
                <a:lnTo>
                  <a:pt x="85" y="943"/>
                </a:lnTo>
                <a:lnTo>
                  <a:pt x="85" y="949"/>
                </a:lnTo>
                <a:lnTo>
                  <a:pt x="83" y="954"/>
                </a:lnTo>
                <a:lnTo>
                  <a:pt x="81" y="960"/>
                </a:lnTo>
                <a:lnTo>
                  <a:pt x="79" y="966"/>
                </a:lnTo>
                <a:close/>
              </a:path>
            </a:pathLst>
          </a:custGeom>
          <a:solidFill>
            <a:srgbClr val="000000"/>
          </a:solidFill>
          <a:ln w="9525">
            <a:noFill/>
            <a:round/>
            <a:headEnd/>
            <a:tailEnd/>
          </a:ln>
        </p:spPr>
        <p:txBody>
          <a:bodyPr/>
          <a:lstStyle/>
          <a:p>
            <a:endParaRPr lang="en-US" dirty="0"/>
          </a:p>
        </p:txBody>
      </p:sp>
      <p:sp>
        <p:nvSpPr>
          <p:cNvPr id="2087" name="Freeform 55"/>
          <p:cNvSpPr>
            <a:spLocks/>
          </p:cNvSpPr>
          <p:nvPr/>
        </p:nvSpPr>
        <p:spPr bwMode="auto">
          <a:xfrm>
            <a:off x="6850063" y="5613400"/>
            <a:ext cx="657225" cy="688975"/>
          </a:xfrm>
          <a:custGeom>
            <a:avLst/>
            <a:gdLst>
              <a:gd name="T0" fmla="*/ 2147483647 w 827"/>
              <a:gd name="T1" fmla="*/ 2147483647 h 867"/>
              <a:gd name="T2" fmla="*/ 2147483647 w 827"/>
              <a:gd name="T3" fmla="*/ 2147483647 h 867"/>
              <a:gd name="T4" fmla="*/ 2147483647 w 827"/>
              <a:gd name="T5" fmla="*/ 2147483647 h 867"/>
              <a:gd name="T6" fmla="*/ 2147483647 w 827"/>
              <a:gd name="T7" fmla="*/ 2147483647 h 867"/>
              <a:gd name="T8" fmla="*/ 2147483647 w 827"/>
              <a:gd name="T9" fmla="*/ 2147483647 h 867"/>
              <a:gd name="T10" fmla="*/ 2147483647 w 827"/>
              <a:gd name="T11" fmla="*/ 2147483647 h 867"/>
              <a:gd name="T12" fmla="*/ 2147483647 w 827"/>
              <a:gd name="T13" fmla="*/ 2147483647 h 867"/>
              <a:gd name="T14" fmla="*/ 2147483647 w 827"/>
              <a:gd name="T15" fmla="*/ 2147483647 h 867"/>
              <a:gd name="T16" fmla="*/ 2147483647 w 827"/>
              <a:gd name="T17" fmla="*/ 2147483647 h 867"/>
              <a:gd name="T18" fmla="*/ 2147483647 w 827"/>
              <a:gd name="T19" fmla="*/ 2147483647 h 867"/>
              <a:gd name="T20" fmla="*/ 2147483647 w 827"/>
              <a:gd name="T21" fmla="*/ 2147483647 h 867"/>
              <a:gd name="T22" fmla="*/ 2147483647 w 827"/>
              <a:gd name="T23" fmla="*/ 2147483647 h 867"/>
              <a:gd name="T24" fmla="*/ 2147483647 w 827"/>
              <a:gd name="T25" fmla="*/ 2147483647 h 867"/>
              <a:gd name="T26" fmla="*/ 2147483647 w 827"/>
              <a:gd name="T27" fmla="*/ 2147483647 h 867"/>
              <a:gd name="T28" fmla="*/ 2147483647 w 827"/>
              <a:gd name="T29" fmla="*/ 2147483647 h 867"/>
              <a:gd name="T30" fmla="*/ 2147483647 w 827"/>
              <a:gd name="T31" fmla="*/ 2147483647 h 867"/>
              <a:gd name="T32" fmla="*/ 2147483647 w 827"/>
              <a:gd name="T33" fmla="*/ 2147483647 h 867"/>
              <a:gd name="T34" fmla="*/ 2147483647 w 827"/>
              <a:gd name="T35" fmla="*/ 2147483647 h 867"/>
              <a:gd name="T36" fmla="*/ 2147483647 w 827"/>
              <a:gd name="T37" fmla="*/ 2147483647 h 867"/>
              <a:gd name="T38" fmla="*/ 2147483647 w 827"/>
              <a:gd name="T39" fmla="*/ 2147483647 h 867"/>
              <a:gd name="T40" fmla="*/ 2147483647 w 827"/>
              <a:gd name="T41" fmla="*/ 2147483647 h 867"/>
              <a:gd name="T42" fmla="*/ 2147483647 w 827"/>
              <a:gd name="T43" fmla="*/ 2147483647 h 867"/>
              <a:gd name="T44" fmla="*/ 2147483647 w 827"/>
              <a:gd name="T45" fmla="*/ 2147483647 h 867"/>
              <a:gd name="T46" fmla="*/ 2147483647 w 827"/>
              <a:gd name="T47" fmla="*/ 2147483647 h 867"/>
              <a:gd name="T48" fmla="*/ 2147483647 w 827"/>
              <a:gd name="T49" fmla="*/ 2147483647 h 867"/>
              <a:gd name="T50" fmla="*/ 2147483647 w 827"/>
              <a:gd name="T51" fmla="*/ 2147483647 h 867"/>
              <a:gd name="T52" fmla="*/ 2147483647 w 827"/>
              <a:gd name="T53" fmla="*/ 2147483647 h 867"/>
              <a:gd name="T54" fmla="*/ 2147483647 w 827"/>
              <a:gd name="T55" fmla="*/ 2147483647 h 867"/>
              <a:gd name="T56" fmla="*/ 2147483647 w 827"/>
              <a:gd name="T57" fmla="*/ 2147483647 h 867"/>
              <a:gd name="T58" fmla="*/ 2147483647 w 827"/>
              <a:gd name="T59" fmla="*/ 0 h 867"/>
              <a:gd name="T60" fmla="*/ 2147483647 w 827"/>
              <a:gd name="T61" fmla="*/ 2147483647 h 867"/>
              <a:gd name="T62" fmla="*/ 2147483647 w 827"/>
              <a:gd name="T63" fmla="*/ 2147483647 h 867"/>
              <a:gd name="T64" fmla="*/ 2147483647 w 827"/>
              <a:gd name="T65" fmla="*/ 2147483647 h 867"/>
              <a:gd name="T66" fmla="*/ 2147483647 w 827"/>
              <a:gd name="T67" fmla="*/ 2147483647 h 867"/>
              <a:gd name="T68" fmla="*/ 2147483647 w 827"/>
              <a:gd name="T69" fmla="*/ 2147483647 h 867"/>
              <a:gd name="T70" fmla="*/ 2147483647 w 827"/>
              <a:gd name="T71" fmla="*/ 2147483647 h 867"/>
              <a:gd name="T72" fmla="*/ 2147483647 w 827"/>
              <a:gd name="T73" fmla="*/ 2147483647 h 867"/>
              <a:gd name="T74" fmla="*/ 2147483647 w 827"/>
              <a:gd name="T75" fmla="*/ 2147483647 h 867"/>
              <a:gd name="T76" fmla="*/ 2147483647 w 827"/>
              <a:gd name="T77" fmla="*/ 2147483647 h 867"/>
              <a:gd name="T78" fmla="*/ 2147483647 w 827"/>
              <a:gd name="T79" fmla="*/ 2147483647 h 867"/>
              <a:gd name="T80" fmla="*/ 2147483647 w 827"/>
              <a:gd name="T81" fmla="*/ 2147483647 h 867"/>
              <a:gd name="T82" fmla="*/ 0 w 827"/>
              <a:gd name="T83" fmla="*/ 2147483647 h 867"/>
              <a:gd name="T84" fmla="*/ 2147483647 w 827"/>
              <a:gd name="T85" fmla="*/ 2147483647 h 867"/>
              <a:gd name="T86" fmla="*/ 2147483647 w 827"/>
              <a:gd name="T87" fmla="*/ 2147483647 h 8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7"/>
              <a:gd name="T133" fmla="*/ 0 h 867"/>
              <a:gd name="T134" fmla="*/ 827 w 827"/>
              <a:gd name="T135" fmla="*/ 867 h 8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7" h="867">
                <a:moveTo>
                  <a:pt x="242" y="796"/>
                </a:moveTo>
                <a:lnTo>
                  <a:pt x="234" y="822"/>
                </a:lnTo>
                <a:lnTo>
                  <a:pt x="228" y="824"/>
                </a:lnTo>
                <a:lnTo>
                  <a:pt x="214" y="826"/>
                </a:lnTo>
                <a:lnTo>
                  <a:pt x="198" y="832"/>
                </a:lnTo>
                <a:lnTo>
                  <a:pt x="192" y="841"/>
                </a:lnTo>
                <a:lnTo>
                  <a:pt x="194" y="851"/>
                </a:lnTo>
                <a:lnTo>
                  <a:pt x="198" y="859"/>
                </a:lnTo>
                <a:lnTo>
                  <a:pt x="206" y="865"/>
                </a:lnTo>
                <a:lnTo>
                  <a:pt x="216" y="867"/>
                </a:lnTo>
                <a:lnTo>
                  <a:pt x="230" y="865"/>
                </a:lnTo>
                <a:lnTo>
                  <a:pt x="244" y="863"/>
                </a:lnTo>
                <a:lnTo>
                  <a:pt x="258" y="859"/>
                </a:lnTo>
                <a:lnTo>
                  <a:pt x="272" y="853"/>
                </a:lnTo>
                <a:lnTo>
                  <a:pt x="281" y="847"/>
                </a:lnTo>
                <a:lnTo>
                  <a:pt x="289" y="843"/>
                </a:lnTo>
                <a:lnTo>
                  <a:pt x="295" y="841"/>
                </a:lnTo>
                <a:lnTo>
                  <a:pt x="297" y="839"/>
                </a:lnTo>
                <a:lnTo>
                  <a:pt x="299" y="828"/>
                </a:lnTo>
                <a:lnTo>
                  <a:pt x="301" y="814"/>
                </a:lnTo>
                <a:lnTo>
                  <a:pt x="301" y="800"/>
                </a:lnTo>
                <a:lnTo>
                  <a:pt x="303" y="786"/>
                </a:lnTo>
                <a:lnTo>
                  <a:pt x="327" y="782"/>
                </a:lnTo>
                <a:lnTo>
                  <a:pt x="351" y="780"/>
                </a:lnTo>
                <a:lnTo>
                  <a:pt x="375" y="776"/>
                </a:lnTo>
                <a:lnTo>
                  <a:pt x="398" y="772"/>
                </a:lnTo>
                <a:lnTo>
                  <a:pt x="424" y="768"/>
                </a:lnTo>
                <a:lnTo>
                  <a:pt x="448" y="764"/>
                </a:lnTo>
                <a:lnTo>
                  <a:pt x="472" y="760"/>
                </a:lnTo>
                <a:lnTo>
                  <a:pt x="498" y="756"/>
                </a:lnTo>
                <a:lnTo>
                  <a:pt x="521" y="752"/>
                </a:lnTo>
                <a:lnTo>
                  <a:pt x="547" y="748"/>
                </a:lnTo>
                <a:lnTo>
                  <a:pt x="571" y="744"/>
                </a:lnTo>
                <a:lnTo>
                  <a:pt x="595" y="738"/>
                </a:lnTo>
                <a:lnTo>
                  <a:pt x="617" y="735"/>
                </a:lnTo>
                <a:lnTo>
                  <a:pt x="640" y="731"/>
                </a:lnTo>
                <a:lnTo>
                  <a:pt x="662" y="725"/>
                </a:lnTo>
                <a:lnTo>
                  <a:pt x="684" y="721"/>
                </a:lnTo>
                <a:lnTo>
                  <a:pt x="682" y="733"/>
                </a:lnTo>
                <a:lnTo>
                  <a:pt x="682" y="756"/>
                </a:lnTo>
                <a:lnTo>
                  <a:pt x="680" y="782"/>
                </a:lnTo>
                <a:lnTo>
                  <a:pt x="680" y="794"/>
                </a:lnTo>
                <a:lnTo>
                  <a:pt x="674" y="792"/>
                </a:lnTo>
                <a:lnTo>
                  <a:pt x="660" y="788"/>
                </a:lnTo>
                <a:lnTo>
                  <a:pt x="642" y="784"/>
                </a:lnTo>
                <a:lnTo>
                  <a:pt x="624" y="786"/>
                </a:lnTo>
                <a:lnTo>
                  <a:pt x="621" y="788"/>
                </a:lnTo>
                <a:lnTo>
                  <a:pt x="613" y="796"/>
                </a:lnTo>
                <a:lnTo>
                  <a:pt x="603" y="806"/>
                </a:lnTo>
                <a:lnTo>
                  <a:pt x="599" y="818"/>
                </a:lnTo>
                <a:lnTo>
                  <a:pt x="601" y="830"/>
                </a:lnTo>
                <a:lnTo>
                  <a:pt x="609" y="838"/>
                </a:lnTo>
                <a:lnTo>
                  <a:pt x="617" y="845"/>
                </a:lnTo>
                <a:lnTo>
                  <a:pt x="628" y="847"/>
                </a:lnTo>
                <a:lnTo>
                  <a:pt x="638" y="849"/>
                </a:lnTo>
                <a:lnTo>
                  <a:pt x="654" y="847"/>
                </a:lnTo>
                <a:lnTo>
                  <a:pt x="672" y="845"/>
                </a:lnTo>
                <a:lnTo>
                  <a:pt x="694" y="841"/>
                </a:lnTo>
                <a:lnTo>
                  <a:pt x="716" y="838"/>
                </a:lnTo>
                <a:lnTo>
                  <a:pt x="734" y="832"/>
                </a:lnTo>
                <a:lnTo>
                  <a:pt x="747" y="826"/>
                </a:lnTo>
                <a:lnTo>
                  <a:pt x="753" y="822"/>
                </a:lnTo>
                <a:lnTo>
                  <a:pt x="755" y="810"/>
                </a:lnTo>
                <a:lnTo>
                  <a:pt x="757" y="780"/>
                </a:lnTo>
                <a:lnTo>
                  <a:pt x="755" y="742"/>
                </a:lnTo>
                <a:lnTo>
                  <a:pt x="745" y="707"/>
                </a:lnTo>
                <a:lnTo>
                  <a:pt x="749" y="705"/>
                </a:lnTo>
                <a:lnTo>
                  <a:pt x="755" y="703"/>
                </a:lnTo>
                <a:lnTo>
                  <a:pt x="759" y="703"/>
                </a:lnTo>
                <a:lnTo>
                  <a:pt x="763" y="701"/>
                </a:lnTo>
                <a:lnTo>
                  <a:pt x="775" y="693"/>
                </a:lnTo>
                <a:lnTo>
                  <a:pt x="787" y="675"/>
                </a:lnTo>
                <a:lnTo>
                  <a:pt x="797" y="655"/>
                </a:lnTo>
                <a:lnTo>
                  <a:pt x="799" y="639"/>
                </a:lnTo>
                <a:lnTo>
                  <a:pt x="809" y="628"/>
                </a:lnTo>
                <a:lnTo>
                  <a:pt x="819" y="606"/>
                </a:lnTo>
                <a:lnTo>
                  <a:pt x="825" y="582"/>
                </a:lnTo>
                <a:lnTo>
                  <a:pt x="827" y="568"/>
                </a:lnTo>
                <a:lnTo>
                  <a:pt x="805" y="487"/>
                </a:lnTo>
                <a:lnTo>
                  <a:pt x="783" y="404"/>
                </a:lnTo>
                <a:lnTo>
                  <a:pt x="761" y="321"/>
                </a:lnTo>
                <a:lnTo>
                  <a:pt x="743" y="243"/>
                </a:lnTo>
                <a:lnTo>
                  <a:pt x="726" y="176"/>
                </a:lnTo>
                <a:lnTo>
                  <a:pt x="712" y="123"/>
                </a:lnTo>
                <a:lnTo>
                  <a:pt x="704" y="87"/>
                </a:lnTo>
                <a:lnTo>
                  <a:pt x="700" y="75"/>
                </a:lnTo>
                <a:lnTo>
                  <a:pt x="692" y="63"/>
                </a:lnTo>
                <a:lnTo>
                  <a:pt x="674" y="37"/>
                </a:lnTo>
                <a:lnTo>
                  <a:pt x="656" y="12"/>
                </a:lnTo>
                <a:lnTo>
                  <a:pt x="648" y="0"/>
                </a:lnTo>
                <a:lnTo>
                  <a:pt x="652" y="31"/>
                </a:lnTo>
                <a:lnTo>
                  <a:pt x="666" y="113"/>
                </a:lnTo>
                <a:lnTo>
                  <a:pt x="680" y="214"/>
                </a:lnTo>
                <a:lnTo>
                  <a:pt x="696" y="313"/>
                </a:lnTo>
                <a:lnTo>
                  <a:pt x="702" y="354"/>
                </a:lnTo>
                <a:lnTo>
                  <a:pt x="710" y="400"/>
                </a:lnTo>
                <a:lnTo>
                  <a:pt x="720" y="449"/>
                </a:lnTo>
                <a:lnTo>
                  <a:pt x="730" y="499"/>
                </a:lnTo>
                <a:lnTo>
                  <a:pt x="739" y="544"/>
                </a:lnTo>
                <a:lnTo>
                  <a:pt x="747" y="582"/>
                </a:lnTo>
                <a:lnTo>
                  <a:pt x="753" y="608"/>
                </a:lnTo>
                <a:lnTo>
                  <a:pt x="757" y="618"/>
                </a:lnTo>
                <a:lnTo>
                  <a:pt x="716" y="626"/>
                </a:lnTo>
                <a:lnTo>
                  <a:pt x="676" y="632"/>
                </a:lnTo>
                <a:lnTo>
                  <a:pt x="636" y="637"/>
                </a:lnTo>
                <a:lnTo>
                  <a:pt x="597" y="645"/>
                </a:lnTo>
                <a:lnTo>
                  <a:pt x="557" y="651"/>
                </a:lnTo>
                <a:lnTo>
                  <a:pt x="517" y="659"/>
                </a:lnTo>
                <a:lnTo>
                  <a:pt x="478" y="665"/>
                </a:lnTo>
                <a:lnTo>
                  <a:pt x="438" y="673"/>
                </a:lnTo>
                <a:lnTo>
                  <a:pt x="398" y="681"/>
                </a:lnTo>
                <a:lnTo>
                  <a:pt x="359" y="689"/>
                </a:lnTo>
                <a:lnTo>
                  <a:pt x="319" y="697"/>
                </a:lnTo>
                <a:lnTo>
                  <a:pt x="279" y="705"/>
                </a:lnTo>
                <a:lnTo>
                  <a:pt x="240" y="713"/>
                </a:lnTo>
                <a:lnTo>
                  <a:pt x="200" y="723"/>
                </a:lnTo>
                <a:lnTo>
                  <a:pt x="159" y="733"/>
                </a:lnTo>
                <a:lnTo>
                  <a:pt x="117" y="742"/>
                </a:lnTo>
                <a:lnTo>
                  <a:pt x="101" y="748"/>
                </a:lnTo>
                <a:lnTo>
                  <a:pt x="81" y="758"/>
                </a:lnTo>
                <a:lnTo>
                  <a:pt x="61" y="770"/>
                </a:lnTo>
                <a:lnTo>
                  <a:pt x="44" y="784"/>
                </a:lnTo>
                <a:lnTo>
                  <a:pt x="26" y="796"/>
                </a:lnTo>
                <a:lnTo>
                  <a:pt x="12" y="808"/>
                </a:lnTo>
                <a:lnTo>
                  <a:pt x="2" y="816"/>
                </a:lnTo>
                <a:lnTo>
                  <a:pt x="0" y="818"/>
                </a:lnTo>
                <a:lnTo>
                  <a:pt x="6" y="818"/>
                </a:lnTo>
                <a:lnTo>
                  <a:pt x="22" y="818"/>
                </a:lnTo>
                <a:lnTo>
                  <a:pt x="44" y="818"/>
                </a:lnTo>
                <a:lnTo>
                  <a:pt x="73" y="816"/>
                </a:lnTo>
                <a:lnTo>
                  <a:pt x="107" y="812"/>
                </a:lnTo>
                <a:lnTo>
                  <a:pt x="149" y="808"/>
                </a:lnTo>
                <a:lnTo>
                  <a:pt x="192" y="802"/>
                </a:lnTo>
                <a:lnTo>
                  <a:pt x="242" y="796"/>
                </a:lnTo>
                <a:close/>
              </a:path>
            </a:pathLst>
          </a:custGeom>
          <a:solidFill>
            <a:srgbClr val="000000"/>
          </a:solidFill>
          <a:ln w="9525">
            <a:noFill/>
            <a:round/>
            <a:headEnd/>
            <a:tailEnd/>
          </a:ln>
        </p:spPr>
        <p:txBody>
          <a:bodyPr/>
          <a:lstStyle/>
          <a:p>
            <a:endParaRPr lang="en-US" dirty="0"/>
          </a:p>
        </p:txBody>
      </p:sp>
      <p:sp>
        <p:nvSpPr>
          <p:cNvPr id="2088" name="Freeform 56"/>
          <p:cNvSpPr>
            <a:spLocks/>
          </p:cNvSpPr>
          <p:nvPr/>
        </p:nvSpPr>
        <p:spPr bwMode="auto">
          <a:xfrm>
            <a:off x="7478713" y="5508625"/>
            <a:ext cx="330200" cy="214313"/>
          </a:xfrm>
          <a:custGeom>
            <a:avLst/>
            <a:gdLst>
              <a:gd name="T0" fmla="*/ 2147483647 w 416"/>
              <a:gd name="T1" fmla="*/ 2147483647 h 271"/>
              <a:gd name="T2" fmla="*/ 2147483647 w 416"/>
              <a:gd name="T3" fmla="*/ 2147483647 h 271"/>
              <a:gd name="T4" fmla="*/ 2147483647 w 416"/>
              <a:gd name="T5" fmla="*/ 2147483647 h 271"/>
              <a:gd name="T6" fmla="*/ 2147483647 w 416"/>
              <a:gd name="T7" fmla="*/ 2147483647 h 271"/>
              <a:gd name="T8" fmla="*/ 2147483647 w 416"/>
              <a:gd name="T9" fmla="*/ 2147483647 h 271"/>
              <a:gd name="T10" fmla="*/ 2147483647 w 416"/>
              <a:gd name="T11" fmla="*/ 2147483647 h 271"/>
              <a:gd name="T12" fmla="*/ 2147483647 w 416"/>
              <a:gd name="T13" fmla="*/ 2147483647 h 271"/>
              <a:gd name="T14" fmla="*/ 2147483647 w 416"/>
              <a:gd name="T15" fmla="*/ 2147483647 h 271"/>
              <a:gd name="T16" fmla="*/ 2147483647 w 416"/>
              <a:gd name="T17" fmla="*/ 2147483647 h 271"/>
              <a:gd name="T18" fmla="*/ 2147483647 w 416"/>
              <a:gd name="T19" fmla="*/ 2147483647 h 271"/>
              <a:gd name="T20" fmla="*/ 2147483647 w 416"/>
              <a:gd name="T21" fmla="*/ 2147483647 h 271"/>
              <a:gd name="T22" fmla="*/ 2147483647 w 416"/>
              <a:gd name="T23" fmla="*/ 2147483647 h 271"/>
              <a:gd name="T24" fmla="*/ 2147483647 w 416"/>
              <a:gd name="T25" fmla="*/ 2147483647 h 271"/>
              <a:gd name="T26" fmla="*/ 2147483647 w 416"/>
              <a:gd name="T27" fmla="*/ 2147483647 h 271"/>
              <a:gd name="T28" fmla="*/ 2147483647 w 416"/>
              <a:gd name="T29" fmla="*/ 2147483647 h 271"/>
              <a:gd name="T30" fmla="*/ 2147483647 w 416"/>
              <a:gd name="T31" fmla="*/ 2147483647 h 271"/>
              <a:gd name="T32" fmla="*/ 2147483647 w 416"/>
              <a:gd name="T33" fmla="*/ 2147483647 h 271"/>
              <a:gd name="T34" fmla="*/ 2147483647 w 416"/>
              <a:gd name="T35" fmla="*/ 2147483647 h 271"/>
              <a:gd name="T36" fmla="*/ 2147483647 w 416"/>
              <a:gd name="T37" fmla="*/ 2147483647 h 271"/>
              <a:gd name="T38" fmla="*/ 0 w 416"/>
              <a:gd name="T39" fmla="*/ 2147483647 h 271"/>
              <a:gd name="T40" fmla="*/ 2147483647 w 416"/>
              <a:gd name="T41" fmla="*/ 2147483647 h 271"/>
              <a:gd name="T42" fmla="*/ 2147483647 w 416"/>
              <a:gd name="T43" fmla="*/ 2147483647 h 271"/>
              <a:gd name="T44" fmla="*/ 2147483647 w 416"/>
              <a:gd name="T45" fmla="*/ 2147483647 h 271"/>
              <a:gd name="T46" fmla="*/ 2147483647 w 416"/>
              <a:gd name="T47" fmla="*/ 2147483647 h 271"/>
              <a:gd name="T48" fmla="*/ 2147483647 w 416"/>
              <a:gd name="T49" fmla="*/ 2147483647 h 271"/>
              <a:gd name="T50" fmla="*/ 2147483647 w 416"/>
              <a:gd name="T51" fmla="*/ 2147483647 h 271"/>
              <a:gd name="T52" fmla="*/ 2147483647 w 416"/>
              <a:gd name="T53" fmla="*/ 2147483647 h 271"/>
              <a:gd name="T54" fmla="*/ 2147483647 w 416"/>
              <a:gd name="T55" fmla="*/ 2147483647 h 271"/>
              <a:gd name="T56" fmla="*/ 2147483647 w 416"/>
              <a:gd name="T57" fmla="*/ 2147483647 h 271"/>
              <a:gd name="T58" fmla="*/ 2147483647 w 416"/>
              <a:gd name="T59" fmla="*/ 2147483647 h 271"/>
              <a:gd name="T60" fmla="*/ 2147483647 w 416"/>
              <a:gd name="T61" fmla="*/ 2147483647 h 271"/>
              <a:gd name="T62" fmla="*/ 2147483647 w 416"/>
              <a:gd name="T63" fmla="*/ 2147483647 h 271"/>
              <a:gd name="T64" fmla="*/ 2147483647 w 416"/>
              <a:gd name="T65" fmla="*/ 2147483647 h 271"/>
              <a:gd name="T66" fmla="*/ 2147483647 w 416"/>
              <a:gd name="T67" fmla="*/ 2147483647 h 271"/>
              <a:gd name="T68" fmla="*/ 2147483647 w 416"/>
              <a:gd name="T69" fmla="*/ 2147483647 h 271"/>
              <a:gd name="T70" fmla="*/ 2147483647 w 416"/>
              <a:gd name="T71" fmla="*/ 2147483647 h 271"/>
              <a:gd name="T72" fmla="*/ 2147483647 w 416"/>
              <a:gd name="T73" fmla="*/ 2147483647 h 271"/>
              <a:gd name="T74" fmla="*/ 2147483647 w 416"/>
              <a:gd name="T75" fmla="*/ 2147483647 h 271"/>
              <a:gd name="T76" fmla="*/ 2147483647 w 416"/>
              <a:gd name="T77" fmla="*/ 2147483647 h 271"/>
              <a:gd name="T78" fmla="*/ 2147483647 w 416"/>
              <a:gd name="T79" fmla="*/ 2147483647 h 271"/>
              <a:gd name="T80" fmla="*/ 2147483647 w 416"/>
              <a:gd name="T81" fmla="*/ 2147483647 h 271"/>
              <a:gd name="T82" fmla="*/ 2147483647 w 416"/>
              <a:gd name="T83" fmla="*/ 2147483647 h 271"/>
              <a:gd name="T84" fmla="*/ 2147483647 w 416"/>
              <a:gd name="T85" fmla="*/ 2147483647 h 271"/>
              <a:gd name="T86" fmla="*/ 2147483647 w 416"/>
              <a:gd name="T87" fmla="*/ 2147483647 h 271"/>
              <a:gd name="T88" fmla="*/ 2147483647 w 416"/>
              <a:gd name="T89" fmla="*/ 0 h 271"/>
              <a:gd name="T90" fmla="*/ 2147483647 w 416"/>
              <a:gd name="T91" fmla="*/ 0 h 271"/>
              <a:gd name="T92" fmla="*/ 2147483647 w 416"/>
              <a:gd name="T93" fmla="*/ 2147483647 h 271"/>
              <a:gd name="T94" fmla="*/ 2147483647 w 416"/>
              <a:gd name="T95" fmla="*/ 2147483647 h 271"/>
              <a:gd name="T96" fmla="*/ 2147483647 w 416"/>
              <a:gd name="T97" fmla="*/ 2147483647 h 271"/>
              <a:gd name="T98" fmla="*/ 2147483647 w 416"/>
              <a:gd name="T99" fmla="*/ 2147483647 h 271"/>
              <a:gd name="T100" fmla="*/ 2147483647 w 416"/>
              <a:gd name="T101" fmla="*/ 2147483647 h 271"/>
              <a:gd name="T102" fmla="*/ 2147483647 w 416"/>
              <a:gd name="T103" fmla="*/ 2147483647 h 271"/>
              <a:gd name="T104" fmla="*/ 2147483647 w 416"/>
              <a:gd name="T105" fmla="*/ 2147483647 h 2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6"/>
              <a:gd name="T160" fmla="*/ 0 h 271"/>
              <a:gd name="T161" fmla="*/ 416 w 416"/>
              <a:gd name="T162" fmla="*/ 271 h 2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6" h="271">
                <a:moveTo>
                  <a:pt x="353" y="16"/>
                </a:moveTo>
                <a:lnTo>
                  <a:pt x="329" y="28"/>
                </a:lnTo>
                <a:lnTo>
                  <a:pt x="307" y="40"/>
                </a:lnTo>
                <a:lnTo>
                  <a:pt x="286" y="54"/>
                </a:lnTo>
                <a:lnTo>
                  <a:pt x="264" y="65"/>
                </a:lnTo>
                <a:lnTo>
                  <a:pt x="242" y="77"/>
                </a:lnTo>
                <a:lnTo>
                  <a:pt x="222" y="89"/>
                </a:lnTo>
                <a:lnTo>
                  <a:pt x="200" y="103"/>
                </a:lnTo>
                <a:lnTo>
                  <a:pt x="180" y="115"/>
                </a:lnTo>
                <a:lnTo>
                  <a:pt x="161" y="129"/>
                </a:lnTo>
                <a:lnTo>
                  <a:pt x="141" y="141"/>
                </a:lnTo>
                <a:lnTo>
                  <a:pt x="119" y="155"/>
                </a:lnTo>
                <a:lnTo>
                  <a:pt x="99" y="168"/>
                </a:lnTo>
                <a:lnTo>
                  <a:pt x="79" y="182"/>
                </a:lnTo>
                <a:lnTo>
                  <a:pt x="58" y="196"/>
                </a:lnTo>
                <a:lnTo>
                  <a:pt x="38" y="210"/>
                </a:lnTo>
                <a:lnTo>
                  <a:pt x="16" y="224"/>
                </a:lnTo>
                <a:lnTo>
                  <a:pt x="8" y="232"/>
                </a:lnTo>
                <a:lnTo>
                  <a:pt x="2" y="242"/>
                </a:lnTo>
                <a:lnTo>
                  <a:pt x="0" y="252"/>
                </a:lnTo>
                <a:lnTo>
                  <a:pt x="4" y="263"/>
                </a:lnTo>
                <a:lnTo>
                  <a:pt x="10" y="269"/>
                </a:lnTo>
                <a:lnTo>
                  <a:pt x="22" y="271"/>
                </a:lnTo>
                <a:lnTo>
                  <a:pt x="34" y="267"/>
                </a:lnTo>
                <a:lnTo>
                  <a:pt x="46" y="263"/>
                </a:lnTo>
                <a:lnTo>
                  <a:pt x="56" y="259"/>
                </a:lnTo>
                <a:lnTo>
                  <a:pt x="71" y="252"/>
                </a:lnTo>
                <a:lnTo>
                  <a:pt x="87" y="244"/>
                </a:lnTo>
                <a:lnTo>
                  <a:pt x="97" y="238"/>
                </a:lnTo>
                <a:lnTo>
                  <a:pt x="121" y="220"/>
                </a:lnTo>
                <a:lnTo>
                  <a:pt x="145" y="200"/>
                </a:lnTo>
                <a:lnTo>
                  <a:pt x="171" y="180"/>
                </a:lnTo>
                <a:lnTo>
                  <a:pt x="198" y="160"/>
                </a:lnTo>
                <a:lnTo>
                  <a:pt x="224" y="141"/>
                </a:lnTo>
                <a:lnTo>
                  <a:pt x="252" y="121"/>
                </a:lnTo>
                <a:lnTo>
                  <a:pt x="278" y="103"/>
                </a:lnTo>
                <a:lnTo>
                  <a:pt x="301" y="83"/>
                </a:lnTo>
                <a:lnTo>
                  <a:pt x="325" y="67"/>
                </a:lnTo>
                <a:lnTo>
                  <a:pt x="347" y="52"/>
                </a:lnTo>
                <a:lnTo>
                  <a:pt x="367" y="36"/>
                </a:lnTo>
                <a:lnTo>
                  <a:pt x="385" y="24"/>
                </a:lnTo>
                <a:lnTo>
                  <a:pt x="399" y="14"/>
                </a:lnTo>
                <a:lnTo>
                  <a:pt x="408" y="6"/>
                </a:lnTo>
                <a:lnTo>
                  <a:pt x="414" y="2"/>
                </a:lnTo>
                <a:lnTo>
                  <a:pt x="416" y="0"/>
                </a:lnTo>
                <a:lnTo>
                  <a:pt x="414" y="0"/>
                </a:lnTo>
                <a:lnTo>
                  <a:pt x="408" y="2"/>
                </a:lnTo>
                <a:lnTo>
                  <a:pt x="401" y="2"/>
                </a:lnTo>
                <a:lnTo>
                  <a:pt x="391" y="4"/>
                </a:lnTo>
                <a:lnTo>
                  <a:pt x="381" y="8"/>
                </a:lnTo>
                <a:lnTo>
                  <a:pt x="369" y="10"/>
                </a:lnTo>
                <a:lnTo>
                  <a:pt x="361" y="14"/>
                </a:lnTo>
                <a:lnTo>
                  <a:pt x="353" y="16"/>
                </a:lnTo>
                <a:close/>
              </a:path>
            </a:pathLst>
          </a:custGeom>
          <a:solidFill>
            <a:srgbClr val="000000"/>
          </a:solidFill>
          <a:ln w="9525">
            <a:solidFill>
              <a:srgbClr val="FFFF99"/>
            </a:solidFill>
            <a:round/>
            <a:headEnd/>
            <a:tailEnd/>
          </a:ln>
        </p:spPr>
        <p:txBody>
          <a:bodyPr/>
          <a:lstStyle/>
          <a:p>
            <a:endParaRPr lang="en-US" dirty="0"/>
          </a:p>
        </p:txBody>
      </p:sp>
      <p:sp>
        <p:nvSpPr>
          <p:cNvPr id="2089" name="Freeform 57"/>
          <p:cNvSpPr>
            <a:spLocks/>
          </p:cNvSpPr>
          <p:nvPr/>
        </p:nvSpPr>
        <p:spPr bwMode="auto">
          <a:xfrm>
            <a:off x="7497763" y="5761038"/>
            <a:ext cx="336550" cy="47625"/>
          </a:xfrm>
          <a:custGeom>
            <a:avLst/>
            <a:gdLst>
              <a:gd name="T0" fmla="*/ 2147483647 w 424"/>
              <a:gd name="T1" fmla="*/ 2147483647 h 59"/>
              <a:gd name="T2" fmla="*/ 2147483647 w 424"/>
              <a:gd name="T3" fmla="*/ 2147483647 h 59"/>
              <a:gd name="T4" fmla="*/ 2147483647 w 424"/>
              <a:gd name="T5" fmla="*/ 2147483647 h 59"/>
              <a:gd name="T6" fmla="*/ 0 w 424"/>
              <a:gd name="T7" fmla="*/ 2147483647 h 59"/>
              <a:gd name="T8" fmla="*/ 0 w 424"/>
              <a:gd name="T9" fmla="*/ 2147483647 h 59"/>
              <a:gd name="T10" fmla="*/ 2147483647 w 424"/>
              <a:gd name="T11" fmla="*/ 2147483647 h 59"/>
              <a:gd name="T12" fmla="*/ 2147483647 w 424"/>
              <a:gd name="T13" fmla="*/ 2147483647 h 59"/>
              <a:gd name="T14" fmla="*/ 2147483647 w 424"/>
              <a:gd name="T15" fmla="*/ 2147483647 h 59"/>
              <a:gd name="T16" fmla="*/ 2147483647 w 424"/>
              <a:gd name="T17" fmla="*/ 2147483647 h 59"/>
              <a:gd name="T18" fmla="*/ 2147483647 w 424"/>
              <a:gd name="T19" fmla="*/ 2147483647 h 59"/>
              <a:gd name="T20" fmla="*/ 2147483647 w 424"/>
              <a:gd name="T21" fmla="*/ 2147483647 h 59"/>
              <a:gd name="T22" fmla="*/ 2147483647 w 424"/>
              <a:gd name="T23" fmla="*/ 2147483647 h 59"/>
              <a:gd name="T24" fmla="*/ 2147483647 w 424"/>
              <a:gd name="T25" fmla="*/ 2147483647 h 59"/>
              <a:gd name="T26" fmla="*/ 2147483647 w 424"/>
              <a:gd name="T27" fmla="*/ 2147483647 h 59"/>
              <a:gd name="T28" fmla="*/ 2147483647 w 424"/>
              <a:gd name="T29" fmla="*/ 2147483647 h 59"/>
              <a:gd name="T30" fmla="*/ 2147483647 w 424"/>
              <a:gd name="T31" fmla="*/ 2147483647 h 59"/>
              <a:gd name="T32" fmla="*/ 2147483647 w 424"/>
              <a:gd name="T33" fmla="*/ 2147483647 h 59"/>
              <a:gd name="T34" fmla="*/ 2147483647 w 424"/>
              <a:gd name="T35" fmla="*/ 2147483647 h 59"/>
              <a:gd name="T36" fmla="*/ 2147483647 w 424"/>
              <a:gd name="T37" fmla="*/ 2147483647 h 59"/>
              <a:gd name="T38" fmla="*/ 2147483647 w 424"/>
              <a:gd name="T39" fmla="*/ 2147483647 h 59"/>
              <a:gd name="T40" fmla="*/ 2147483647 w 424"/>
              <a:gd name="T41" fmla="*/ 2147483647 h 59"/>
              <a:gd name="T42" fmla="*/ 2147483647 w 424"/>
              <a:gd name="T43" fmla="*/ 2147483647 h 59"/>
              <a:gd name="T44" fmla="*/ 2147483647 w 424"/>
              <a:gd name="T45" fmla="*/ 2147483647 h 59"/>
              <a:gd name="T46" fmla="*/ 2147483647 w 424"/>
              <a:gd name="T47" fmla="*/ 2147483647 h 59"/>
              <a:gd name="T48" fmla="*/ 2147483647 w 424"/>
              <a:gd name="T49" fmla="*/ 2147483647 h 59"/>
              <a:gd name="T50" fmla="*/ 2147483647 w 424"/>
              <a:gd name="T51" fmla="*/ 2147483647 h 59"/>
              <a:gd name="T52" fmla="*/ 2147483647 w 424"/>
              <a:gd name="T53" fmla="*/ 2147483647 h 59"/>
              <a:gd name="T54" fmla="*/ 2147483647 w 424"/>
              <a:gd name="T55" fmla="*/ 2147483647 h 59"/>
              <a:gd name="T56" fmla="*/ 2147483647 w 424"/>
              <a:gd name="T57" fmla="*/ 2147483647 h 59"/>
              <a:gd name="T58" fmla="*/ 2147483647 w 424"/>
              <a:gd name="T59" fmla="*/ 2147483647 h 59"/>
              <a:gd name="T60" fmla="*/ 2147483647 w 424"/>
              <a:gd name="T61" fmla="*/ 2147483647 h 59"/>
              <a:gd name="T62" fmla="*/ 2147483647 w 424"/>
              <a:gd name="T63" fmla="*/ 2147483647 h 59"/>
              <a:gd name="T64" fmla="*/ 2147483647 w 424"/>
              <a:gd name="T65" fmla="*/ 2147483647 h 59"/>
              <a:gd name="T66" fmla="*/ 2147483647 w 424"/>
              <a:gd name="T67" fmla="*/ 2147483647 h 59"/>
              <a:gd name="T68" fmla="*/ 2147483647 w 424"/>
              <a:gd name="T69" fmla="*/ 2147483647 h 59"/>
              <a:gd name="T70" fmla="*/ 2147483647 w 424"/>
              <a:gd name="T71" fmla="*/ 2147483647 h 59"/>
              <a:gd name="T72" fmla="*/ 2147483647 w 424"/>
              <a:gd name="T73" fmla="*/ 2147483647 h 59"/>
              <a:gd name="T74" fmla="*/ 2147483647 w 424"/>
              <a:gd name="T75" fmla="*/ 2147483647 h 59"/>
              <a:gd name="T76" fmla="*/ 2147483647 w 424"/>
              <a:gd name="T77" fmla="*/ 2147483647 h 59"/>
              <a:gd name="T78" fmla="*/ 2147483647 w 424"/>
              <a:gd name="T79" fmla="*/ 2147483647 h 59"/>
              <a:gd name="T80" fmla="*/ 2147483647 w 424"/>
              <a:gd name="T81" fmla="*/ 0 h 59"/>
              <a:gd name="T82" fmla="*/ 2147483647 w 424"/>
              <a:gd name="T83" fmla="*/ 0 h 59"/>
              <a:gd name="T84" fmla="*/ 2147483647 w 424"/>
              <a:gd name="T85" fmla="*/ 2147483647 h 59"/>
              <a:gd name="T86" fmla="*/ 2147483647 w 424"/>
              <a:gd name="T87" fmla="*/ 2147483647 h 59"/>
              <a:gd name="T88" fmla="*/ 2147483647 w 424"/>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4"/>
              <a:gd name="T136" fmla="*/ 0 h 59"/>
              <a:gd name="T137" fmla="*/ 424 w 424"/>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4" h="59">
                <a:moveTo>
                  <a:pt x="20" y="12"/>
                </a:moveTo>
                <a:lnTo>
                  <a:pt x="12" y="16"/>
                </a:lnTo>
                <a:lnTo>
                  <a:pt x="4" y="22"/>
                </a:lnTo>
                <a:lnTo>
                  <a:pt x="0" y="30"/>
                </a:lnTo>
                <a:lnTo>
                  <a:pt x="0" y="40"/>
                </a:lnTo>
                <a:lnTo>
                  <a:pt x="4" y="49"/>
                </a:lnTo>
                <a:lnTo>
                  <a:pt x="12" y="55"/>
                </a:lnTo>
                <a:lnTo>
                  <a:pt x="20" y="57"/>
                </a:lnTo>
                <a:lnTo>
                  <a:pt x="30" y="59"/>
                </a:lnTo>
                <a:lnTo>
                  <a:pt x="51" y="57"/>
                </a:lnTo>
                <a:lnTo>
                  <a:pt x="73" y="57"/>
                </a:lnTo>
                <a:lnTo>
                  <a:pt x="95" y="55"/>
                </a:lnTo>
                <a:lnTo>
                  <a:pt x="117" y="53"/>
                </a:lnTo>
                <a:lnTo>
                  <a:pt x="137" y="53"/>
                </a:lnTo>
                <a:lnTo>
                  <a:pt x="158" y="53"/>
                </a:lnTo>
                <a:lnTo>
                  <a:pt x="180" y="51"/>
                </a:lnTo>
                <a:lnTo>
                  <a:pt x="202" y="51"/>
                </a:lnTo>
                <a:lnTo>
                  <a:pt x="224" y="51"/>
                </a:lnTo>
                <a:lnTo>
                  <a:pt x="246" y="51"/>
                </a:lnTo>
                <a:lnTo>
                  <a:pt x="268" y="51"/>
                </a:lnTo>
                <a:lnTo>
                  <a:pt x="289" y="51"/>
                </a:lnTo>
                <a:lnTo>
                  <a:pt x="309" y="53"/>
                </a:lnTo>
                <a:lnTo>
                  <a:pt x="331" y="53"/>
                </a:lnTo>
                <a:lnTo>
                  <a:pt x="353" y="55"/>
                </a:lnTo>
                <a:lnTo>
                  <a:pt x="375" y="57"/>
                </a:lnTo>
                <a:lnTo>
                  <a:pt x="388" y="57"/>
                </a:lnTo>
                <a:lnTo>
                  <a:pt x="400" y="55"/>
                </a:lnTo>
                <a:lnTo>
                  <a:pt x="412" y="53"/>
                </a:lnTo>
                <a:lnTo>
                  <a:pt x="424" y="47"/>
                </a:lnTo>
                <a:lnTo>
                  <a:pt x="422" y="47"/>
                </a:lnTo>
                <a:lnTo>
                  <a:pt x="412" y="43"/>
                </a:lnTo>
                <a:lnTo>
                  <a:pt x="398" y="41"/>
                </a:lnTo>
                <a:lnTo>
                  <a:pt x="381" y="36"/>
                </a:lnTo>
                <a:lnTo>
                  <a:pt x="359" y="32"/>
                </a:lnTo>
                <a:lnTo>
                  <a:pt x="333" y="26"/>
                </a:lnTo>
                <a:lnTo>
                  <a:pt x="303" y="20"/>
                </a:lnTo>
                <a:lnTo>
                  <a:pt x="273" y="14"/>
                </a:lnTo>
                <a:lnTo>
                  <a:pt x="240" y="10"/>
                </a:lnTo>
                <a:lnTo>
                  <a:pt x="206" y="4"/>
                </a:lnTo>
                <a:lnTo>
                  <a:pt x="172" y="2"/>
                </a:lnTo>
                <a:lnTo>
                  <a:pt x="139" y="0"/>
                </a:lnTo>
                <a:lnTo>
                  <a:pt x="107" y="0"/>
                </a:lnTo>
                <a:lnTo>
                  <a:pt x="75" y="2"/>
                </a:lnTo>
                <a:lnTo>
                  <a:pt x="45" y="6"/>
                </a:lnTo>
                <a:lnTo>
                  <a:pt x="20" y="12"/>
                </a:lnTo>
                <a:close/>
              </a:path>
            </a:pathLst>
          </a:custGeom>
          <a:solidFill>
            <a:srgbClr val="000000"/>
          </a:solidFill>
          <a:ln w="9525">
            <a:solidFill>
              <a:srgbClr val="FFFF99"/>
            </a:solidFill>
            <a:round/>
            <a:headEnd/>
            <a:tailEnd/>
          </a:ln>
        </p:spPr>
        <p:txBody>
          <a:bodyPr/>
          <a:lstStyle/>
          <a:p>
            <a:endParaRPr lang="en-US" dirty="0"/>
          </a:p>
        </p:txBody>
      </p:sp>
      <p:sp>
        <p:nvSpPr>
          <p:cNvPr id="2090" name="Freeform 58"/>
          <p:cNvSpPr>
            <a:spLocks/>
          </p:cNvSpPr>
          <p:nvPr/>
        </p:nvSpPr>
        <p:spPr bwMode="auto">
          <a:xfrm>
            <a:off x="7516813" y="5881688"/>
            <a:ext cx="330200" cy="136525"/>
          </a:xfrm>
          <a:custGeom>
            <a:avLst/>
            <a:gdLst>
              <a:gd name="T0" fmla="*/ 2147483647 w 416"/>
              <a:gd name="T1" fmla="*/ 2147483647 h 173"/>
              <a:gd name="T2" fmla="*/ 2147483647 w 416"/>
              <a:gd name="T3" fmla="*/ 0 h 173"/>
              <a:gd name="T4" fmla="*/ 2147483647 w 416"/>
              <a:gd name="T5" fmla="*/ 2147483647 h 173"/>
              <a:gd name="T6" fmla="*/ 2147483647 w 416"/>
              <a:gd name="T7" fmla="*/ 2147483647 h 173"/>
              <a:gd name="T8" fmla="*/ 2147483647 w 416"/>
              <a:gd name="T9" fmla="*/ 2147483647 h 173"/>
              <a:gd name="T10" fmla="*/ 0 w 416"/>
              <a:gd name="T11" fmla="*/ 2147483647 h 173"/>
              <a:gd name="T12" fmla="*/ 2147483647 w 416"/>
              <a:gd name="T13" fmla="*/ 2147483647 h 173"/>
              <a:gd name="T14" fmla="*/ 2147483647 w 416"/>
              <a:gd name="T15" fmla="*/ 2147483647 h 173"/>
              <a:gd name="T16" fmla="*/ 2147483647 w 416"/>
              <a:gd name="T17" fmla="*/ 2147483647 h 173"/>
              <a:gd name="T18" fmla="*/ 2147483647 w 416"/>
              <a:gd name="T19" fmla="*/ 2147483647 h 173"/>
              <a:gd name="T20" fmla="*/ 2147483647 w 416"/>
              <a:gd name="T21" fmla="*/ 2147483647 h 173"/>
              <a:gd name="T22" fmla="*/ 2147483647 w 416"/>
              <a:gd name="T23" fmla="*/ 2147483647 h 173"/>
              <a:gd name="T24" fmla="*/ 2147483647 w 416"/>
              <a:gd name="T25" fmla="*/ 2147483647 h 173"/>
              <a:gd name="T26" fmla="*/ 2147483647 w 416"/>
              <a:gd name="T27" fmla="*/ 2147483647 h 173"/>
              <a:gd name="T28" fmla="*/ 2147483647 w 416"/>
              <a:gd name="T29" fmla="*/ 2147483647 h 173"/>
              <a:gd name="T30" fmla="*/ 2147483647 w 416"/>
              <a:gd name="T31" fmla="*/ 2147483647 h 173"/>
              <a:gd name="T32" fmla="*/ 2147483647 w 416"/>
              <a:gd name="T33" fmla="*/ 2147483647 h 173"/>
              <a:gd name="T34" fmla="*/ 2147483647 w 416"/>
              <a:gd name="T35" fmla="*/ 2147483647 h 173"/>
              <a:gd name="T36" fmla="*/ 2147483647 w 416"/>
              <a:gd name="T37" fmla="*/ 2147483647 h 173"/>
              <a:gd name="T38" fmla="*/ 2147483647 w 416"/>
              <a:gd name="T39" fmla="*/ 2147483647 h 173"/>
              <a:gd name="T40" fmla="*/ 2147483647 w 416"/>
              <a:gd name="T41" fmla="*/ 2147483647 h 173"/>
              <a:gd name="T42" fmla="*/ 2147483647 w 416"/>
              <a:gd name="T43" fmla="*/ 2147483647 h 173"/>
              <a:gd name="T44" fmla="*/ 2147483647 w 416"/>
              <a:gd name="T45" fmla="*/ 2147483647 h 173"/>
              <a:gd name="T46" fmla="*/ 2147483647 w 416"/>
              <a:gd name="T47" fmla="*/ 2147483647 h 173"/>
              <a:gd name="T48" fmla="*/ 2147483647 w 416"/>
              <a:gd name="T49" fmla="*/ 2147483647 h 173"/>
              <a:gd name="T50" fmla="*/ 2147483647 w 416"/>
              <a:gd name="T51" fmla="*/ 2147483647 h 173"/>
              <a:gd name="T52" fmla="*/ 2147483647 w 416"/>
              <a:gd name="T53" fmla="*/ 2147483647 h 173"/>
              <a:gd name="T54" fmla="*/ 2147483647 w 416"/>
              <a:gd name="T55" fmla="*/ 2147483647 h 173"/>
              <a:gd name="T56" fmla="*/ 2147483647 w 416"/>
              <a:gd name="T57" fmla="*/ 2147483647 h 173"/>
              <a:gd name="T58" fmla="*/ 2147483647 w 416"/>
              <a:gd name="T59" fmla="*/ 2147483647 h 173"/>
              <a:gd name="T60" fmla="*/ 2147483647 w 416"/>
              <a:gd name="T61" fmla="*/ 2147483647 h 173"/>
              <a:gd name="T62" fmla="*/ 2147483647 w 416"/>
              <a:gd name="T63" fmla="*/ 2147483647 h 173"/>
              <a:gd name="T64" fmla="*/ 2147483647 w 416"/>
              <a:gd name="T65" fmla="*/ 2147483647 h 173"/>
              <a:gd name="T66" fmla="*/ 2147483647 w 416"/>
              <a:gd name="T67" fmla="*/ 2147483647 h 173"/>
              <a:gd name="T68" fmla="*/ 2147483647 w 416"/>
              <a:gd name="T69" fmla="*/ 2147483647 h 173"/>
              <a:gd name="T70" fmla="*/ 2147483647 w 416"/>
              <a:gd name="T71" fmla="*/ 2147483647 h 173"/>
              <a:gd name="T72" fmla="*/ 2147483647 w 416"/>
              <a:gd name="T73" fmla="*/ 2147483647 h 173"/>
              <a:gd name="T74" fmla="*/ 2147483647 w 416"/>
              <a:gd name="T75" fmla="*/ 2147483647 h 173"/>
              <a:gd name="T76" fmla="*/ 2147483647 w 416"/>
              <a:gd name="T77" fmla="*/ 2147483647 h 173"/>
              <a:gd name="T78" fmla="*/ 2147483647 w 416"/>
              <a:gd name="T79" fmla="*/ 2147483647 h 173"/>
              <a:gd name="T80" fmla="*/ 2147483647 w 416"/>
              <a:gd name="T81" fmla="*/ 2147483647 h 173"/>
              <a:gd name="T82" fmla="*/ 2147483647 w 416"/>
              <a:gd name="T83" fmla="*/ 2147483647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6"/>
              <a:gd name="T127" fmla="*/ 0 h 173"/>
              <a:gd name="T128" fmla="*/ 416 w 416"/>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6" h="173">
                <a:moveTo>
                  <a:pt x="47" y="2"/>
                </a:moveTo>
                <a:lnTo>
                  <a:pt x="33" y="0"/>
                </a:lnTo>
                <a:lnTo>
                  <a:pt x="19" y="2"/>
                </a:lnTo>
                <a:lnTo>
                  <a:pt x="8" y="10"/>
                </a:lnTo>
                <a:lnTo>
                  <a:pt x="2" y="24"/>
                </a:lnTo>
                <a:lnTo>
                  <a:pt x="0" y="38"/>
                </a:lnTo>
                <a:lnTo>
                  <a:pt x="2" y="52"/>
                </a:lnTo>
                <a:lnTo>
                  <a:pt x="12" y="64"/>
                </a:lnTo>
                <a:lnTo>
                  <a:pt x="23" y="70"/>
                </a:lnTo>
                <a:lnTo>
                  <a:pt x="25" y="64"/>
                </a:lnTo>
                <a:lnTo>
                  <a:pt x="47" y="76"/>
                </a:lnTo>
                <a:lnTo>
                  <a:pt x="71" y="86"/>
                </a:lnTo>
                <a:lnTo>
                  <a:pt x="95" y="95"/>
                </a:lnTo>
                <a:lnTo>
                  <a:pt x="119" y="105"/>
                </a:lnTo>
                <a:lnTo>
                  <a:pt x="142" y="113"/>
                </a:lnTo>
                <a:lnTo>
                  <a:pt x="166" y="121"/>
                </a:lnTo>
                <a:lnTo>
                  <a:pt x="192" y="129"/>
                </a:lnTo>
                <a:lnTo>
                  <a:pt x="216" y="135"/>
                </a:lnTo>
                <a:lnTo>
                  <a:pt x="242" y="141"/>
                </a:lnTo>
                <a:lnTo>
                  <a:pt x="265" y="147"/>
                </a:lnTo>
                <a:lnTo>
                  <a:pt x="291" y="153"/>
                </a:lnTo>
                <a:lnTo>
                  <a:pt x="317" y="157"/>
                </a:lnTo>
                <a:lnTo>
                  <a:pt x="341" y="161"/>
                </a:lnTo>
                <a:lnTo>
                  <a:pt x="366" y="165"/>
                </a:lnTo>
                <a:lnTo>
                  <a:pt x="392" y="169"/>
                </a:lnTo>
                <a:lnTo>
                  <a:pt x="416" y="173"/>
                </a:lnTo>
                <a:lnTo>
                  <a:pt x="414" y="171"/>
                </a:lnTo>
                <a:lnTo>
                  <a:pt x="406" y="167"/>
                </a:lnTo>
                <a:lnTo>
                  <a:pt x="394" y="161"/>
                </a:lnTo>
                <a:lnTo>
                  <a:pt x="376" y="153"/>
                </a:lnTo>
                <a:lnTo>
                  <a:pt x="357" y="143"/>
                </a:lnTo>
                <a:lnTo>
                  <a:pt x="333" y="133"/>
                </a:lnTo>
                <a:lnTo>
                  <a:pt x="307" y="119"/>
                </a:lnTo>
                <a:lnTo>
                  <a:pt x="279" y="107"/>
                </a:lnTo>
                <a:lnTo>
                  <a:pt x="249" y="93"/>
                </a:lnTo>
                <a:lnTo>
                  <a:pt x="220" y="80"/>
                </a:lnTo>
                <a:lnTo>
                  <a:pt x="188" y="64"/>
                </a:lnTo>
                <a:lnTo>
                  <a:pt x="158" y="50"/>
                </a:lnTo>
                <a:lnTo>
                  <a:pt x="129" y="38"/>
                </a:lnTo>
                <a:lnTo>
                  <a:pt x="99" y="24"/>
                </a:lnTo>
                <a:lnTo>
                  <a:pt x="71" y="12"/>
                </a:lnTo>
                <a:lnTo>
                  <a:pt x="47" y="2"/>
                </a:lnTo>
                <a:close/>
              </a:path>
            </a:pathLst>
          </a:custGeom>
          <a:solidFill>
            <a:srgbClr val="000000"/>
          </a:solidFill>
          <a:ln w="9525">
            <a:solidFill>
              <a:srgbClr val="FFFF99"/>
            </a:solidFill>
            <a:round/>
            <a:headEnd/>
            <a:tailEnd/>
          </a:ln>
        </p:spPr>
        <p:txBody>
          <a:bodyPr/>
          <a:lstStyle/>
          <a:p>
            <a:endParaRPr lang="en-US" dirty="0"/>
          </a:p>
        </p:txBody>
      </p:sp>
      <p:sp>
        <p:nvSpPr>
          <p:cNvPr id="2091" name="Freeform 59"/>
          <p:cNvSpPr>
            <a:spLocks/>
          </p:cNvSpPr>
          <p:nvPr/>
        </p:nvSpPr>
        <p:spPr bwMode="auto">
          <a:xfrm>
            <a:off x="6021388" y="5681663"/>
            <a:ext cx="306387" cy="65087"/>
          </a:xfrm>
          <a:custGeom>
            <a:avLst/>
            <a:gdLst>
              <a:gd name="T0" fmla="*/ 2147483647 w 387"/>
              <a:gd name="T1" fmla="*/ 2147483647 h 81"/>
              <a:gd name="T2" fmla="*/ 2147483647 w 387"/>
              <a:gd name="T3" fmla="*/ 2147483647 h 81"/>
              <a:gd name="T4" fmla="*/ 2147483647 w 387"/>
              <a:gd name="T5" fmla="*/ 2147483647 h 81"/>
              <a:gd name="T6" fmla="*/ 2147483647 w 387"/>
              <a:gd name="T7" fmla="*/ 2147483647 h 81"/>
              <a:gd name="T8" fmla="*/ 2147483647 w 387"/>
              <a:gd name="T9" fmla="*/ 2147483647 h 81"/>
              <a:gd name="T10" fmla="*/ 2147483647 w 387"/>
              <a:gd name="T11" fmla="*/ 2147483647 h 81"/>
              <a:gd name="T12" fmla="*/ 2147483647 w 387"/>
              <a:gd name="T13" fmla="*/ 2147483647 h 81"/>
              <a:gd name="T14" fmla="*/ 2147483647 w 387"/>
              <a:gd name="T15" fmla="*/ 2147483647 h 81"/>
              <a:gd name="T16" fmla="*/ 2147483647 w 387"/>
              <a:gd name="T17" fmla="*/ 2147483647 h 81"/>
              <a:gd name="T18" fmla="*/ 2147483647 w 387"/>
              <a:gd name="T19" fmla="*/ 2147483647 h 81"/>
              <a:gd name="T20" fmla="*/ 2147483647 w 387"/>
              <a:gd name="T21" fmla="*/ 2147483647 h 81"/>
              <a:gd name="T22" fmla="*/ 2147483647 w 387"/>
              <a:gd name="T23" fmla="*/ 2147483647 h 81"/>
              <a:gd name="T24" fmla="*/ 2147483647 w 387"/>
              <a:gd name="T25" fmla="*/ 2147483647 h 81"/>
              <a:gd name="T26" fmla="*/ 2147483647 w 387"/>
              <a:gd name="T27" fmla="*/ 2147483647 h 81"/>
              <a:gd name="T28" fmla="*/ 2147483647 w 387"/>
              <a:gd name="T29" fmla="*/ 2147483647 h 81"/>
              <a:gd name="T30" fmla="*/ 2147483647 w 387"/>
              <a:gd name="T31" fmla="*/ 2147483647 h 81"/>
              <a:gd name="T32" fmla="*/ 2147483647 w 387"/>
              <a:gd name="T33" fmla="*/ 2147483647 h 81"/>
              <a:gd name="T34" fmla="*/ 2147483647 w 387"/>
              <a:gd name="T35" fmla="*/ 2147483647 h 81"/>
              <a:gd name="T36" fmla="*/ 2147483647 w 387"/>
              <a:gd name="T37" fmla="*/ 2147483647 h 81"/>
              <a:gd name="T38" fmla="*/ 2147483647 w 387"/>
              <a:gd name="T39" fmla="*/ 2147483647 h 81"/>
              <a:gd name="T40" fmla="*/ 2147483647 w 387"/>
              <a:gd name="T41" fmla="*/ 0 h 81"/>
              <a:gd name="T42" fmla="*/ 2147483647 w 387"/>
              <a:gd name="T43" fmla="*/ 0 h 81"/>
              <a:gd name="T44" fmla="*/ 2147483647 w 387"/>
              <a:gd name="T45" fmla="*/ 0 h 81"/>
              <a:gd name="T46" fmla="*/ 2147483647 w 387"/>
              <a:gd name="T47" fmla="*/ 2147483647 h 81"/>
              <a:gd name="T48" fmla="*/ 0 w 387"/>
              <a:gd name="T49" fmla="*/ 2147483647 h 81"/>
              <a:gd name="T50" fmla="*/ 0 w 387"/>
              <a:gd name="T51" fmla="*/ 2147483647 h 81"/>
              <a:gd name="T52" fmla="*/ 2147483647 w 387"/>
              <a:gd name="T53" fmla="*/ 2147483647 h 81"/>
              <a:gd name="T54" fmla="*/ 2147483647 w 387"/>
              <a:gd name="T55" fmla="*/ 2147483647 h 81"/>
              <a:gd name="T56" fmla="*/ 2147483647 w 387"/>
              <a:gd name="T57" fmla="*/ 2147483647 h 81"/>
              <a:gd name="T58" fmla="*/ 2147483647 w 387"/>
              <a:gd name="T59" fmla="*/ 2147483647 h 81"/>
              <a:gd name="T60" fmla="*/ 2147483647 w 387"/>
              <a:gd name="T61" fmla="*/ 2147483647 h 81"/>
              <a:gd name="T62" fmla="*/ 2147483647 w 387"/>
              <a:gd name="T63" fmla="*/ 2147483647 h 81"/>
              <a:gd name="T64" fmla="*/ 2147483647 w 387"/>
              <a:gd name="T65" fmla="*/ 2147483647 h 81"/>
              <a:gd name="T66" fmla="*/ 2147483647 w 387"/>
              <a:gd name="T67" fmla="*/ 2147483647 h 81"/>
              <a:gd name="T68" fmla="*/ 2147483647 w 387"/>
              <a:gd name="T69" fmla="*/ 2147483647 h 81"/>
              <a:gd name="T70" fmla="*/ 2147483647 w 387"/>
              <a:gd name="T71" fmla="*/ 2147483647 h 81"/>
              <a:gd name="T72" fmla="*/ 2147483647 w 387"/>
              <a:gd name="T73" fmla="*/ 2147483647 h 81"/>
              <a:gd name="T74" fmla="*/ 2147483647 w 387"/>
              <a:gd name="T75" fmla="*/ 2147483647 h 81"/>
              <a:gd name="T76" fmla="*/ 2147483647 w 387"/>
              <a:gd name="T77" fmla="*/ 2147483647 h 81"/>
              <a:gd name="T78" fmla="*/ 2147483647 w 387"/>
              <a:gd name="T79" fmla="*/ 2147483647 h 81"/>
              <a:gd name="T80" fmla="*/ 2147483647 w 387"/>
              <a:gd name="T81" fmla="*/ 2147483647 h 81"/>
              <a:gd name="T82" fmla="*/ 2147483647 w 387"/>
              <a:gd name="T83" fmla="*/ 2147483647 h 81"/>
              <a:gd name="T84" fmla="*/ 2147483647 w 387"/>
              <a:gd name="T85" fmla="*/ 2147483647 h 81"/>
              <a:gd name="T86" fmla="*/ 2147483647 w 387"/>
              <a:gd name="T87" fmla="*/ 2147483647 h 81"/>
              <a:gd name="T88" fmla="*/ 2147483647 w 387"/>
              <a:gd name="T89" fmla="*/ 2147483647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7"/>
              <a:gd name="T136" fmla="*/ 0 h 81"/>
              <a:gd name="T137" fmla="*/ 387 w 387"/>
              <a:gd name="T138" fmla="*/ 81 h 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7" h="81">
                <a:moveTo>
                  <a:pt x="357" y="79"/>
                </a:moveTo>
                <a:lnTo>
                  <a:pt x="365" y="81"/>
                </a:lnTo>
                <a:lnTo>
                  <a:pt x="373" y="79"/>
                </a:lnTo>
                <a:lnTo>
                  <a:pt x="379" y="73"/>
                </a:lnTo>
                <a:lnTo>
                  <a:pt x="383" y="67"/>
                </a:lnTo>
                <a:lnTo>
                  <a:pt x="387" y="55"/>
                </a:lnTo>
                <a:lnTo>
                  <a:pt x="385" y="43"/>
                </a:lnTo>
                <a:lnTo>
                  <a:pt x="373" y="36"/>
                </a:lnTo>
                <a:lnTo>
                  <a:pt x="353" y="28"/>
                </a:lnTo>
                <a:lnTo>
                  <a:pt x="331" y="24"/>
                </a:lnTo>
                <a:lnTo>
                  <a:pt x="305" y="20"/>
                </a:lnTo>
                <a:lnTo>
                  <a:pt x="278" y="16"/>
                </a:lnTo>
                <a:lnTo>
                  <a:pt x="250" y="12"/>
                </a:lnTo>
                <a:lnTo>
                  <a:pt x="220" y="10"/>
                </a:lnTo>
                <a:lnTo>
                  <a:pt x="190" y="8"/>
                </a:lnTo>
                <a:lnTo>
                  <a:pt x="163" y="6"/>
                </a:lnTo>
                <a:lnTo>
                  <a:pt x="133" y="4"/>
                </a:lnTo>
                <a:lnTo>
                  <a:pt x="107" y="2"/>
                </a:lnTo>
                <a:lnTo>
                  <a:pt x="81" y="2"/>
                </a:lnTo>
                <a:lnTo>
                  <a:pt x="57" y="2"/>
                </a:lnTo>
                <a:lnTo>
                  <a:pt x="38" y="0"/>
                </a:lnTo>
                <a:lnTo>
                  <a:pt x="22" y="0"/>
                </a:lnTo>
                <a:lnTo>
                  <a:pt x="10" y="0"/>
                </a:lnTo>
                <a:lnTo>
                  <a:pt x="2" y="2"/>
                </a:lnTo>
                <a:lnTo>
                  <a:pt x="0" y="2"/>
                </a:lnTo>
                <a:lnTo>
                  <a:pt x="0" y="4"/>
                </a:lnTo>
                <a:lnTo>
                  <a:pt x="2" y="4"/>
                </a:lnTo>
                <a:lnTo>
                  <a:pt x="4" y="6"/>
                </a:lnTo>
                <a:lnTo>
                  <a:pt x="6" y="6"/>
                </a:lnTo>
                <a:lnTo>
                  <a:pt x="8" y="6"/>
                </a:lnTo>
                <a:lnTo>
                  <a:pt x="16" y="8"/>
                </a:lnTo>
                <a:lnTo>
                  <a:pt x="28" y="10"/>
                </a:lnTo>
                <a:lnTo>
                  <a:pt x="44" y="14"/>
                </a:lnTo>
                <a:lnTo>
                  <a:pt x="63" y="18"/>
                </a:lnTo>
                <a:lnTo>
                  <a:pt x="85" y="22"/>
                </a:lnTo>
                <a:lnTo>
                  <a:pt x="111" y="28"/>
                </a:lnTo>
                <a:lnTo>
                  <a:pt x="137" y="34"/>
                </a:lnTo>
                <a:lnTo>
                  <a:pt x="167" y="39"/>
                </a:lnTo>
                <a:lnTo>
                  <a:pt x="194" y="45"/>
                </a:lnTo>
                <a:lnTo>
                  <a:pt x="224" y="51"/>
                </a:lnTo>
                <a:lnTo>
                  <a:pt x="252" y="57"/>
                </a:lnTo>
                <a:lnTo>
                  <a:pt x="282" y="63"/>
                </a:lnTo>
                <a:lnTo>
                  <a:pt x="307" y="69"/>
                </a:lnTo>
                <a:lnTo>
                  <a:pt x="333" y="73"/>
                </a:lnTo>
                <a:lnTo>
                  <a:pt x="357" y="79"/>
                </a:lnTo>
                <a:close/>
              </a:path>
            </a:pathLst>
          </a:custGeom>
          <a:solidFill>
            <a:srgbClr val="000000"/>
          </a:solidFill>
          <a:ln w="9525">
            <a:solidFill>
              <a:srgbClr val="FFFF99"/>
            </a:solidFill>
            <a:round/>
            <a:headEnd/>
            <a:tailEnd/>
          </a:ln>
        </p:spPr>
        <p:txBody>
          <a:bodyPr/>
          <a:lstStyle/>
          <a:p>
            <a:endParaRPr lang="en-US" dirty="0"/>
          </a:p>
        </p:txBody>
      </p:sp>
      <p:sp>
        <p:nvSpPr>
          <p:cNvPr id="2092" name="Freeform 60"/>
          <p:cNvSpPr>
            <a:spLocks/>
          </p:cNvSpPr>
          <p:nvPr/>
        </p:nvSpPr>
        <p:spPr bwMode="auto">
          <a:xfrm>
            <a:off x="6075363" y="5826125"/>
            <a:ext cx="261937" cy="87313"/>
          </a:xfrm>
          <a:custGeom>
            <a:avLst/>
            <a:gdLst>
              <a:gd name="T0" fmla="*/ 2147483647 w 332"/>
              <a:gd name="T1" fmla="*/ 2147483647 h 111"/>
              <a:gd name="T2" fmla="*/ 2147483647 w 332"/>
              <a:gd name="T3" fmla="*/ 2147483647 h 111"/>
              <a:gd name="T4" fmla="*/ 2147483647 w 332"/>
              <a:gd name="T5" fmla="*/ 2147483647 h 111"/>
              <a:gd name="T6" fmla="*/ 2147483647 w 332"/>
              <a:gd name="T7" fmla="*/ 2147483647 h 111"/>
              <a:gd name="T8" fmla="*/ 2147483647 w 332"/>
              <a:gd name="T9" fmla="*/ 2147483647 h 111"/>
              <a:gd name="T10" fmla="*/ 2147483647 w 332"/>
              <a:gd name="T11" fmla="*/ 2147483647 h 111"/>
              <a:gd name="T12" fmla="*/ 2147483647 w 332"/>
              <a:gd name="T13" fmla="*/ 2147483647 h 111"/>
              <a:gd name="T14" fmla="*/ 2147483647 w 332"/>
              <a:gd name="T15" fmla="*/ 0 h 111"/>
              <a:gd name="T16" fmla="*/ 2147483647 w 332"/>
              <a:gd name="T17" fmla="*/ 0 h 111"/>
              <a:gd name="T18" fmla="*/ 2147483647 w 332"/>
              <a:gd name="T19" fmla="*/ 2147483647 h 111"/>
              <a:gd name="T20" fmla="*/ 2147483647 w 332"/>
              <a:gd name="T21" fmla="*/ 2147483647 h 111"/>
              <a:gd name="T22" fmla="*/ 2147483647 w 332"/>
              <a:gd name="T23" fmla="*/ 2147483647 h 111"/>
              <a:gd name="T24" fmla="*/ 2147483647 w 332"/>
              <a:gd name="T25" fmla="*/ 2147483647 h 111"/>
              <a:gd name="T26" fmla="*/ 2147483647 w 332"/>
              <a:gd name="T27" fmla="*/ 2147483647 h 111"/>
              <a:gd name="T28" fmla="*/ 2147483647 w 332"/>
              <a:gd name="T29" fmla="*/ 2147483647 h 111"/>
              <a:gd name="T30" fmla="*/ 2147483647 w 332"/>
              <a:gd name="T31" fmla="*/ 2147483647 h 111"/>
              <a:gd name="T32" fmla="*/ 2147483647 w 332"/>
              <a:gd name="T33" fmla="*/ 2147483647 h 111"/>
              <a:gd name="T34" fmla="*/ 0 w 332"/>
              <a:gd name="T35" fmla="*/ 2147483647 h 111"/>
              <a:gd name="T36" fmla="*/ 2147483647 w 332"/>
              <a:gd name="T37" fmla="*/ 2147483647 h 111"/>
              <a:gd name="T38" fmla="*/ 2147483647 w 332"/>
              <a:gd name="T39" fmla="*/ 2147483647 h 111"/>
              <a:gd name="T40" fmla="*/ 2147483647 w 332"/>
              <a:gd name="T41" fmla="*/ 2147483647 h 111"/>
              <a:gd name="T42" fmla="*/ 2147483647 w 332"/>
              <a:gd name="T43" fmla="*/ 2147483647 h 111"/>
              <a:gd name="T44" fmla="*/ 2147483647 w 332"/>
              <a:gd name="T45" fmla="*/ 2147483647 h 111"/>
              <a:gd name="T46" fmla="*/ 2147483647 w 332"/>
              <a:gd name="T47" fmla="*/ 2147483647 h 111"/>
              <a:gd name="T48" fmla="*/ 2147483647 w 332"/>
              <a:gd name="T49" fmla="*/ 2147483647 h 111"/>
              <a:gd name="T50" fmla="*/ 2147483647 w 332"/>
              <a:gd name="T51" fmla="*/ 2147483647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2"/>
              <a:gd name="T79" fmla="*/ 0 h 111"/>
              <a:gd name="T80" fmla="*/ 332 w 332"/>
              <a:gd name="T81" fmla="*/ 111 h 1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2" h="111">
                <a:moveTo>
                  <a:pt x="316" y="48"/>
                </a:moveTo>
                <a:lnTo>
                  <a:pt x="324" y="44"/>
                </a:lnTo>
                <a:lnTo>
                  <a:pt x="330" y="36"/>
                </a:lnTo>
                <a:lnTo>
                  <a:pt x="332" y="28"/>
                </a:lnTo>
                <a:lnTo>
                  <a:pt x="332" y="18"/>
                </a:lnTo>
                <a:lnTo>
                  <a:pt x="328" y="8"/>
                </a:lnTo>
                <a:lnTo>
                  <a:pt x="320" y="2"/>
                </a:lnTo>
                <a:lnTo>
                  <a:pt x="312" y="0"/>
                </a:lnTo>
                <a:lnTo>
                  <a:pt x="302" y="0"/>
                </a:lnTo>
                <a:lnTo>
                  <a:pt x="304" y="6"/>
                </a:lnTo>
                <a:lnTo>
                  <a:pt x="260" y="18"/>
                </a:lnTo>
                <a:lnTo>
                  <a:pt x="213" y="32"/>
                </a:lnTo>
                <a:lnTo>
                  <a:pt x="161" y="50"/>
                </a:lnTo>
                <a:lnTo>
                  <a:pt x="113" y="67"/>
                </a:lnTo>
                <a:lnTo>
                  <a:pt x="68" y="83"/>
                </a:lnTo>
                <a:lnTo>
                  <a:pt x="32" y="97"/>
                </a:lnTo>
                <a:lnTo>
                  <a:pt x="8" y="107"/>
                </a:lnTo>
                <a:lnTo>
                  <a:pt x="0" y="111"/>
                </a:lnTo>
                <a:lnTo>
                  <a:pt x="10" y="109"/>
                </a:lnTo>
                <a:lnTo>
                  <a:pt x="36" y="107"/>
                </a:lnTo>
                <a:lnTo>
                  <a:pt x="74" y="101"/>
                </a:lnTo>
                <a:lnTo>
                  <a:pt x="119" y="93"/>
                </a:lnTo>
                <a:lnTo>
                  <a:pt x="171" y="85"/>
                </a:lnTo>
                <a:lnTo>
                  <a:pt x="224" y="73"/>
                </a:lnTo>
                <a:lnTo>
                  <a:pt x="274" y="62"/>
                </a:lnTo>
                <a:lnTo>
                  <a:pt x="316" y="48"/>
                </a:lnTo>
                <a:close/>
              </a:path>
            </a:pathLst>
          </a:custGeom>
          <a:solidFill>
            <a:srgbClr val="000000"/>
          </a:solidFill>
          <a:ln w="9525">
            <a:solidFill>
              <a:srgbClr val="FFFF99"/>
            </a:solidFill>
            <a:round/>
            <a:headEnd/>
            <a:tailEnd/>
          </a:ln>
        </p:spPr>
        <p:txBody>
          <a:bodyPr/>
          <a:lstStyle/>
          <a:p>
            <a:endParaRPr lang="en-US" dirty="0"/>
          </a:p>
        </p:txBody>
      </p:sp>
      <p:sp>
        <p:nvSpPr>
          <p:cNvPr id="2093" name="Freeform 61"/>
          <p:cNvSpPr>
            <a:spLocks/>
          </p:cNvSpPr>
          <p:nvPr/>
        </p:nvSpPr>
        <p:spPr bwMode="auto">
          <a:xfrm>
            <a:off x="6062663" y="5969000"/>
            <a:ext cx="293687" cy="130175"/>
          </a:xfrm>
          <a:custGeom>
            <a:avLst/>
            <a:gdLst>
              <a:gd name="T0" fmla="*/ 2147483647 w 370"/>
              <a:gd name="T1" fmla="*/ 2147483647 h 165"/>
              <a:gd name="T2" fmla="*/ 2147483647 w 370"/>
              <a:gd name="T3" fmla="*/ 2147483647 h 165"/>
              <a:gd name="T4" fmla="*/ 2147483647 w 370"/>
              <a:gd name="T5" fmla="*/ 2147483647 h 165"/>
              <a:gd name="T6" fmla="*/ 2147483647 w 370"/>
              <a:gd name="T7" fmla="*/ 2147483647 h 165"/>
              <a:gd name="T8" fmla="*/ 2147483647 w 370"/>
              <a:gd name="T9" fmla="*/ 2147483647 h 165"/>
              <a:gd name="T10" fmla="*/ 2147483647 w 370"/>
              <a:gd name="T11" fmla="*/ 2147483647 h 165"/>
              <a:gd name="T12" fmla="*/ 2147483647 w 370"/>
              <a:gd name="T13" fmla="*/ 0 h 165"/>
              <a:gd name="T14" fmla="*/ 2147483647 w 370"/>
              <a:gd name="T15" fmla="*/ 0 h 165"/>
              <a:gd name="T16" fmla="*/ 2147483647 w 370"/>
              <a:gd name="T17" fmla="*/ 2147483647 h 165"/>
              <a:gd name="T18" fmla="*/ 2147483647 w 370"/>
              <a:gd name="T19" fmla="*/ 2147483647 h 165"/>
              <a:gd name="T20" fmla="*/ 2147483647 w 370"/>
              <a:gd name="T21" fmla="*/ 2147483647 h 165"/>
              <a:gd name="T22" fmla="*/ 2147483647 w 370"/>
              <a:gd name="T23" fmla="*/ 2147483647 h 165"/>
              <a:gd name="T24" fmla="*/ 2147483647 w 370"/>
              <a:gd name="T25" fmla="*/ 2147483647 h 165"/>
              <a:gd name="T26" fmla="*/ 2147483647 w 370"/>
              <a:gd name="T27" fmla="*/ 2147483647 h 165"/>
              <a:gd name="T28" fmla="*/ 2147483647 w 370"/>
              <a:gd name="T29" fmla="*/ 2147483647 h 165"/>
              <a:gd name="T30" fmla="*/ 2147483647 w 370"/>
              <a:gd name="T31" fmla="*/ 2147483647 h 165"/>
              <a:gd name="T32" fmla="*/ 2147483647 w 370"/>
              <a:gd name="T33" fmla="*/ 2147483647 h 165"/>
              <a:gd name="T34" fmla="*/ 2147483647 w 370"/>
              <a:gd name="T35" fmla="*/ 2147483647 h 165"/>
              <a:gd name="T36" fmla="*/ 2147483647 w 370"/>
              <a:gd name="T37" fmla="*/ 2147483647 h 165"/>
              <a:gd name="T38" fmla="*/ 2147483647 w 370"/>
              <a:gd name="T39" fmla="*/ 2147483647 h 165"/>
              <a:gd name="T40" fmla="*/ 2147483647 w 370"/>
              <a:gd name="T41" fmla="*/ 2147483647 h 165"/>
              <a:gd name="T42" fmla="*/ 2147483647 w 370"/>
              <a:gd name="T43" fmla="*/ 2147483647 h 165"/>
              <a:gd name="T44" fmla="*/ 2147483647 w 370"/>
              <a:gd name="T45" fmla="*/ 2147483647 h 165"/>
              <a:gd name="T46" fmla="*/ 2147483647 w 370"/>
              <a:gd name="T47" fmla="*/ 2147483647 h 165"/>
              <a:gd name="T48" fmla="*/ 0 w 370"/>
              <a:gd name="T49" fmla="*/ 2147483647 h 165"/>
              <a:gd name="T50" fmla="*/ 2147483647 w 370"/>
              <a:gd name="T51" fmla="*/ 2147483647 h 165"/>
              <a:gd name="T52" fmla="*/ 2147483647 w 370"/>
              <a:gd name="T53" fmla="*/ 2147483647 h 165"/>
              <a:gd name="T54" fmla="*/ 2147483647 w 370"/>
              <a:gd name="T55" fmla="*/ 2147483647 h 165"/>
              <a:gd name="T56" fmla="*/ 2147483647 w 370"/>
              <a:gd name="T57" fmla="*/ 2147483647 h 165"/>
              <a:gd name="T58" fmla="*/ 2147483647 w 370"/>
              <a:gd name="T59" fmla="*/ 2147483647 h 165"/>
              <a:gd name="T60" fmla="*/ 2147483647 w 370"/>
              <a:gd name="T61" fmla="*/ 2147483647 h 165"/>
              <a:gd name="T62" fmla="*/ 2147483647 w 370"/>
              <a:gd name="T63" fmla="*/ 2147483647 h 165"/>
              <a:gd name="T64" fmla="*/ 2147483647 w 370"/>
              <a:gd name="T65" fmla="*/ 2147483647 h 165"/>
              <a:gd name="T66" fmla="*/ 2147483647 w 370"/>
              <a:gd name="T67" fmla="*/ 2147483647 h 165"/>
              <a:gd name="T68" fmla="*/ 2147483647 w 370"/>
              <a:gd name="T69" fmla="*/ 2147483647 h 165"/>
              <a:gd name="T70" fmla="*/ 2147483647 w 370"/>
              <a:gd name="T71" fmla="*/ 2147483647 h 165"/>
              <a:gd name="T72" fmla="*/ 2147483647 w 370"/>
              <a:gd name="T73" fmla="*/ 2147483647 h 165"/>
              <a:gd name="T74" fmla="*/ 2147483647 w 370"/>
              <a:gd name="T75" fmla="*/ 2147483647 h 165"/>
              <a:gd name="T76" fmla="*/ 2147483647 w 370"/>
              <a:gd name="T77" fmla="*/ 2147483647 h 165"/>
              <a:gd name="T78" fmla="*/ 2147483647 w 370"/>
              <a:gd name="T79" fmla="*/ 2147483647 h 165"/>
              <a:gd name="T80" fmla="*/ 2147483647 w 370"/>
              <a:gd name="T81" fmla="*/ 2147483647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0"/>
              <a:gd name="T124" fmla="*/ 0 h 165"/>
              <a:gd name="T125" fmla="*/ 370 w 370"/>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0" h="165">
                <a:moveTo>
                  <a:pt x="356" y="44"/>
                </a:moveTo>
                <a:lnTo>
                  <a:pt x="364" y="38"/>
                </a:lnTo>
                <a:lnTo>
                  <a:pt x="370" y="28"/>
                </a:lnTo>
                <a:lnTo>
                  <a:pt x="370" y="18"/>
                </a:lnTo>
                <a:lnTo>
                  <a:pt x="368" y="8"/>
                </a:lnTo>
                <a:lnTo>
                  <a:pt x="358" y="2"/>
                </a:lnTo>
                <a:lnTo>
                  <a:pt x="345" y="0"/>
                </a:lnTo>
                <a:lnTo>
                  <a:pt x="333" y="0"/>
                </a:lnTo>
                <a:lnTo>
                  <a:pt x="327" y="2"/>
                </a:lnTo>
                <a:lnTo>
                  <a:pt x="305" y="12"/>
                </a:lnTo>
                <a:lnTo>
                  <a:pt x="281" y="24"/>
                </a:lnTo>
                <a:lnTo>
                  <a:pt x="257" y="38"/>
                </a:lnTo>
                <a:lnTo>
                  <a:pt x="230" y="50"/>
                </a:lnTo>
                <a:lnTo>
                  <a:pt x="204" y="64"/>
                </a:lnTo>
                <a:lnTo>
                  <a:pt x="176" y="78"/>
                </a:lnTo>
                <a:lnTo>
                  <a:pt x="148" y="89"/>
                </a:lnTo>
                <a:lnTo>
                  <a:pt x="122" y="103"/>
                </a:lnTo>
                <a:lnTo>
                  <a:pt x="99" y="115"/>
                </a:lnTo>
                <a:lnTo>
                  <a:pt x="75" y="127"/>
                </a:lnTo>
                <a:lnTo>
                  <a:pt x="53" y="137"/>
                </a:lnTo>
                <a:lnTo>
                  <a:pt x="35" y="147"/>
                </a:lnTo>
                <a:lnTo>
                  <a:pt x="21" y="153"/>
                </a:lnTo>
                <a:lnTo>
                  <a:pt x="9" y="159"/>
                </a:lnTo>
                <a:lnTo>
                  <a:pt x="2" y="163"/>
                </a:lnTo>
                <a:lnTo>
                  <a:pt x="0" y="165"/>
                </a:lnTo>
                <a:lnTo>
                  <a:pt x="4" y="165"/>
                </a:lnTo>
                <a:lnTo>
                  <a:pt x="11" y="163"/>
                </a:lnTo>
                <a:lnTo>
                  <a:pt x="23" y="161"/>
                </a:lnTo>
                <a:lnTo>
                  <a:pt x="41" y="155"/>
                </a:lnTo>
                <a:lnTo>
                  <a:pt x="61" y="149"/>
                </a:lnTo>
                <a:lnTo>
                  <a:pt x="85" y="143"/>
                </a:lnTo>
                <a:lnTo>
                  <a:pt x="111" y="135"/>
                </a:lnTo>
                <a:lnTo>
                  <a:pt x="136" y="127"/>
                </a:lnTo>
                <a:lnTo>
                  <a:pt x="166" y="117"/>
                </a:lnTo>
                <a:lnTo>
                  <a:pt x="196" y="107"/>
                </a:lnTo>
                <a:lnTo>
                  <a:pt x="226" y="97"/>
                </a:lnTo>
                <a:lnTo>
                  <a:pt x="253" y="87"/>
                </a:lnTo>
                <a:lnTo>
                  <a:pt x="283" y="76"/>
                </a:lnTo>
                <a:lnTo>
                  <a:pt x="309" y="66"/>
                </a:lnTo>
                <a:lnTo>
                  <a:pt x="335" y="54"/>
                </a:lnTo>
                <a:lnTo>
                  <a:pt x="356" y="44"/>
                </a:lnTo>
                <a:close/>
              </a:path>
            </a:pathLst>
          </a:custGeom>
          <a:solidFill>
            <a:srgbClr val="000000"/>
          </a:solidFill>
          <a:ln w="9525">
            <a:solidFill>
              <a:srgbClr val="FFFF99"/>
            </a:solidFill>
            <a:round/>
            <a:headEnd/>
            <a:tailEnd/>
          </a:ln>
        </p:spPr>
        <p:txBody>
          <a:bodyPr/>
          <a:lstStyle/>
          <a:p>
            <a:endParaRPr lang="en-US" dirty="0"/>
          </a:p>
        </p:txBody>
      </p:sp>
      <p:sp>
        <p:nvSpPr>
          <p:cNvPr id="2094" name="Freeform 62"/>
          <p:cNvSpPr>
            <a:spLocks/>
          </p:cNvSpPr>
          <p:nvPr/>
        </p:nvSpPr>
        <p:spPr bwMode="auto">
          <a:xfrm>
            <a:off x="7310438" y="5865813"/>
            <a:ext cx="49212" cy="49212"/>
          </a:xfrm>
          <a:custGeom>
            <a:avLst/>
            <a:gdLst>
              <a:gd name="T0" fmla="*/ 0 w 61"/>
              <a:gd name="T1" fmla="*/ 2147483647 h 61"/>
              <a:gd name="T2" fmla="*/ 2147483647 w 61"/>
              <a:gd name="T3" fmla="*/ 2147483647 h 61"/>
              <a:gd name="T4" fmla="*/ 2147483647 w 61"/>
              <a:gd name="T5" fmla="*/ 2147483647 h 61"/>
              <a:gd name="T6" fmla="*/ 2147483647 w 61"/>
              <a:gd name="T7" fmla="*/ 2147483647 h 61"/>
              <a:gd name="T8" fmla="*/ 2147483647 w 61"/>
              <a:gd name="T9" fmla="*/ 2147483647 h 61"/>
              <a:gd name="T10" fmla="*/ 2147483647 w 61"/>
              <a:gd name="T11" fmla="*/ 2147483647 h 61"/>
              <a:gd name="T12" fmla="*/ 2147483647 w 61"/>
              <a:gd name="T13" fmla="*/ 2147483647 h 61"/>
              <a:gd name="T14" fmla="*/ 2147483647 w 61"/>
              <a:gd name="T15" fmla="*/ 2147483647 h 61"/>
              <a:gd name="T16" fmla="*/ 2147483647 w 61"/>
              <a:gd name="T17" fmla="*/ 2147483647 h 61"/>
              <a:gd name="T18" fmla="*/ 2147483647 w 61"/>
              <a:gd name="T19" fmla="*/ 2147483647 h 61"/>
              <a:gd name="T20" fmla="*/ 2147483647 w 61"/>
              <a:gd name="T21" fmla="*/ 2147483647 h 61"/>
              <a:gd name="T22" fmla="*/ 2147483647 w 61"/>
              <a:gd name="T23" fmla="*/ 2147483647 h 61"/>
              <a:gd name="T24" fmla="*/ 2147483647 w 61"/>
              <a:gd name="T25" fmla="*/ 0 h 61"/>
              <a:gd name="T26" fmla="*/ 2147483647 w 61"/>
              <a:gd name="T27" fmla="*/ 2147483647 h 61"/>
              <a:gd name="T28" fmla="*/ 2147483647 w 61"/>
              <a:gd name="T29" fmla="*/ 2147483647 h 61"/>
              <a:gd name="T30" fmla="*/ 2147483647 w 61"/>
              <a:gd name="T31" fmla="*/ 2147483647 h 61"/>
              <a:gd name="T32" fmla="*/ 0 w 61"/>
              <a:gd name="T33" fmla="*/ 2147483647 h 61"/>
              <a:gd name="T34" fmla="*/ 0 w 61"/>
              <a:gd name="T35" fmla="*/ 2147483647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61"/>
              <a:gd name="T56" fmla="*/ 61 w 61"/>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61">
                <a:moveTo>
                  <a:pt x="0" y="31"/>
                </a:moveTo>
                <a:lnTo>
                  <a:pt x="2" y="43"/>
                </a:lnTo>
                <a:lnTo>
                  <a:pt x="10" y="51"/>
                </a:lnTo>
                <a:lnTo>
                  <a:pt x="18" y="59"/>
                </a:lnTo>
                <a:lnTo>
                  <a:pt x="30" y="61"/>
                </a:lnTo>
                <a:lnTo>
                  <a:pt x="42" y="59"/>
                </a:lnTo>
                <a:lnTo>
                  <a:pt x="51" y="51"/>
                </a:lnTo>
                <a:lnTo>
                  <a:pt x="59" y="43"/>
                </a:lnTo>
                <a:lnTo>
                  <a:pt x="61" y="31"/>
                </a:lnTo>
                <a:lnTo>
                  <a:pt x="59" y="19"/>
                </a:lnTo>
                <a:lnTo>
                  <a:pt x="51" y="10"/>
                </a:lnTo>
                <a:lnTo>
                  <a:pt x="42" y="2"/>
                </a:lnTo>
                <a:lnTo>
                  <a:pt x="30" y="0"/>
                </a:lnTo>
                <a:lnTo>
                  <a:pt x="18" y="2"/>
                </a:lnTo>
                <a:lnTo>
                  <a:pt x="10" y="10"/>
                </a:lnTo>
                <a:lnTo>
                  <a:pt x="2" y="19"/>
                </a:lnTo>
                <a:lnTo>
                  <a:pt x="0" y="31"/>
                </a:lnTo>
                <a:close/>
              </a:path>
            </a:pathLst>
          </a:custGeom>
          <a:solidFill>
            <a:srgbClr val="000000"/>
          </a:solidFill>
          <a:ln w="9525">
            <a:noFill/>
            <a:round/>
            <a:headEnd/>
            <a:tailEnd/>
          </a:ln>
        </p:spPr>
        <p:txBody>
          <a:bodyPr/>
          <a:lstStyle/>
          <a:p>
            <a:endParaRPr lang="en-US" dirty="0"/>
          </a:p>
        </p:txBody>
      </p:sp>
      <p:sp>
        <p:nvSpPr>
          <p:cNvPr id="2095" name="Freeform 63"/>
          <p:cNvSpPr>
            <a:spLocks/>
          </p:cNvSpPr>
          <p:nvPr/>
        </p:nvSpPr>
        <p:spPr bwMode="auto">
          <a:xfrm>
            <a:off x="7273925" y="5678488"/>
            <a:ext cx="39688" cy="39687"/>
          </a:xfrm>
          <a:custGeom>
            <a:avLst/>
            <a:gdLst>
              <a:gd name="T0" fmla="*/ 0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2147483647 w 50"/>
              <a:gd name="T19" fmla="*/ 2147483647 h 49"/>
              <a:gd name="T20" fmla="*/ 2147483647 w 50"/>
              <a:gd name="T21" fmla="*/ 2147483647 h 49"/>
              <a:gd name="T22" fmla="*/ 2147483647 w 50"/>
              <a:gd name="T23" fmla="*/ 2147483647 h 49"/>
              <a:gd name="T24" fmla="*/ 2147483647 w 50"/>
              <a:gd name="T25" fmla="*/ 0 h 49"/>
              <a:gd name="T26" fmla="*/ 2147483647 w 50"/>
              <a:gd name="T27" fmla="*/ 2147483647 h 49"/>
              <a:gd name="T28" fmla="*/ 2147483647 w 50"/>
              <a:gd name="T29" fmla="*/ 2147483647 h 49"/>
              <a:gd name="T30" fmla="*/ 2147483647 w 50"/>
              <a:gd name="T31" fmla="*/ 2147483647 h 49"/>
              <a:gd name="T32" fmla="*/ 0 w 50"/>
              <a:gd name="T33" fmla="*/ 2147483647 h 49"/>
              <a:gd name="T34" fmla="*/ 0 w 50"/>
              <a:gd name="T35" fmla="*/ 2147483647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49"/>
              <a:gd name="T56" fmla="*/ 50 w 50"/>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49">
                <a:moveTo>
                  <a:pt x="0" y="26"/>
                </a:moveTo>
                <a:lnTo>
                  <a:pt x="2" y="36"/>
                </a:lnTo>
                <a:lnTo>
                  <a:pt x="6" y="43"/>
                </a:lnTo>
                <a:lnTo>
                  <a:pt x="14" y="47"/>
                </a:lnTo>
                <a:lnTo>
                  <a:pt x="24" y="49"/>
                </a:lnTo>
                <a:lnTo>
                  <a:pt x="34" y="47"/>
                </a:lnTo>
                <a:lnTo>
                  <a:pt x="42" y="43"/>
                </a:lnTo>
                <a:lnTo>
                  <a:pt x="48" y="36"/>
                </a:lnTo>
                <a:lnTo>
                  <a:pt x="50" y="26"/>
                </a:lnTo>
                <a:lnTo>
                  <a:pt x="48" y="16"/>
                </a:lnTo>
                <a:lnTo>
                  <a:pt x="42" y="8"/>
                </a:lnTo>
                <a:lnTo>
                  <a:pt x="34" y="2"/>
                </a:lnTo>
                <a:lnTo>
                  <a:pt x="24" y="0"/>
                </a:lnTo>
                <a:lnTo>
                  <a:pt x="14" y="2"/>
                </a:lnTo>
                <a:lnTo>
                  <a:pt x="6" y="8"/>
                </a:lnTo>
                <a:lnTo>
                  <a:pt x="2" y="16"/>
                </a:lnTo>
                <a:lnTo>
                  <a:pt x="0" y="26"/>
                </a:lnTo>
                <a:close/>
              </a:path>
            </a:pathLst>
          </a:custGeom>
          <a:solidFill>
            <a:srgbClr val="000000"/>
          </a:solidFill>
          <a:ln w="9525">
            <a:noFill/>
            <a:round/>
            <a:headEnd/>
            <a:tailEnd/>
          </a:ln>
        </p:spPr>
        <p:txBody>
          <a:bodyPr/>
          <a:lstStyle/>
          <a:p>
            <a:endParaRPr lang="en-US" dirty="0"/>
          </a:p>
        </p:txBody>
      </p:sp>
      <p:sp>
        <p:nvSpPr>
          <p:cNvPr id="2096" name="Freeform 64"/>
          <p:cNvSpPr>
            <a:spLocks/>
          </p:cNvSpPr>
          <p:nvPr/>
        </p:nvSpPr>
        <p:spPr bwMode="auto">
          <a:xfrm>
            <a:off x="7302500" y="5757863"/>
            <a:ext cx="33338" cy="34925"/>
          </a:xfrm>
          <a:custGeom>
            <a:avLst/>
            <a:gdLst>
              <a:gd name="T0" fmla="*/ 0 w 42"/>
              <a:gd name="T1" fmla="*/ 2147483647 h 44"/>
              <a:gd name="T2" fmla="*/ 2147483647 w 42"/>
              <a:gd name="T3" fmla="*/ 2147483647 h 44"/>
              <a:gd name="T4" fmla="*/ 2147483647 w 42"/>
              <a:gd name="T5" fmla="*/ 2147483647 h 44"/>
              <a:gd name="T6" fmla="*/ 2147483647 w 42"/>
              <a:gd name="T7" fmla="*/ 2147483647 h 44"/>
              <a:gd name="T8" fmla="*/ 2147483647 w 42"/>
              <a:gd name="T9" fmla="*/ 2147483647 h 44"/>
              <a:gd name="T10" fmla="*/ 2147483647 w 42"/>
              <a:gd name="T11" fmla="*/ 2147483647 h 44"/>
              <a:gd name="T12" fmla="*/ 2147483647 w 42"/>
              <a:gd name="T13" fmla="*/ 2147483647 h 44"/>
              <a:gd name="T14" fmla="*/ 2147483647 w 42"/>
              <a:gd name="T15" fmla="*/ 2147483647 h 44"/>
              <a:gd name="T16" fmla="*/ 2147483647 w 42"/>
              <a:gd name="T17" fmla="*/ 2147483647 h 44"/>
              <a:gd name="T18" fmla="*/ 2147483647 w 42"/>
              <a:gd name="T19" fmla="*/ 2147483647 h 44"/>
              <a:gd name="T20" fmla="*/ 2147483647 w 42"/>
              <a:gd name="T21" fmla="*/ 2147483647 h 44"/>
              <a:gd name="T22" fmla="*/ 2147483647 w 42"/>
              <a:gd name="T23" fmla="*/ 2147483647 h 44"/>
              <a:gd name="T24" fmla="*/ 2147483647 w 42"/>
              <a:gd name="T25" fmla="*/ 0 h 44"/>
              <a:gd name="T26" fmla="*/ 2147483647 w 42"/>
              <a:gd name="T27" fmla="*/ 2147483647 h 44"/>
              <a:gd name="T28" fmla="*/ 2147483647 w 42"/>
              <a:gd name="T29" fmla="*/ 2147483647 h 44"/>
              <a:gd name="T30" fmla="*/ 2147483647 w 42"/>
              <a:gd name="T31" fmla="*/ 2147483647 h 44"/>
              <a:gd name="T32" fmla="*/ 0 w 42"/>
              <a:gd name="T33" fmla="*/ 2147483647 h 44"/>
              <a:gd name="T34" fmla="*/ 0 w 42"/>
              <a:gd name="T35" fmla="*/ 2147483647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4"/>
              <a:gd name="T56" fmla="*/ 42 w 42"/>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4">
                <a:moveTo>
                  <a:pt x="0" y="22"/>
                </a:moveTo>
                <a:lnTo>
                  <a:pt x="2" y="30"/>
                </a:lnTo>
                <a:lnTo>
                  <a:pt x="6" y="38"/>
                </a:lnTo>
                <a:lnTo>
                  <a:pt x="12" y="42"/>
                </a:lnTo>
                <a:lnTo>
                  <a:pt x="20" y="44"/>
                </a:lnTo>
                <a:lnTo>
                  <a:pt x="30" y="42"/>
                </a:lnTo>
                <a:lnTo>
                  <a:pt x="36" y="38"/>
                </a:lnTo>
                <a:lnTo>
                  <a:pt x="40" y="30"/>
                </a:lnTo>
                <a:lnTo>
                  <a:pt x="42" y="22"/>
                </a:lnTo>
                <a:lnTo>
                  <a:pt x="40" y="14"/>
                </a:lnTo>
                <a:lnTo>
                  <a:pt x="36" y="6"/>
                </a:lnTo>
                <a:lnTo>
                  <a:pt x="30" y="2"/>
                </a:lnTo>
                <a:lnTo>
                  <a:pt x="20" y="0"/>
                </a:lnTo>
                <a:lnTo>
                  <a:pt x="12" y="2"/>
                </a:lnTo>
                <a:lnTo>
                  <a:pt x="6" y="6"/>
                </a:lnTo>
                <a:lnTo>
                  <a:pt x="2" y="14"/>
                </a:lnTo>
                <a:lnTo>
                  <a:pt x="0" y="22"/>
                </a:lnTo>
                <a:close/>
              </a:path>
            </a:pathLst>
          </a:custGeom>
          <a:solidFill>
            <a:srgbClr val="000000"/>
          </a:solidFill>
          <a:ln w="9525">
            <a:noFill/>
            <a:round/>
            <a:headEnd/>
            <a:tailEnd/>
          </a:ln>
        </p:spPr>
        <p:txBody>
          <a:bodyPr/>
          <a:lstStyle/>
          <a:p>
            <a:endParaRPr lang="en-US" dirty="0"/>
          </a:p>
        </p:txBody>
      </p:sp>
      <p:graphicFrame>
        <p:nvGraphicFramePr>
          <p:cNvPr id="2051" name="Object 65"/>
          <p:cNvGraphicFramePr>
            <a:graphicFrameLocks noChangeAspect="1"/>
          </p:cNvGraphicFramePr>
          <p:nvPr/>
        </p:nvGraphicFramePr>
        <p:xfrm>
          <a:off x="7162800" y="3352800"/>
          <a:ext cx="1490663" cy="1617663"/>
        </p:xfrm>
        <a:graphic>
          <a:graphicData uri="http://schemas.openxmlformats.org/presentationml/2006/ole">
            <p:oleObj spid="_x0000_s2051" name="Clip" r:id="rId4" imgW="929520" imgH="1009080" progId="">
              <p:embed/>
            </p:oleObj>
          </a:graphicData>
        </a:graphic>
      </p:graphicFrame>
      <p:sp>
        <p:nvSpPr>
          <p:cNvPr id="2097" name="Rectangle 66"/>
          <p:cNvSpPr>
            <a:spLocks noGrp="1" noChangeArrowheads="1"/>
          </p:cNvSpPr>
          <p:nvPr>
            <p:ph type="title" idx="4294967295"/>
          </p:nvPr>
        </p:nvSpPr>
        <p:spPr>
          <a:xfrm>
            <a:off x="0" y="609600"/>
            <a:ext cx="7772400" cy="1143000"/>
          </a:xfrm>
        </p:spPr>
        <p:txBody>
          <a:bodyPr/>
          <a:lstStyle/>
          <a:p>
            <a:pPr eaLnBrk="1" hangingPunct="1"/>
            <a:r>
              <a:rPr lang="en-US" sz="3200" dirty="0" smtClean="0"/>
              <a:t>Half the chips were winners</a:t>
            </a:r>
            <a:br>
              <a:rPr lang="en-US" sz="3200" dirty="0" smtClean="0"/>
            </a:br>
            <a:r>
              <a:rPr lang="en-US" sz="3200" dirty="0" smtClean="0"/>
              <a:t>Win frequency inversely related to cost</a:t>
            </a:r>
            <a:endParaRPr lang="en-US" sz="4000" dirty="0" smtClean="0"/>
          </a:p>
        </p:txBody>
      </p:sp>
      <p:sp>
        <p:nvSpPr>
          <p:cNvPr id="2098" name="Freeform 67"/>
          <p:cNvSpPr>
            <a:spLocks/>
          </p:cNvSpPr>
          <p:nvPr/>
        </p:nvSpPr>
        <p:spPr bwMode="auto">
          <a:xfrm>
            <a:off x="3836988" y="5464175"/>
            <a:ext cx="741362" cy="833438"/>
          </a:xfrm>
          <a:custGeom>
            <a:avLst/>
            <a:gdLst>
              <a:gd name="T0" fmla="*/ 2147483647 w 935"/>
              <a:gd name="T1" fmla="*/ 2147483647 h 1052"/>
              <a:gd name="T2" fmla="*/ 2147483647 w 935"/>
              <a:gd name="T3" fmla="*/ 2147483647 h 1052"/>
              <a:gd name="T4" fmla="*/ 2147483647 w 935"/>
              <a:gd name="T5" fmla="*/ 2147483647 h 1052"/>
              <a:gd name="T6" fmla="*/ 2147483647 w 935"/>
              <a:gd name="T7" fmla="*/ 2147483647 h 1052"/>
              <a:gd name="T8" fmla="*/ 2147483647 w 935"/>
              <a:gd name="T9" fmla="*/ 2147483647 h 1052"/>
              <a:gd name="T10" fmla="*/ 2147483647 w 935"/>
              <a:gd name="T11" fmla="*/ 2147483647 h 1052"/>
              <a:gd name="T12" fmla="*/ 2147483647 w 935"/>
              <a:gd name="T13" fmla="*/ 2147483647 h 1052"/>
              <a:gd name="T14" fmla="*/ 2147483647 w 935"/>
              <a:gd name="T15" fmla="*/ 2147483647 h 1052"/>
              <a:gd name="T16" fmla="*/ 2147483647 w 935"/>
              <a:gd name="T17" fmla="*/ 2147483647 h 1052"/>
              <a:gd name="T18" fmla="*/ 2147483647 w 935"/>
              <a:gd name="T19" fmla="*/ 2147483647 h 1052"/>
              <a:gd name="T20" fmla="*/ 2147483647 w 935"/>
              <a:gd name="T21" fmla="*/ 2147483647 h 1052"/>
              <a:gd name="T22" fmla="*/ 2147483647 w 935"/>
              <a:gd name="T23" fmla="*/ 2147483647 h 1052"/>
              <a:gd name="T24" fmla="*/ 2147483647 w 935"/>
              <a:gd name="T25" fmla="*/ 2147483647 h 1052"/>
              <a:gd name="T26" fmla="*/ 2147483647 w 935"/>
              <a:gd name="T27" fmla="*/ 2147483647 h 1052"/>
              <a:gd name="T28" fmla="*/ 2147483647 w 935"/>
              <a:gd name="T29" fmla="*/ 2147483647 h 1052"/>
              <a:gd name="T30" fmla="*/ 2147483647 w 935"/>
              <a:gd name="T31" fmla="*/ 2147483647 h 1052"/>
              <a:gd name="T32" fmla="*/ 2147483647 w 935"/>
              <a:gd name="T33" fmla="*/ 2147483647 h 1052"/>
              <a:gd name="T34" fmla="*/ 2147483647 w 935"/>
              <a:gd name="T35" fmla="*/ 0 h 1052"/>
              <a:gd name="T36" fmla="*/ 2147483647 w 935"/>
              <a:gd name="T37" fmla="*/ 0 h 1052"/>
              <a:gd name="T38" fmla="*/ 2147483647 w 935"/>
              <a:gd name="T39" fmla="*/ 2147483647 h 1052"/>
              <a:gd name="T40" fmla="*/ 2147483647 w 935"/>
              <a:gd name="T41" fmla="*/ 2147483647 h 1052"/>
              <a:gd name="T42" fmla="*/ 2147483647 w 935"/>
              <a:gd name="T43" fmla="*/ 2147483647 h 1052"/>
              <a:gd name="T44" fmla="*/ 2147483647 w 935"/>
              <a:gd name="T45" fmla="*/ 2147483647 h 1052"/>
              <a:gd name="T46" fmla="*/ 2147483647 w 935"/>
              <a:gd name="T47" fmla="*/ 2147483647 h 1052"/>
              <a:gd name="T48" fmla="*/ 2147483647 w 935"/>
              <a:gd name="T49" fmla="*/ 2147483647 h 1052"/>
              <a:gd name="T50" fmla="*/ 2147483647 w 935"/>
              <a:gd name="T51" fmla="*/ 2147483647 h 1052"/>
              <a:gd name="T52" fmla="*/ 0 w 935"/>
              <a:gd name="T53" fmla="*/ 2147483647 h 1052"/>
              <a:gd name="T54" fmla="*/ 0 w 935"/>
              <a:gd name="T55" fmla="*/ 2147483647 h 1052"/>
              <a:gd name="T56" fmla="*/ 2147483647 w 935"/>
              <a:gd name="T57" fmla="*/ 2147483647 h 1052"/>
              <a:gd name="T58" fmla="*/ 2147483647 w 935"/>
              <a:gd name="T59" fmla="*/ 2147483647 h 1052"/>
              <a:gd name="T60" fmla="*/ 2147483647 w 935"/>
              <a:gd name="T61" fmla="*/ 2147483647 h 1052"/>
              <a:gd name="T62" fmla="*/ 2147483647 w 935"/>
              <a:gd name="T63" fmla="*/ 2147483647 h 1052"/>
              <a:gd name="T64" fmla="*/ 2147483647 w 935"/>
              <a:gd name="T65" fmla="*/ 2147483647 h 1052"/>
              <a:gd name="T66" fmla="*/ 2147483647 w 935"/>
              <a:gd name="T67" fmla="*/ 2147483647 h 1052"/>
              <a:gd name="T68" fmla="*/ 2147483647 w 935"/>
              <a:gd name="T69" fmla="*/ 2147483647 h 1052"/>
              <a:gd name="T70" fmla="*/ 2147483647 w 935"/>
              <a:gd name="T71" fmla="*/ 2147483647 h 1052"/>
              <a:gd name="T72" fmla="*/ 2147483647 w 935"/>
              <a:gd name="T73" fmla="*/ 2147483647 h 10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5"/>
              <a:gd name="T112" fmla="*/ 0 h 1052"/>
              <a:gd name="T113" fmla="*/ 935 w 935"/>
              <a:gd name="T114" fmla="*/ 1052 h 10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5" h="1052">
                <a:moveTo>
                  <a:pt x="814" y="1052"/>
                </a:moveTo>
                <a:lnTo>
                  <a:pt x="839" y="1049"/>
                </a:lnTo>
                <a:lnTo>
                  <a:pt x="862" y="1043"/>
                </a:lnTo>
                <a:lnTo>
                  <a:pt x="882" y="1031"/>
                </a:lnTo>
                <a:lnTo>
                  <a:pt x="900" y="1016"/>
                </a:lnTo>
                <a:lnTo>
                  <a:pt x="914" y="999"/>
                </a:lnTo>
                <a:lnTo>
                  <a:pt x="926" y="979"/>
                </a:lnTo>
                <a:lnTo>
                  <a:pt x="932" y="956"/>
                </a:lnTo>
                <a:lnTo>
                  <a:pt x="935" y="931"/>
                </a:lnTo>
                <a:lnTo>
                  <a:pt x="935" y="121"/>
                </a:lnTo>
                <a:lnTo>
                  <a:pt x="932" y="96"/>
                </a:lnTo>
                <a:lnTo>
                  <a:pt x="926" y="73"/>
                </a:lnTo>
                <a:lnTo>
                  <a:pt x="914" y="53"/>
                </a:lnTo>
                <a:lnTo>
                  <a:pt x="900" y="35"/>
                </a:lnTo>
                <a:lnTo>
                  <a:pt x="882" y="21"/>
                </a:lnTo>
                <a:lnTo>
                  <a:pt x="862" y="9"/>
                </a:lnTo>
                <a:lnTo>
                  <a:pt x="839" y="3"/>
                </a:lnTo>
                <a:lnTo>
                  <a:pt x="814" y="0"/>
                </a:lnTo>
                <a:lnTo>
                  <a:pt x="119" y="0"/>
                </a:lnTo>
                <a:lnTo>
                  <a:pt x="95" y="3"/>
                </a:lnTo>
                <a:lnTo>
                  <a:pt x="73" y="9"/>
                </a:lnTo>
                <a:lnTo>
                  <a:pt x="52" y="21"/>
                </a:lnTo>
                <a:lnTo>
                  <a:pt x="34" y="35"/>
                </a:lnTo>
                <a:lnTo>
                  <a:pt x="20" y="53"/>
                </a:lnTo>
                <a:lnTo>
                  <a:pt x="9" y="73"/>
                </a:lnTo>
                <a:lnTo>
                  <a:pt x="2" y="96"/>
                </a:lnTo>
                <a:lnTo>
                  <a:pt x="0" y="121"/>
                </a:lnTo>
                <a:lnTo>
                  <a:pt x="0" y="931"/>
                </a:lnTo>
                <a:lnTo>
                  <a:pt x="2" y="956"/>
                </a:lnTo>
                <a:lnTo>
                  <a:pt x="9" y="979"/>
                </a:lnTo>
                <a:lnTo>
                  <a:pt x="20" y="999"/>
                </a:lnTo>
                <a:lnTo>
                  <a:pt x="34" y="1016"/>
                </a:lnTo>
                <a:lnTo>
                  <a:pt x="52" y="1031"/>
                </a:lnTo>
                <a:lnTo>
                  <a:pt x="73" y="1043"/>
                </a:lnTo>
                <a:lnTo>
                  <a:pt x="95" y="1049"/>
                </a:lnTo>
                <a:lnTo>
                  <a:pt x="119" y="1052"/>
                </a:lnTo>
                <a:lnTo>
                  <a:pt x="814" y="1052"/>
                </a:lnTo>
                <a:close/>
              </a:path>
            </a:pathLst>
          </a:custGeom>
          <a:solidFill>
            <a:srgbClr val="000000"/>
          </a:solidFill>
          <a:ln w="9525">
            <a:noFill/>
            <a:round/>
            <a:headEnd/>
            <a:tailEnd/>
          </a:ln>
        </p:spPr>
        <p:txBody>
          <a:bodyPr/>
          <a:lstStyle/>
          <a:p>
            <a:endParaRPr lang="en-US" dirty="0"/>
          </a:p>
        </p:txBody>
      </p:sp>
      <p:sp>
        <p:nvSpPr>
          <p:cNvPr id="2099" name="Freeform 68"/>
          <p:cNvSpPr>
            <a:spLocks/>
          </p:cNvSpPr>
          <p:nvPr/>
        </p:nvSpPr>
        <p:spPr bwMode="auto">
          <a:xfrm>
            <a:off x="4229100" y="5781675"/>
            <a:ext cx="552450" cy="576263"/>
          </a:xfrm>
          <a:custGeom>
            <a:avLst/>
            <a:gdLst>
              <a:gd name="T0" fmla="*/ 2147483647 w 695"/>
              <a:gd name="T1" fmla="*/ 2147483647 h 726"/>
              <a:gd name="T2" fmla="*/ 2147483647 w 695"/>
              <a:gd name="T3" fmla="*/ 2147483647 h 726"/>
              <a:gd name="T4" fmla="*/ 2147483647 w 695"/>
              <a:gd name="T5" fmla="*/ 2147483647 h 726"/>
              <a:gd name="T6" fmla="*/ 2147483647 w 695"/>
              <a:gd name="T7" fmla="*/ 2147483647 h 726"/>
              <a:gd name="T8" fmla="*/ 2147483647 w 695"/>
              <a:gd name="T9" fmla="*/ 2147483647 h 726"/>
              <a:gd name="T10" fmla="*/ 2147483647 w 695"/>
              <a:gd name="T11" fmla="*/ 2147483647 h 726"/>
              <a:gd name="T12" fmla="*/ 2147483647 w 695"/>
              <a:gd name="T13" fmla="*/ 2147483647 h 726"/>
              <a:gd name="T14" fmla="*/ 2147483647 w 695"/>
              <a:gd name="T15" fmla="*/ 2147483647 h 726"/>
              <a:gd name="T16" fmla="*/ 2147483647 w 695"/>
              <a:gd name="T17" fmla="*/ 2147483647 h 726"/>
              <a:gd name="T18" fmla="*/ 2147483647 w 695"/>
              <a:gd name="T19" fmla="*/ 2147483647 h 726"/>
              <a:gd name="T20" fmla="*/ 2147483647 w 695"/>
              <a:gd name="T21" fmla="*/ 2147483647 h 726"/>
              <a:gd name="T22" fmla="*/ 2147483647 w 695"/>
              <a:gd name="T23" fmla="*/ 2147483647 h 726"/>
              <a:gd name="T24" fmla="*/ 2147483647 w 695"/>
              <a:gd name="T25" fmla="*/ 2147483647 h 726"/>
              <a:gd name="T26" fmla="*/ 2147483647 w 695"/>
              <a:gd name="T27" fmla="*/ 2147483647 h 726"/>
              <a:gd name="T28" fmla="*/ 2147483647 w 695"/>
              <a:gd name="T29" fmla="*/ 2147483647 h 726"/>
              <a:gd name="T30" fmla="*/ 2147483647 w 695"/>
              <a:gd name="T31" fmla="*/ 2147483647 h 726"/>
              <a:gd name="T32" fmla="*/ 2147483647 w 695"/>
              <a:gd name="T33" fmla="*/ 2147483647 h 726"/>
              <a:gd name="T34" fmla="*/ 2147483647 w 695"/>
              <a:gd name="T35" fmla="*/ 2147483647 h 726"/>
              <a:gd name="T36" fmla="*/ 2147483647 w 695"/>
              <a:gd name="T37" fmla="*/ 2147483647 h 726"/>
              <a:gd name="T38" fmla="*/ 2147483647 w 695"/>
              <a:gd name="T39" fmla="*/ 2147483647 h 726"/>
              <a:gd name="T40" fmla="*/ 2147483647 w 695"/>
              <a:gd name="T41" fmla="*/ 2147483647 h 726"/>
              <a:gd name="T42" fmla="*/ 2147483647 w 695"/>
              <a:gd name="T43" fmla="*/ 2147483647 h 726"/>
              <a:gd name="T44" fmla="*/ 2147483647 w 695"/>
              <a:gd name="T45" fmla="*/ 2147483647 h 726"/>
              <a:gd name="T46" fmla="*/ 2147483647 w 695"/>
              <a:gd name="T47" fmla="*/ 2147483647 h 726"/>
              <a:gd name="T48" fmla="*/ 2147483647 w 695"/>
              <a:gd name="T49" fmla="*/ 2147483647 h 726"/>
              <a:gd name="T50" fmla="*/ 2147483647 w 695"/>
              <a:gd name="T51" fmla="*/ 2147483647 h 726"/>
              <a:gd name="T52" fmla="*/ 2147483647 w 695"/>
              <a:gd name="T53" fmla="*/ 2147483647 h 726"/>
              <a:gd name="T54" fmla="*/ 2147483647 w 695"/>
              <a:gd name="T55" fmla="*/ 2147483647 h 726"/>
              <a:gd name="T56" fmla="*/ 2147483647 w 695"/>
              <a:gd name="T57" fmla="*/ 2147483647 h 726"/>
              <a:gd name="T58" fmla="*/ 2147483647 w 695"/>
              <a:gd name="T59" fmla="*/ 2147483647 h 726"/>
              <a:gd name="T60" fmla="*/ 2147483647 w 695"/>
              <a:gd name="T61" fmla="*/ 2147483647 h 726"/>
              <a:gd name="T62" fmla="*/ 2147483647 w 695"/>
              <a:gd name="T63" fmla="*/ 2147483647 h 726"/>
              <a:gd name="T64" fmla="*/ 2147483647 w 695"/>
              <a:gd name="T65" fmla="*/ 2147483647 h 726"/>
              <a:gd name="T66" fmla="*/ 2147483647 w 695"/>
              <a:gd name="T67" fmla="*/ 2147483647 h 726"/>
              <a:gd name="T68" fmla="*/ 2147483647 w 695"/>
              <a:gd name="T69" fmla="*/ 2147483647 h 726"/>
              <a:gd name="T70" fmla="*/ 2147483647 w 695"/>
              <a:gd name="T71" fmla="*/ 2147483647 h 726"/>
              <a:gd name="T72" fmla="*/ 2147483647 w 695"/>
              <a:gd name="T73" fmla="*/ 2147483647 h 726"/>
              <a:gd name="T74" fmla="*/ 2147483647 w 695"/>
              <a:gd name="T75" fmla="*/ 2147483647 h 726"/>
              <a:gd name="T76" fmla="*/ 2147483647 w 695"/>
              <a:gd name="T77" fmla="*/ 2147483647 h 726"/>
              <a:gd name="T78" fmla="*/ 2147483647 w 695"/>
              <a:gd name="T79" fmla="*/ 2147483647 h 726"/>
              <a:gd name="T80" fmla="*/ 2147483647 w 695"/>
              <a:gd name="T81" fmla="*/ 2147483647 h 726"/>
              <a:gd name="T82" fmla="*/ 2147483647 w 695"/>
              <a:gd name="T83" fmla="*/ 2147483647 h 726"/>
              <a:gd name="T84" fmla="*/ 2147483647 w 695"/>
              <a:gd name="T85" fmla="*/ 2147483647 h 726"/>
              <a:gd name="T86" fmla="*/ 2147483647 w 695"/>
              <a:gd name="T87" fmla="*/ 2147483647 h 726"/>
              <a:gd name="T88" fmla="*/ 2147483647 w 695"/>
              <a:gd name="T89" fmla="*/ 2147483647 h 726"/>
              <a:gd name="T90" fmla="*/ 2147483647 w 695"/>
              <a:gd name="T91" fmla="*/ 2147483647 h 726"/>
              <a:gd name="T92" fmla="*/ 2147483647 w 695"/>
              <a:gd name="T93" fmla="*/ 2147483647 h 726"/>
              <a:gd name="T94" fmla="*/ 2147483647 w 695"/>
              <a:gd name="T95" fmla="*/ 2147483647 h 726"/>
              <a:gd name="T96" fmla="*/ 2147483647 w 695"/>
              <a:gd name="T97" fmla="*/ 2147483647 h 726"/>
              <a:gd name="T98" fmla="*/ 0 w 695"/>
              <a:gd name="T99" fmla="*/ 2147483647 h 726"/>
              <a:gd name="T100" fmla="*/ 2147483647 w 695"/>
              <a:gd name="T101" fmla="*/ 2147483647 h 726"/>
              <a:gd name="T102" fmla="*/ 2147483647 w 695"/>
              <a:gd name="T103" fmla="*/ 2147483647 h 726"/>
              <a:gd name="T104" fmla="*/ 2147483647 w 695"/>
              <a:gd name="T105" fmla="*/ 2147483647 h 726"/>
              <a:gd name="T106" fmla="*/ 2147483647 w 695"/>
              <a:gd name="T107" fmla="*/ 2147483647 h 726"/>
              <a:gd name="T108" fmla="*/ 2147483647 w 695"/>
              <a:gd name="T109" fmla="*/ 2147483647 h 726"/>
              <a:gd name="T110" fmla="*/ 2147483647 w 695"/>
              <a:gd name="T111" fmla="*/ 2147483647 h 726"/>
              <a:gd name="T112" fmla="*/ 2147483647 w 695"/>
              <a:gd name="T113" fmla="*/ 2147483647 h 726"/>
              <a:gd name="T114" fmla="*/ 2147483647 w 695"/>
              <a:gd name="T115" fmla="*/ 2147483647 h 726"/>
              <a:gd name="T116" fmla="*/ 2147483647 w 695"/>
              <a:gd name="T117" fmla="*/ 2147483647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726"/>
              <a:gd name="T179" fmla="*/ 695 w 695"/>
              <a:gd name="T180" fmla="*/ 726 h 7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726">
                <a:moveTo>
                  <a:pt x="174" y="0"/>
                </a:moveTo>
                <a:lnTo>
                  <a:pt x="210" y="3"/>
                </a:lnTo>
                <a:lnTo>
                  <a:pt x="205" y="57"/>
                </a:lnTo>
                <a:lnTo>
                  <a:pt x="206" y="107"/>
                </a:lnTo>
                <a:lnTo>
                  <a:pt x="212" y="148"/>
                </a:lnTo>
                <a:lnTo>
                  <a:pt x="224" y="177"/>
                </a:lnTo>
                <a:lnTo>
                  <a:pt x="233" y="188"/>
                </a:lnTo>
                <a:lnTo>
                  <a:pt x="244" y="201"/>
                </a:lnTo>
                <a:lnTo>
                  <a:pt x="255" y="214"/>
                </a:lnTo>
                <a:lnTo>
                  <a:pt x="268" y="228"/>
                </a:lnTo>
                <a:lnTo>
                  <a:pt x="282" y="239"/>
                </a:lnTo>
                <a:lnTo>
                  <a:pt x="295" y="250"/>
                </a:lnTo>
                <a:lnTo>
                  <a:pt x="306" y="256"/>
                </a:lnTo>
                <a:lnTo>
                  <a:pt x="318" y="260"/>
                </a:lnTo>
                <a:lnTo>
                  <a:pt x="327" y="261"/>
                </a:lnTo>
                <a:lnTo>
                  <a:pt x="337" y="264"/>
                </a:lnTo>
                <a:lnTo>
                  <a:pt x="346" y="265"/>
                </a:lnTo>
                <a:lnTo>
                  <a:pt x="355" y="266"/>
                </a:lnTo>
                <a:lnTo>
                  <a:pt x="364" y="266"/>
                </a:lnTo>
                <a:lnTo>
                  <a:pt x="372" y="265"/>
                </a:lnTo>
                <a:lnTo>
                  <a:pt x="380" y="263"/>
                </a:lnTo>
                <a:lnTo>
                  <a:pt x="387" y="257"/>
                </a:lnTo>
                <a:lnTo>
                  <a:pt x="400" y="247"/>
                </a:lnTo>
                <a:lnTo>
                  <a:pt x="408" y="238"/>
                </a:lnTo>
                <a:lnTo>
                  <a:pt x="412" y="228"/>
                </a:lnTo>
                <a:lnTo>
                  <a:pt x="414" y="214"/>
                </a:lnTo>
                <a:lnTo>
                  <a:pt x="418" y="197"/>
                </a:lnTo>
                <a:lnTo>
                  <a:pt x="426" y="183"/>
                </a:lnTo>
                <a:lnTo>
                  <a:pt x="435" y="172"/>
                </a:lnTo>
                <a:lnTo>
                  <a:pt x="445" y="160"/>
                </a:lnTo>
                <a:lnTo>
                  <a:pt x="453" y="151"/>
                </a:lnTo>
                <a:lnTo>
                  <a:pt x="458" y="143"/>
                </a:lnTo>
                <a:lnTo>
                  <a:pt x="463" y="142"/>
                </a:lnTo>
                <a:lnTo>
                  <a:pt x="471" y="150"/>
                </a:lnTo>
                <a:lnTo>
                  <a:pt x="478" y="164"/>
                </a:lnTo>
                <a:lnTo>
                  <a:pt x="483" y="178"/>
                </a:lnTo>
                <a:lnTo>
                  <a:pt x="489" y="188"/>
                </a:lnTo>
                <a:lnTo>
                  <a:pt x="498" y="191"/>
                </a:lnTo>
                <a:lnTo>
                  <a:pt x="504" y="189"/>
                </a:lnTo>
                <a:lnTo>
                  <a:pt x="509" y="188"/>
                </a:lnTo>
                <a:lnTo>
                  <a:pt x="516" y="187"/>
                </a:lnTo>
                <a:lnTo>
                  <a:pt x="522" y="187"/>
                </a:lnTo>
                <a:lnTo>
                  <a:pt x="527" y="186"/>
                </a:lnTo>
                <a:lnTo>
                  <a:pt x="533" y="184"/>
                </a:lnTo>
                <a:lnTo>
                  <a:pt x="541" y="183"/>
                </a:lnTo>
                <a:lnTo>
                  <a:pt x="548" y="180"/>
                </a:lnTo>
                <a:lnTo>
                  <a:pt x="555" y="178"/>
                </a:lnTo>
                <a:lnTo>
                  <a:pt x="563" y="174"/>
                </a:lnTo>
                <a:lnTo>
                  <a:pt x="571" y="172"/>
                </a:lnTo>
                <a:lnTo>
                  <a:pt x="577" y="169"/>
                </a:lnTo>
                <a:lnTo>
                  <a:pt x="582" y="169"/>
                </a:lnTo>
                <a:lnTo>
                  <a:pt x="586" y="170"/>
                </a:lnTo>
                <a:lnTo>
                  <a:pt x="589" y="174"/>
                </a:lnTo>
                <a:lnTo>
                  <a:pt x="589" y="180"/>
                </a:lnTo>
                <a:lnTo>
                  <a:pt x="586" y="188"/>
                </a:lnTo>
                <a:lnTo>
                  <a:pt x="581" y="196"/>
                </a:lnTo>
                <a:lnTo>
                  <a:pt x="575" y="204"/>
                </a:lnTo>
                <a:lnTo>
                  <a:pt x="568" y="210"/>
                </a:lnTo>
                <a:lnTo>
                  <a:pt x="559" y="216"/>
                </a:lnTo>
                <a:lnTo>
                  <a:pt x="550" y="223"/>
                </a:lnTo>
                <a:lnTo>
                  <a:pt x="540" y="229"/>
                </a:lnTo>
                <a:lnTo>
                  <a:pt x="531" y="237"/>
                </a:lnTo>
                <a:lnTo>
                  <a:pt x="517" y="248"/>
                </a:lnTo>
                <a:lnTo>
                  <a:pt x="509" y="257"/>
                </a:lnTo>
                <a:lnTo>
                  <a:pt x="504" y="268"/>
                </a:lnTo>
                <a:lnTo>
                  <a:pt x="501" y="287"/>
                </a:lnTo>
                <a:lnTo>
                  <a:pt x="499" y="310"/>
                </a:lnTo>
                <a:lnTo>
                  <a:pt x="499" y="331"/>
                </a:lnTo>
                <a:lnTo>
                  <a:pt x="499" y="349"/>
                </a:lnTo>
                <a:lnTo>
                  <a:pt x="501" y="366"/>
                </a:lnTo>
                <a:lnTo>
                  <a:pt x="503" y="387"/>
                </a:lnTo>
                <a:lnTo>
                  <a:pt x="503" y="410"/>
                </a:lnTo>
                <a:lnTo>
                  <a:pt x="504" y="434"/>
                </a:lnTo>
                <a:lnTo>
                  <a:pt x="508" y="456"/>
                </a:lnTo>
                <a:lnTo>
                  <a:pt x="510" y="474"/>
                </a:lnTo>
                <a:lnTo>
                  <a:pt x="512" y="487"/>
                </a:lnTo>
                <a:lnTo>
                  <a:pt x="512" y="499"/>
                </a:lnTo>
                <a:lnTo>
                  <a:pt x="514" y="510"/>
                </a:lnTo>
                <a:lnTo>
                  <a:pt x="519" y="517"/>
                </a:lnTo>
                <a:lnTo>
                  <a:pt x="530" y="526"/>
                </a:lnTo>
                <a:lnTo>
                  <a:pt x="544" y="534"/>
                </a:lnTo>
                <a:lnTo>
                  <a:pt x="559" y="543"/>
                </a:lnTo>
                <a:lnTo>
                  <a:pt x="576" y="551"/>
                </a:lnTo>
                <a:lnTo>
                  <a:pt x="590" y="559"/>
                </a:lnTo>
                <a:lnTo>
                  <a:pt x="603" y="564"/>
                </a:lnTo>
                <a:lnTo>
                  <a:pt x="612" y="567"/>
                </a:lnTo>
                <a:lnTo>
                  <a:pt x="618" y="567"/>
                </a:lnTo>
                <a:lnTo>
                  <a:pt x="623" y="567"/>
                </a:lnTo>
                <a:lnTo>
                  <a:pt x="630" y="567"/>
                </a:lnTo>
                <a:lnTo>
                  <a:pt x="635" y="565"/>
                </a:lnTo>
                <a:lnTo>
                  <a:pt x="640" y="565"/>
                </a:lnTo>
                <a:lnTo>
                  <a:pt x="645" y="565"/>
                </a:lnTo>
                <a:lnTo>
                  <a:pt x="650" y="567"/>
                </a:lnTo>
                <a:lnTo>
                  <a:pt x="655" y="569"/>
                </a:lnTo>
                <a:lnTo>
                  <a:pt x="664" y="578"/>
                </a:lnTo>
                <a:lnTo>
                  <a:pt x="671" y="588"/>
                </a:lnTo>
                <a:lnTo>
                  <a:pt x="675" y="600"/>
                </a:lnTo>
                <a:lnTo>
                  <a:pt x="678" y="613"/>
                </a:lnTo>
                <a:lnTo>
                  <a:pt x="681" y="624"/>
                </a:lnTo>
                <a:lnTo>
                  <a:pt x="684" y="633"/>
                </a:lnTo>
                <a:lnTo>
                  <a:pt x="689" y="641"/>
                </a:lnTo>
                <a:lnTo>
                  <a:pt x="695" y="650"/>
                </a:lnTo>
                <a:lnTo>
                  <a:pt x="685" y="660"/>
                </a:lnTo>
                <a:lnTo>
                  <a:pt x="673" y="670"/>
                </a:lnTo>
                <a:lnTo>
                  <a:pt x="659" y="681"/>
                </a:lnTo>
                <a:lnTo>
                  <a:pt x="645" y="691"/>
                </a:lnTo>
                <a:lnTo>
                  <a:pt x="631" y="700"/>
                </a:lnTo>
                <a:lnTo>
                  <a:pt x="617" y="708"/>
                </a:lnTo>
                <a:lnTo>
                  <a:pt x="605" y="713"/>
                </a:lnTo>
                <a:lnTo>
                  <a:pt x="595" y="717"/>
                </a:lnTo>
                <a:lnTo>
                  <a:pt x="585" y="719"/>
                </a:lnTo>
                <a:lnTo>
                  <a:pt x="573" y="722"/>
                </a:lnTo>
                <a:lnTo>
                  <a:pt x="560" y="723"/>
                </a:lnTo>
                <a:lnTo>
                  <a:pt x="546" y="724"/>
                </a:lnTo>
                <a:lnTo>
                  <a:pt x="532" y="726"/>
                </a:lnTo>
                <a:lnTo>
                  <a:pt x="518" y="726"/>
                </a:lnTo>
                <a:lnTo>
                  <a:pt x="505" y="724"/>
                </a:lnTo>
                <a:lnTo>
                  <a:pt x="495" y="723"/>
                </a:lnTo>
                <a:lnTo>
                  <a:pt x="482" y="720"/>
                </a:lnTo>
                <a:lnTo>
                  <a:pt x="465" y="715"/>
                </a:lnTo>
                <a:lnTo>
                  <a:pt x="446" y="709"/>
                </a:lnTo>
                <a:lnTo>
                  <a:pt x="423" y="699"/>
                </a:lnTo>
                <a:lnTo>
                  <a:pt x="400" y="687"/>
                </a:lnTo>
                <a:lnTo>
                  <a:pt x="374" y="673"/>
                </a:lnTo>
                <a:lnTo>
                  <a:pt x="350" y="655"/>
                </a:lnTo>
                <a:lnTo>
                  <a:pt x="327" y="633"/>
                </a:lnTo>
                <a:lnTo>
                  <a:pt x="304" y="609"/>
                </a:lnTo>
                <a:lnTo>
                  <a:pt x="282" y="585"/>
                </a:lnTo>
                <a:lnTo>
                  <a:pt x="259" y="561"/>
                </a:lnTo>
                <a:lnTo>
                  <a:pt x="237" y="538"/>
                </a:lnTo>
                <a:lnTo>
                  <a:pt x="215" y="515"/>
                </a:lnTo>
                <a:lnTo>
                  <a:pt x="196" y="495"/>
                </a:lnTo>
                <a:lnTo>
                  <a:pt x="179" y="474"/>
                </a:lnTo>
                <a:lnTo>
                  <a:pt x="164" y="456"/>
                </a:lnTo>
                <a:lnTo>
                  <a:pt x="151" y="440"/>
                </a:lnTo>
                <a:lnTo>
                  <a:pt x="138" y="424"/>
                </a:lnTo>
                <a:lnTo>
                  <a:pt x="127" y="410"/>
                </a:lnTo>
                <a:lnTo>
                  <a:pt x="117" y="397"/>
                </a:lnTo>
                <a:lnTo>
                  <a:pt x="108" y="386"/>
                </a:lnTo>
                <a:lnTo>
                  <a:pt x="99" y="374"/>
                </a:lnTo>
                <a:lnTo>
                  <a:pt x="90" y="363"/>
                </a:lnTo>
                <a:lnTo>
                  <a:pt x="81" y="350"/>
                </a:lnTo>
                <a:lnTo>
                  <a:pt x="70" y="337"/>
                </a:lnTo>
                <a:lnTo>
                  <a:pt x="59" y="323"/>
                </a:lnTo>
                <a:lnTo>
                  <a:pt x="47" y="309"/>
                </a:lnTo>
                <a:lnTo>
                  <a:pt x="35" y="295"/>
                </a:lnTo>
                <a:lnTo>
                  <a:pt x="23" y="281"/>
                </a:lnTo>
                <a:lnTo>
                  <a:pt x="14" y="268"/>
                </a:lnTo>
                <a:lnTo>
                  <a:pt x="5" y="256"/>
                </a:lnTo>
                <a:lnTo>
                  <a:pt x="0" y="247"/>
                </a:lnTo>
                <a:lnTo>
                  <a:pt x="0" y="231"/>
                </a:lnTo>
                <a:lnTo>
                  <a:pt x="2" y="214"/>
                </a:lnTo>
                <a:lnTo>
                  <a:pt x="5" y="198"/>
                </a:lnTo>
                <a:lnTo>
                  <a:pt x="6" y="183"/>
                </a:lnTo>
                <a:lnTo>
                  <a:pt x="8" y="182"/>
                </a:lnTo>
                <a:lnTo>
                  <a:pt x="13" y="178"/>
                </a:lnTo>
                <a:lnTo>
                  <a:pt x="18" y="173"/>
                </a:lnTo>
                <a:lnTo>
                  <a:pt x="23" y="166"/>
                </a:lnTo>
                <a:lnTo>
                  <a:pt x="17" y="156"/>
                </a:lnTo>
                <a:lnTo>
                  <a:pt x="11" y="148"/>
                </a:lnTo>
                <a:lnTo>
                  <a:pt x="11" y="142"/>
                </a:lnTo>
                <a:lnTo>
                  <a:pt x="23" y="133"/>
                </a:lnTo>
                <a:lnTo>
                  <a:pt x="32" y="128"/>
                </a:lnTo>
                <a:lnTo>
                  <a:pt x="40" y="121"/>
                </a:lnTo>
                <a:lnTo>
                  <a:pt x="47" y="114"/>
                </a:lnTo>
                <a:lnTo>
                  <a:pt x="55" y="106"/>
                </a:lnTo>
                <a:lnTo>
                  <a:pt x="63" y="100"/>
                </a:lnTo>
                <a:lnTo>
                  <a:pt x="69" y="92"/>
                </a:lnTo>
                <a:lnTo>
                  <a:pt x="76" y="86"/>
                </a:lnTo>
                <a:lnTo>
                  <a:pt x="83" y="80"/>
                </a:lnTo>
                <a:lnTo>
                  <a:pt x="92" y="73"/>
                </a:lnTo>
                <a:lnTo>
                  <a:pt x="102" y="64"/>
                </a:lnTo>
                <a:lnTo>
                  <a:pt x="114" y="51"/>
                </a:lnTo>
                <a:lnTo>
                  <a:pt x="127" y="38"/>
                </a:lnTo>
                <a:lnTo>
                  <a:pt x="140" y="27"/>
                </a:lnTo>
                <a:lnTo>
                  <a:pt x="151" y="15"/>
                </a:lnTo>
                <a:lnTo>
                  <a:pt x="164" y="6"/>
                </a:lnTo>
                <a:lnTo>
                  <a:pt x="174" y="0"/>
                </a:lnTo>
                <a:close/>
              </a:path>
            </a:pathLst>
          </a:custGeom>
          <a:solidFill>
            <a:srgbClr val="FFFFFF"/>
          </a:solidFill>
          <a:ln w="9525">
            <a:noFill/>
            <a:round/>
            <a:headEnd/>
            <a:tailEnd/>
          </a:ln>
        </p:spPr>
        <p:txBody>
          <a:bodyPr/>
          <a:lstStyle/>
          <a:p>
            <a:endParaRPr lang="en-US" dirty="0"/>
          </a:p>
        </p:txBody>
      </p:sp>
      <p:sp>
        <p:nvSpPr>
          <p:cNvPr id="2100" name="Freeform 69"/>
          <p:cNvSpPr>
            <a:spLocks/>
          </p:cNvSpPr>
          <p:nvPr/>
        </p:nvSpPr>
        <p:spPr bwMode="auto">
          <a:xfrm>
            <a:off x="4229100" y="5781675"/>
            <a:ext cx="552450" cy="576263"/>
          </a:xfrm>
          <a:custGeom>
            <a:avLst/>
            <a:gdLst>
              <a:gd name="T0" fmla="*/ 2147483647 w 695"/>
              <a:gd name="T1" fmla="*/ 2147483647 h 726"/>
              <a:gd name="T2" fmla="*/ 2147483647 w 695"/>
              <a:gd name="T3" fmla="*/ 2147483647 h 726"/>
              <a:gd name="T4" fmla="*/ 2147483647 w 695"/>
              <a:gd name="T5" fmla="*/ 2147483647 h 726"/>
              <a:gd name="T6" fmla="*/ 2147483647 w 695"/>
              <a:gd name="T7" fmla="*/ 2147483647 h 726"/>
              <a:gd name="T8" fmla="*/ 2147483647 w 695"/>
              <a:gd name="T9" fmla="*/ 2147483647 h 726"/>
              <a:gd name="T10" fmla="*/ 2147483647 w 695"/>
              <a:gd name="T11" fmla="*/ 2147483647 h 726"/>
              <a:gd name="T12" fmla="*/ 2147483647 w 695"/>
              <a:gd name="T13" fmla="*/ 2147483647 h 726"/>
              <a:gd name="T14" fmla="*/ 2147483647 w 695"/>
              <a:gd name="T15" fmla="*/ 2147483647 h 726"/>
              <a:gd name="T16" fmla="*/ 2147483647 w 695"/>
              <a:gd name="T17" fmla="*/ 2147483647 h 726"/>
              <a:gd name="T18" fmla="*/ 2147483647 w 695"/>
              <a:gd name="T19" fmla="*/ 2147483647 h 726"/>
              <a:gd name="T20" fmla="*/ 2147483647 w 695"/>
              <a:gd name="T21" fmla="*/ 2147483647 h 726"/>
              <a:gd name="T22" fmla="*/ 2147483647 w 695"/>
              <a:gd name="T23" fmla="*/ 2147483647 h 726"/>
              <a:gd name="T24" fmla="*/ 2147483647 w 695"/>
              <a:gd name="T25" fmla="*/ 2147483647 h 726"/>
              <a:gd name="T26" fmla="*/ 2147483647 w 695"/>
              <a:gd name="T27" fmla="*/ 2147483647 h 726"/>
              <a:gd name="T28" fmla="*/ 2147483647 w 695"/>
              <a:gd name="T29" fmla="*/ 2147483647 h 726"/>
              <a:gd name="T30" fmla="*/ 2147483647 w 695"/>
              <a:gd name="T31" fmla="*/ 2147483647 h 726"/>
              <a:gd name="T32" fmla="*/ 2147483647 w 695"/>
              <a:gd name="T33" fmla="*/ 2147483647 h 726"/>
              <a:gd name="T34" fmla="*/ 2147483647 w 695"/>
              <a:gd name="T35" fmla="*/ 2147483647 h 726"/>
              <a:gd name="T36" fmla="*/ 2147483647 w 695"/>
              <a:gd name="T37" fmla="*/ 2147483647 h 726"/>
              <a:gd name="T38" fmla="*/ 2147483647 w 695"/>
              <a:gd name="T39" fmla="*/ 2147483647 h 726"/>
              <a:gd name="T40" fmla="*/ 2147483647 w 695"/>
              <a:gd name="T41" fmla="*/ 2147483647 h 726"/>
              <a:gd name="T42" fmla="*/ 2147483647 w 695"/>
              <a:gd name="T43" fmla="*/ 2147483647 h 726"/>
              <a:gd name="T44" fmla="*/ 2147483647 w 695"/>
              <a:gd name="T45" fmla="*/ 2147483647 h 726"/>
              <a:gd name="T46" fmla="*/ 2147483647 w 695"/>
              <a:gd name="T47" fmla="*/ 2147483647 h 726"/>
              <a:gd name="T48" fmla="*/ 2147483647 w 695"/>
              <a:gd name="T49" fmla="*/ 2147483647 h 726"/>
              <a:gd name="T50" fmla="*/ 2147483647 w 695"/>
              <a:gd name="T51" fmla="*/ 2147483647 h 726"/>
              <a:gd name="T52" fmla="*/ 2147483647 w 695"/>
              <a:gd name="T53" fmla="*/ 2147483647 h 726"/>
              <a:gd name="T54" fmla="*/ 2147483647 w 695"/>
              <a:gd name="T55" fmla="*/ 2147483647 h 726"/>
              <a:gd name="T56" fmla="*/ 2147483647 w 695"/>
              <a:gd name="T57" fmla="*/ 2147483647 h 726"/>
              <a:gd name="T58" fmla="*/ 2147483647 w 695"/>
              <a:gd name="T59" fmla="*/ 2147483647 h 726"/>
              <a:gd name="T60" fmla="*/ 2147483647 w 695"/>
              <a:gd name="T61" fmla="*/ 2147483647 h 726"/>
              <a:gd name="T62" fmla="*/ 2147483647 w 695"/>
              <a:gd name="T63" fmla="*/ 2147483647 h 726"/>
              <a:gd name="T64" fmla="*/ 2147483647 w 695"/>
              <a:gd name="T65" fmla="*/ 2147483647 h 726"/>
              <a:gd name="T66" fmla="*/ 2147483647 w 695"/>
              <a:gd name="T67" fmla="*/ 2147483647 h 726"/>
              <a:gd name="T68" fmla="*/ 2147483647 w 695"/>
              <a:gd name="T69" fmla="*/ 2147483647 h 726"/>
              <a:gd name="T70" fmla="*/ 2147483647 w 695"/>
              <a:gd name="T71" fmla="*/ 2147483647 h 726"/>
              <a:gd name="T72" fmla="*/ 2147483647 w 695"/>
              <a:gd name="T73" fmla="*/ 2147483647 h 726"/>
              <a:gd name="T74" fmla="*/ 2147483647 w 695"/>
              <a:gd name="T75" fmla="*/ 2147483647 h 726"/>
              <a:gd name="T76" fmla="*/ 2147483647 w 695"/>
              <a:gd name="T77" fmla="*/ 2147483647 h 726"/>
              <a:gd name="T78" fmla="*/ 2147483647 w 695"/>
              <a:gd name="T79" fmla="*/ 2147483647 h 726"/>
              <a:gd name="T80" fmla="*/ 2147483647 w 695"/>
              <a:gd name="T81" fmla="*/ 2147483647 h 726"/>
              <a:gd name="T82" fmla="*/ 2147483647 w 695"/>
              <a:gd name="T83" fmla="*/ 2147483647 h 726"/>
              <a:gd name="T84" fmla="*/ 2147483647 w 695"/>
              <a:gd name="T85" fmla="*/ 2147483647 h 726"/>
              <a:gd name="T86" fmla="*/ 0 w 695"/>
              <a:gd name="T87" fmla="*/ 2147483647 h 726"/>
              <a:gd name="T88" fmla="*/ 2147483647 w 695"/>
              <a:gd name="T89" fmla="*/ 2147483647 h 726"/>
              <a:gd name="T90" fmla="*/ 2147483647 w 695"/>
              <a:gd name="T91" fmla="*/ 2147483647 h 726"/>
              <a:gd name="T92" fmla="*/ 2147483647 w 695"/>
              <a:gd name="T93" fmla="*/ 2147483647 h 726"/>
              <a:gd name="T94" fmla="*/ 2147483647 w 695"/>
              <a:gd name="T95" fmla="*/ 2147483647 h 726"/>
              <a:gd name="T96" fmla="*/ 2147483647 w 695"/>
              <a:gd name="T97" fmla="*/ 2147483647 h 726"/>
              <a:gd name="T98" fmla="*/ 2147483647 w 695"/>
              <a:gd name="T99" fmla="*/ 2147483647 h 726"/>
              <a:gd name="T100" fmla="*/ 2147483647 w 695"/>
              <a:gd name="T101" fmla="*/ 2147483647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5"/>
              <a:gd name="T154" fmla="*/ 0 h 726"/>
              <a:gd name="T155" fmla="*/ 695 w 695"/>
              <a:gd name="T156" fmla="*/ 726 h 7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5" h="726">
                <a:moveTo>
                  <a:pt x="174" y="0"/>
                </a:moveTo>
                <a:lnTo>
                  <a:pt x="210" y="3"/>
                </a:lnTo>
                <a:lnTo>
                  <a:pt x="205" y="57"/>
                </a:lnTo>
                <a:lnTo>
                  <a:pt x="206" y="107"/>
                </a:lnTo>
                <a:lnTo>
                  <a:pt x="212" y="148"/>
                </a:lnTo>
                <a:lnTo>
                  <a:pt x="224" y="177"/>
                </a:lnTo>
                <a:lnTo>
                  <a:pt x="233" y="188"/>
                </a:lnTo>
                <a:lnTo>
                  <a:pt x="244" y="201"/>
                </a:lnTo>
                <a:lnTo>
                  <a:pt x="255" y="214"/>
                </a:lnTo>
                <a:lnTo>
                  <a:pt x="268" y="228"/>
                </a:lnTo>
                <a:lnTo>
                  <a:pt x="282" y="239"/>
                </a:lnTo>
                <a:lnTo>
                  <a:pt x="295" y="250"/>
                </a:lnTo>
                <a:lnTo>
                  <a:pt x="306" y="256"/>
                </a:lnTo>
                <a:lnTo>
                  <a:pt x="318" y="260"/>
                </a:lnTo>
                <a:lnTo>
                  <a:pt x="327" y="261"/>
                </a:lnTo>
                <a:lnTo>
                  <a:pt x="337" y="264"/>
                </a:lnTo>
                <a:lnTo>
                  <a:pt x="346" y="265"/>
                </a:lnTo>
                <a:lnTo>
                  <a:pt x="355" y="266"/>
                </a:lnTo>
                <a:lnTo>
                  <a:pt x="364" y="266"/>
                </a:lnTo>
                <a:lnTo>
                  <a:pt x="372" y="265"/>
                </a:lnTo>
                <a:lnTo>
                  <a:pt x="380" y="263"/>
                </a:lnTo>
                <a:lnTo>
                  <a:pt x="387" y="257"/>
                </a:lnTo>
                <a:lnTo>
                  <a:pt x="400" y="247"/>
                </a:lnTo>
                <a:lnTo>
                  <a:pt x="408" y="238"/>
                </a:lnTo>
                <a:lnTo>
                  <a:pt x="412" y="228"/>
                </a:lnTo>
                <a:lnTo>
                  <a:pt x="414" y="214"/>
                </a:lnTo>
                <a:lnTo>
                  <a:pt x="418" y="197"/>
                </a:lnTo>
                <a:lnTo>
                  <a:pt x="426" y="183"/>
                </a:lnTo>
                <a:lnTo>
                  <a:pt x="435" y="172"/>
                </a:lnTo>
                <a:lnTo>
                  <a:pt x="445" y="160"/>
                </a:lnTo>
                <a:lnTo>
                  <a:pt x="453" y="151"/>
                </a:lnTo>
                <a:lnTo>
                  <a:pt x="458" y="143"/>
                </a:lnTo>
                <a:lnTo>
                  <a:pt x="463" y="142"/>
                </a:lnTo>
                <a:lnTo>
                  <a:pt x="471" y="150"/>
                </a:lnTo>
                <a:lnTo>
                  <a:pt x="478" y="164"/>
                </a:lnTo>
                <a:lnTo>
                  <a:pt x="483" y="178"/>
                </a:lnTo>
                <a:lnTo>
                  <a:pt x="489" y="188"/>
                </a:lnTo>
                <a:lnTo>
                  <a:pt x="498" y="191"/>
                </a:lnTo>
                <a:lnTo>
                  <a:pt x="504" y="189"/>
                </a:lnTo>
                <a:lnTo>
                  <a:pt x="509" y="188"/>
                </a:lnTo>
                <a:lnTo>
                  <a:pt x="516" y="187"/>
                </a:lnTo>
                <a:lnTo>
                  <a:pt x="522" y="187"/>
                </a:lnTo>
                <a:lnTo>
                  <a:pt x="527" y="186"/>
                </a:lnTo>
                <a:lnTo>
                  <a:pt x="533" y="184"/>
                </a:lnTo>
                <a:lnTo>
                  <a:pt x="541" y="183"/>
                </a:lnTo>
                <a:lnTo>
                  <a:pt x="548" y="180"/>
                </a:lnTo>
                <a:lnTo>
                  <a:pt x="555" y="178"/>
                </a:lnTo>
                <a:lnTo>
                  <a:pt x="563" y="174"/>
                </a:lnTo>
                <a:lnTo>
                  <a:pt x="571" y="172"/>
                </a:lnTo>
                <a:lnTo>
                  <a:pt x="577" y="169"/>
                </a:lnTo>
                <a:lnTo>
                  <a:pt x="582" y="169"/>
                </a:lnTo>
                <a:lnTo>
                  <a:pt x="586" y="170"/>
                </a:lnTo>
                <a:lnTo>
                  <a:pt x="589" y="174"/>
                </a:lnTo>
                <a:lnTo>
                  <a:pt x="589" y="180"/>
                </a:lnTo>
                <a:lnTo>
                  <a:pt x="586" y="188"/>
                </a:lnTo>
                <a:lnTo>
                  <a:pt x="581" y="196"/>
                </a:lnTo>
                <a:lnTo>
                  <a:pt x="575" y="204"/>
                </a:lnTo>
                <a:lnTo>
                  <a:pt x="568" y="210"/>
                </a:lnTo>
                <a:lnTo>
                  <a:pt x="559" y="216"/>
                </a:lnTo>
                <a:lnTo>
                  <a:pt x="550" y="223"/>
                </a:lnTo>
                <a:lnTo>
                  <a:pt x="540" y="229"/>
                </a:lnTo>
                <a:lnTo>
                  <a:pt x="531" y="237"/>
                </a:lnTo>
                <a:lnTo>
                  <a:pt x="517" y="248"/>
                </a:lnTo>
                <a:lnTo>
                  <a:pt x="509" y="257"/>
                </a:lnTo>
                <a:lnTo>
                  <a:pt x="504" y="268"/>
                </a:lnTo>
                <a:lnTo>
                  <a:pt x="501" y="287"/>
                </a:lnTo>
                <a:lnTo>
                  <a:pt x="499" y="310"/>
                </a:lnTo>
                <a:lnTo>
                  <a:pt x="499" y="331"/>
                </a:lnTo>
                <a:lnTo>
                  <a:pt x="499" y="349"/>
                </a:lnTo>
                <a:lnTo>
                  <a:pt x="501" y="366"/>
                </a:lnTo>
                <a:lnTo>
                  <a:pt x="503" y="387"/>
                </a:lnTo>
                <a:lnTo>
                  <a:pt x="503" y="410"/>
                </a:lnTo>
                <a:lnTo>
                  <a:pt x="504" y="434"/>
                </a:lnTo>
                <a:lnTo>
                  <a:pt x="508" y="456"/>
                </a:lnTo>
                <a:lnTo>
                  <a:pt x="510" y="474"/>
                </a:lnTo>
                <a:lnTo>
                  <a:pt x="512" y="487"/>
                </a:lnTo>
                <a:lnTo>
                  <a:pt x="512" y="499"/>
                </a:lnTo>
                <a:lnTo>
                  <a:pt x="514" y="510"/>
                </a:lnTo>
                <a:lnTo>
                  <a:pt x="519" y="517"/>
                </a:lnTo>
                <a:lnTo>
                  <a:pt x="530" y="526"/>
                </a:lnTo>
                <a:lnTo>
                  <a:pt x="544" y="534"/>
                </a:lnTo>
                <a:lnTo>
                  <a:pt x="559" y="543"/>
                </a:lnTo>
                <a:lnTo>
                  <a:pt x="576" y="551"/>
                </a:lnTo>
                <a:lnTo>
                  <a:pt x="590" y="559"/>
                </a:lnTo>
                <a:lnTo>
                  <a:pt x="603" y="564"/>
                </a:lnTo>
                <a:lnTo>
                  <a:pt x="612" y="567"/>
                </a:lnTo>
                <a:lnTo>
                  <a:pt x="618" y="567"/>
                </a:lnTo>
                <a:lnTo>
                  <a:pt x="623" y="567"/>
                </a:lnTo>
                <a:lnTo>
                  <a:pt x="630" y="567"/>
                </a:lnTo>
                <a:lnTo>
                  <a:pt x="635" y="565"/>
                </a:lnTo>
                <a:lnTo>
                  <a:pt x="640" y="565"/>
                </a:lnTo>
                <a:lnTo>
                  <a:pt x="645" y="565"/>
                </a:lnTo>
                <a:lnTo>
                  <a:pt x="650" y="567"/>
                </a:lnTo>
                <a:lnTo>
                  <a:pt x="655" y="569"/>
                </a:lnTo>
                <a:lnTo>
                  <a:pt x="664" y="578"/>
                </a:lnTo>
                <a:lnTo>
                  <a:pt x="671" y="588"/>
                </a:lnTo>
                <a:lnTo>
                  <a:pt x="675" y="600"/>
                </a:lnTo>
                <a:lnTo>
                  <a:pt x="678" y="613"/>
                </a:lnTo>
                <a:lnTo>
                  <a:pt x="681" y="624"/>
                </a:lnTo>
                <a:lnTo>
                  <a:pt x="684" y="633"/>
                </a:lnTo>
                <a:lnTo>
                  <a:pt x="689" y="641"/>
                </a:lnTo>
                <a:lnTo>
                  <a:pt x="695" y="650"/>
                </a:lnTo>
                <a:lnTo>
                  <a:pt x="685" y="660"/>
                </a:lnTo>
                <a:lnTo>
                  <a:pt x="673" y="670"/>
                </a:lnTo>
                <a:lnTo>
                  <a:pt x="659" y="681"/>
                </a:lnTo>
                <a:lnTo>
                  <a:pt x="645" y="691"/>
                </a:lnTo>
                <a:lnTo>
                  <a:pt x="631" y="700"/>
                </a:lnTo>
                <a:lnTo>
                  <a:pt x="617" y="708"/>
                </a:lnTo>
                <a:lnTo>
                  <a:pt x="605" y="713"/>
                </a:lnTo>
                <a:lnTo>
                  <a:pt x="595" y="717"/>
                </a:lnTo>
                <a:lnTo>
                  <a:pt x="585" y="719"/>
                </a:lnTo>
                <a:lnTo>
                  <a:pt x="573" y="722"/>
                </a:lnTo>
                <a:lnTo>
                  <a:pt x="560" y="723"/>
                </a:lnTo>
                <a:lnTo>
                  <a:pt x="546" y="724"/>
                </a:lnTo>
                <a:lnTo>
                  <a:pt x="532" y="726"/>
                </a:lnTo>
                <a:lnTo>
                  <a:pt x="518" y="726"/>
                </a:lnTo>
                <a:lnTo>
                  <a:pt x="505" y="724"/>
                </a:lnTo>
                <a:lnTo>
                  <a:pt x="495" y="723"/>
                </a:lnTo>
                <a:lnTo>
                  <a:pt x="482" y="720"/>
                </a:lnTo>
                <a:lnTo>
                  <a:pt x="465" y="715"/>
                </a:lnTo>
                <a:lnTo>
                  <a:pt x="446" y="709"/>
                </a:lnTo>
                <a:lnTo>
                  <a:pt x="423" y="699"/>
                </a:lnTo>
                <a:lnTo>
                  <a:pt x="400" y="687"/>
                </a:lnTo>
                <a:lnTo>
                  <a:pt x="374" y="673"/>
                </a:lnTo>
                <a:lnTo>
                  <a:pt x="350" y="655"/>
                </a:lnTo>
                <a:lnTo>
                  <a:pt x="327" y="633"/>
                </a:lnTo>
                <a:lnTo>
                  <a:pt x="304" y="609"/>
                </a:lnTo>
                <a:lnTo>
                  <a:pt x="282" y="585"/>
                </a:lnTo>
                <a:lnTo>
                  <a:pt x="259" y="561"/>
                </a:lnTo>
                <a:lnTo>
                  <a:pt x="237" y="538"/>
                </a:lnTo>
                <a:lnTo>
                  <a:pt x="215" y="515"/>
                </a:lnTo>
                <a:lnTo>
                  <a:pt x="196" y="495"/>
                </a:lnTo>
                <a:lnTo>
                  <a:pt x="179" y="474"/>
                </a:lnTo>
                <a:lnTo>
                  <a:pt x="164" y="456"/>
                </a:lnTo>
                <a:lnTo>
                  <a:pt x="151" y="440"/>
                </a:lnTo>
                <a:lnTo>
                  <a:pt x="138" y="424"/>
                </a:lnTo>
                <a:lnTo>
                  <a:pt x="127" y="410"/>
                </a:lnTo>
                <a:lnTo>
                  <a:pt x="117" y="397"/>
                </a:lnTo>
                <a:lnTo>
                  <a:pt x="108" y="386"/>
                </a:lnTo>
                <a:lnTo>
                  <a:pt x="99" y="374"/>
                </a:lnTo>
                <a:lnTo>
                  <a:pt x="90" y="363"/>
                </a:lnTo>
                <a:lnTo>
                  <a:pt x="81" y="350"/>
                </a:lnTo>
                <a:lnTo>
                  <a:pt x="70" y="337"/>
                </a:lnTo>
                <a:lnTo>
                  <a:pt x="59" y="323"/>
                </a:lnTo>
                <a:lnTo>
                  <a:pt x="47" y="309"/>
                </a:lnTo>
                <a:lnTo>
                  <a:pt x="35" y="295"/>
                </a:lnTo>
                <a:lnTo>
                  <a:pt x="23" y="281"/>
                </a:lnTo>
                <a:lnTo>
                  <a:pt x="14" y="268"/>
                </a:lnTo>
                <a:lnTo>
                  <a:pt x="5" y="256"/>
                </a:lnTo>
                <a:lnTo>
                  <a:pt x="0" y="247"/>
                </a:lnTo>
                <a:lnTo>
                  <a:pt x="0" y="231"/>
                </a:lnTo>
                <a:lnTo>
                  <a:pt x="2" y="214"/>
                </a:lnTo>
                <a:lnTo>
                  <a:pt x="5" y="198"/>
                </a:lnTo>
                <a:lnTo>
                  <a:pt x="6" y="183"/>
                </a:lnTo>
                <a:lnTo>
                  <a:pt x="8" y="182"/>
                </a:lnTo>
                <a:lnTo>
                  <a:pt x="13" y="178"/>
                </a:lnTo>
                <a:lnTo>
                  <a:pt x="18" y="173"/>
                </a:lnTo>
                <a:lnTo>
                  <a:pt x="23" y="166"/>
                </a:lnTo>
                <a:lnTo>
                  <a:pt x="17" y="156"/>
                </a:lnTo>
                <a:lnTo>
                  <a:pt x="11" y="148"/>
                </a:lnTo>
                <a:lnTo>
                  <a:pt x="11" y="142"/>
                </a:lnTo>
                <a:lnTo>
                  <a:pt x="23" y="133"/>
                </a:lnTo>
                <a:lnTo>
                  <a:pt x="32" y="128"/>
                </a:lnTo>
                <a:lnTo>
                  <a:pt x="40" y="121"/>
                </a:lnTo>
                <a:lnTo>
                  <a:pt x="47" y="114"/>
                </a:lnTo>
                <a:lnTo>
                  <a:pt x="55" y="106"/>
                </a:lnTo>
                <a:lnTo>
                  <a:pt x="63" y="100"/>
                </a:lnTo>
                <a:lnTo>
                  <a:pt x="69" y="92"/>
                </a:lnTo>
                <a:lnTo>
                  <a:pt x="76" y="86"/>
                </a:lnTo>
                <a:lnTo>
                  <a:pt x="83" y="80"/>
                </a:lnTo>
                <a:lnTo>
                  <a:pt x="92" y="73"/>
                </a:lnTo>
                <a:lnTo>
                  <a:pt x="102" y="64"/>
                </a:lnTo>
                <a:lnTo>
                  <a:pt x="114" y="51"/>
                </a:lnTo>
                <a:lnTo>
                  <a:pt x="127" y="38"/>
                </a:lnTo>
                <a:lnTo>
                  <a:pt x="140" y="27"/>
                </a:lnTo>
                <a:lnTo>
                  <a:pt x="151" y="15"/>
                </a:lnTo>
                <a:lnTo>
                  <a:pt x="164" y="6"/>
                </a:lnTo>
                <a:lnTo>
                  <a:pt x="174" y="0"/>
                </a:lnTo>
              </a:path>
            </a:pathLst>
          </a:custGeom>
          <a:noFill/>
          <a:ln w="0">
            <a:solidFill>
              <a:srgbClr val="000000"/>
            </a:solidFill>
            <a:round/>
            <a:headEnd/>
            <a:tailEnd/>
          </a:ln>
        </p:spPr>
        <p:txBody>
          <a:bodyPr/>
          <a:lstStyle/>
          <a:p>
            <a:endParaRPr lang="en-US" dirty="0"/>
          </a:p>
        </p:txBody>
      </p:sp>
      <p:sp>
        <p:nvSpPr>
          <p:cNvPr id="2101" name="Freeform 70"/>
          <p:cNvSpPr>
            <a:spLocks/>
          </p:cNvSpPr>
          <p:nvPr/>
        </p:nvSpPr>
        <p:spPr bwMode="auto">
          <a:xfrm>
            <a:off x="4229100" y="5927725"/>
            <a:ext cx="552450" cy="430213"/>
          </a:xfrm>
          <a:custGeom>
            <a:avLst/>
            <a:gdLst>
              <a:gd name="T0" fmla="*/ 2147483647 w 695"/>
              <a:gd name="T1" fmla="*/ 2147483647 h 543"/>
              <a:gd name="T2" fmla="*/ 2147483647 w 695"/>
              <a:gd name="T3" fmla="*/ 2147483647 h 543"/>
              <a:gd name="T4" fmla="*/ 2147483647 w 695"/>
              <a:gd name="T5" fmla="*/ 2147483647 h 543"/>
              <a:gd name="T6" fmla="*/ 2147483647 w 695"/>
              <a:gd name="T7" fmla="*/ 2147483647 h 543"/>
              <a:gd name="T8" fmla="*/ 2147483647 w 695"/>
              <a:gd name="T9" fmla="*/ 2147483647 h 543"/>
              <a:gd name="T10" fmla="*/ 2147483647 w 695"/>
              <a:gd name="T11" fmla="*/ 2147483647 h 543"/>
              <a:gd name="T12" fmla="*/ 2147483647 w 695"/>
              <a:gd name="T13" fmla="*/ 2147483647 h 543"/>
              <a:gd name="T14" fmla="*/ 2147483647 w 695"/>
              <a:gd name="T15" fmla="*/ 2147483647 h 543"/>
              <a:gd name="T16" fmla="*/ 2147483647 w 695"/>
              <a:gd name="T17" fmla="*/ 2147483647 h 543"/>
              <a:gd name="T18" fmla="*/ 2147483647 w 695"/>
              <a:gd name="T19" fmla="*/ 2147483647 h 543"/>
              <a:gd name="T20" fmla="*/ 2147483647 w 695"/>
              <a:gd name="T21" fmla="*/ 2147483647 h 543"/>
              <a:gd name="T22" fmla="*/ 2147483647 w 695"/>
              <a:gd name="T23" fmla="*/ 2147483647 h 543"/>
              <a:gd name="T24" fmla="*/ 2147483647 w 695"/>
              <a:gd name="T25" fmla="*/ 2147483647 h 543"/>
              <a:gd name="T26" fmla="*/ 2147483647 w 695"/>
              <a:gd name="T27" fmla="*/ 2147483647 h 543"/>
              <a:gd name="T28" fmla="*/ 2147483647 w 695"/>
              <a:gd name="T29" fmla="*/ 2147483647 h 543"/>
              <a:gd name="T30" fmla="*/ 2147483647 w 695"/>
              <a:gd name="T31" fmla="*/ 2147483647 h 543"/>
              <a:gd name="T32" fmla="*/ 2147483647 w 695"/>
              <a:gd name="T33" fmla="*/ 2147483647 h 543"/>
              <a:gd name="T34" fmla="*/ 2147483647 w 695"/>
              <a:gd name="T35" fmla="*/ 2147483647 h 543"/>
              <a:gd name="T36" fmla="*/ 2147483647 w 695"/>
              <a:gd name="T37" fmla="*/ 2147483647 h 543"/>
              <a:gd name="T38" fmla="*/ 2147483647 w 695"/>
              <a:gd name="T39" fmla="*/ 2147483647 h 543"/>
              <a:gd name="T40" fmla="*/ 2147483647 w 695"/>
              <a:gd name="T41" fmla="*/ 2147483647 h 543"/>
              <a:gd name="T42" fmla="*/ 2147483647 w 695"/>
              <a:gd name="T43" fmla="*/ 2147483647 h 543"/>
              <a:gd name="T44" fmla="*/ 2147483647 w 695"/>
              <a:gd name="T45" fmla="*/ 2147483647 h 543"/>
              <a:gd name="T46" fmla="*/ 2147483647 w 695"/>
              <a:gd name="T47" fmla="*/ 2147483647 h 543"/>
              <a:gd name="T48" fmla="*/ 2147483647 w 695"/>
              <a:gd name="T49" fmla="*/ 2147483647 h 543"/>
              <a:gd name="T50" fmla="*/ 2147483647 w 695"/>
              <a:gd name="T51" fmla="*/ 2147483647 h 543"/>
              <a:gd name="T52" fmla="*/ 0 w 695"/>
              <a:gd name="T53" fmla="*/ 2147483647 h 543"/>
              <a:gd name="T54" fmla="*/ 2147483647 w 695"/>
              <a:gd name="T55" fmla="*/ 2147483647 h 543"/>
              <a:gd name="T56" fmla="*/ 2147483647 w 695"/>
              <a:gd name="T57" fmla="*/ 2147483647 h 543"/>
              <a:gd name="T58" fmla="*/ 2147483647 w 695"/>
              <a:gd name="T59" fmla="*/ 2147483647 h 543"/>
              <a:gd name="T60" fmla="*/ 2147483647 w 695"/>
              <a:gd name="T61" fmla="*/ 2147483647 h 543"/>
              <a:gd name="T62" fmla="*/ 2147483647 w 695"/>
              <a:gd name="T63" fmla="*/ 2147483647 h 543"/>
              <a:gd name="T64" fmla="*/ 2147483647 w 695"/>
              <a:gd name="T65" fmla="*/ 2147483647 h 543"/>
              <a:gd name="T66" fmla="*/ 2147483647 w 695"/>
              <a:gd name="T67" fmla="*/ 2147483647 h 543"/>
              <a:gd name="T68" fmla="*/ 2147483647 w 695"/>
              <a:gd name="T69" fmla="*/ 2147483647 h 543"/>
              <a:gd name="T70" fmla="*/ 2147483647 w 695"/>
              <a:gd name="T71" fmla="*/ 2147483647 h 543"/>
              <a:gd name="T72" fmla="*/ 2147483647 w 695"/>
              <a:gd name="T73" fmla="*/ 2147483647 h 543"/>
              <a:gd name="T74" fmla="*/ 2147483647 w 695"/>
              <a:gd name="T75" fmla="*/ 2147483647 h 543"/>
              <a:gd name="T76" fmla="*/ 2147483647 w 695"/>
              <a:gd name="T77" fmla="*/ 2147483647 h 543"/>
              <a:gd name="T78" fmla="*/ 2147483647 w 695"/>
              <a:gd name="T79" fmla="*/ 2147483647 h 543"/>
              <a:gd name="T80" fmla="*/ 2147483647 w 695"/>
              <a:gd name="T81" fmla="*/ 2147483647 h 543"/>
              <a:gd name="T82" fmla="*/ 2147483647 w 695"/>
              <a:gd name="T83" fmla="*/ 2147483647 h 543"/>
              <a:gd name="T84" fmla="*/ 2147483647 w 695"/>
              <a:gd name="T85" fmla="*/ 2147483647 h 543"/>
              <a:gd name="T86" fmla="*/ 2147483647 w 695"/>
              <a:gd name="T87" fmla="*/ 2147483647 h 543"/>
              <a:gd name="T88" fmla="*/ 2147483647 w 695"/>
              <a:gd name="T89" fmla="*/ 2147483647 h 543"/>
              <a:gd name="T90" fmla="*/ 2147483647 w 695"/>
              <a:gd name="T91" fmla="*/ 2147483647 h 543"/>
              <a:gd name="T92" fmla="*/ 2147483647 w 695"/>
              <a:gd name="T93" fmla="*/ 2147483647 h 543"/>
              <a:gd name="T94" fmla="*/ 2147483647 w 695"/>
              <a:gd name="T95" fmla="*/ 2147483647 h 543"/>
              <a:gd name="T96" fmla="*/ 2147483647 w 695"/>
              <a:gd name="T97" fmla="*/ 2147483647 h 543"/>
              <a:gd name="T98" fmla="*/ 2147483647 w 695"/>
              <a:gd name="T99" fmla="*/ 2147483647 h 543"/>
              <a:gd name="T100" fmla="*/ 2147483647 w 695"/>
              <a:gd name="T101" fmla="*/ 2147483647 h 543"/>
              <a:gd name="T102" fmla="*/ 2147483647 w 695"/>
              <a:gd name="T103" fmla="*/ 2147483647 h 543"/>
              <a:gd name="T104" fmla="*/ 2147483647 w 695"/>
              <a:gd name="T105" fmla="*/ 2147483647 h 543"/>
              <a:gd name="T106" fmla="*/ 2147483647 w 695"/>
              <a:gd name="T107" fmla="*/ 2147483647 h 543"/>
              <a:gd name="T108" fmla="*/ 2147483647 w 695"/>
              <a:gd name="T109" fmla="*/ 2147483647 h 543"/>
              <a:gd name="T110" fmla="*/ 2147483647 w 695"/>
              <a:gd name="T111" fmla="*/ 2147483647 h 543"/>
              <a:gd name="T112" fmla="*/ 2147483647 w 695"/>
              <a:gd name="T113" fmla="*/ 2147483647 h 543"/>
              <a:gd name="T114" fmla="*/ 2147483647 w 695"/>
              <a:gd name="T115" fmla="*/ 2147483647 h 5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5"/>
              <a:gd name="T175" fmla="*/ 0 h 543"/>
              <a:gd name="T176" fmla="*/ 695 w 695"/>
              <a:gd name="T177" fmla="*/ 543 h 5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5" h="543">
                <a:moveTo>
                  <a:pt x="678" y="430"/>
                </a:moveTo>
                <a:lnTo>
                  <a:pt x="681" y="441"/>
                </a:lnTo>
                <a:lnTo>
                  <a:pt x="684" y="450"/>
                </a:lnTo>
                <a:lnTo>
                  <a:pt x="689" y="458"/>
                </a:lnTo>
                <a:lnTo>
                  <a:pt x="695" y="467"/>
                </a:lnTo>
                <a:lnTo>
                  <a:pt x="685" y="477"/>
                </a:lnTo>
                <a:lnTo>
                  <a:pt x="673" y="487"/>
                </a:lnTo>
                <a:lnTo>
                  <a:pt x="659" y="498"/>
                </a:lnTo>
                <a:lnTo>
                  <a:pt x="645" y="508"/>
                </a:lnTo>
                <a:lnTo>
                  <a:pt x="631" y="517"/>
                </a:lnTo>
                <a:lnTo>
                  <a:pt x="617" y="525"/>
                </a:lnTo>
                <a:lnTo>
                  <a:pt x="605" y="530"/>
                </a:lnTo>
                <a:lnTo>
                  <a:pt x="595" y="534"/>
                </a:lnTo>
                <a:lnTo>
                  <a:pt x="585" y="536"/>
                </a:lnTo>
                <a:lnTo>
                  <a:pt x="573" y="539"/>
                </a:lnTo>
                <a:lnTo>
                  <a:pt x="560" y="540"/>
                </a:lnTo>
                <a:lnTo>
                  <a:pt x="546" y="541"/>
                </a:lnTo>
                <a:lnTo>
                  <a:pt x="532" y="543"/>
                </a:lnTo>
                <a:lnTo>
                  <a:pt x="518" y="543"/>
                </a:lnTo>
                <a:lnTo>
                  <a:pt x="505" y="541"/>
                </a:lnTo>
                <a:lnTo>
                  <a:pt x="495" y="540"/>
                </a:lnTo>
                <a:lnTo>
                  <a:pt x="482" y="537"/>
                </a:lnTo>
                <a:lnTo>
                  <a:pt x="465" y="532"/>
                </a:lnTo>
                <a:lnTo>
                  <a:pt x="446" y="526"/>
                </a:lnTo>
                <a:lnTo>
                  <a:pt x="423" y="516"/>
                </a:lnTo>
                <a:lnTo>
                  <a:pt x="400" y="504"/>
                </a:lnTo>
                <a:lnTo>
                  <a:pt x="374" y="490"/>
                </a:lnTo>
                <a:lnTo>
                  <a:pt x="350" y="472"/>
                </a:lnTo>
                <a:lnTo>
                  <a:pt x="327" y="450"/>
                </a:lnTo>
                <a:lnTo>
                  <a:pt x="304" y="426"/>
                </a:lnTo>
                <a:lnTo>
                  <a:pt x="282" y="402"/>
                </a:lnTo>
                <a:lnTo>
                  <a:pt x="259" y="378"/>
                </a:lnTo>
                <a:lnTo>
                  <a:pt x="237" y="355"/>
                </a:lnTo>
                <a:lnTo>
                  <a:pt x="215" y="332"/>
                </a:lnTo>
                <a:lnTo>
                  <a:pt x="196" y="312"/>
                </a:lnTo>
                <a:lnTo>
                  <a:pt x="179" y="291"/>
                </a:lnTo>
                <a:lnTo>
                  <a:pt x="164" y="273"/>
                </a:lnTo>
                <a:lnTo>
                  <a:pt x="151" y="257"/>
                </a:lnTo>
                <a:lnTo>
                  <a:pt x="138" y="241"/>
                </a:lnTo>
                <a:lnTo>
                  <a:pt x="127" y="227"/>
                </a:lnTo>
                <a:lnTo>
                  <a:pt x="117" y="214"/>
                </a:lnTo>
                <a:lnTo>
                  <a:pt x="108" y="203"/>
                </a:lnTo>
                <a:lnTo>
                  <a:pt x="99" y="191"/>
                </a:lnTo>
                <a:lnTo>
                  <a:pt x="90" y="180"/>
                </a:lnTo>
                <a:lnTo>
                  <a:pt x="81" y="167"/>
                </a:lnTo>
                <a:lnTo>
                  <a:pt x="70" y="154"/>
                </a:lnTo>
                <a:lnTo>
                  <a:pt x="59" y="140"/>
                </a:lnTo>
                <a:lnTo>
                  <a:pt x="47" y="126"/>
                </a:lnTo>
                <a:lnTo>
                  <a:pt x="35" y="112"/>
                </a:lnTo>
                <a:lnTo>
                  <a:pt x="23" y="98"/>
                </a:lnTo>
                <a:lnTo>
                  <a:pt x="14" y="85"/>
                </a:lnTo>
                <a:lnTo>
                  <a:pt x="5" y="73"/>
                </a:lnTo>
                <a:lnTo>
                  <a:pt x="0" y="64"/>
                </a:lnTo>
                <a:lnTo>
                  <a:pt x="0" y="48"/>
                </a:lnTo>
                <a:lnTo>
                  <a:pt x="2" y="31"/>
                </a:lnTo>
                <a:lnTo>
                  <a:pt x="5" y="15"/>
                </a:lnTo>
                <a:lnTo>
                  <a:pt x="6" y="0"/>
                </a:lnTo>
                <a:lnTo>
                  <a:pt x="19" y="21"/>
                </a:lnTo>
                <a:lnTo>
                  <a:pt x="33" y="42"/>
                </a:lnTo>
                <a:lnTo>
                  <a:pt x="49" y="67"/>
                </a:lnTo>
                <a:lnTo>
                  <a:pt x="64" y="90"/>
                </a:lnTo>
                <a:lnTo>
                  <a:pt x="79" y="113"/>
                </a:lnTo>
                <a:lnTo>
                  <a:pt x="94" y="132"/>
                </a:lnTo>
                <a:lnTo>
                  <a:pt x="105" y="148"/>
                </a:lnTo>
                <a:lnTo>
                  <a:pt x="114" y="159"/>
                </a:lnTo>
                <a:lnTo>
                  <a:pt x="124" y="173"/>
                </a:lnTo>
                <a:lnTo>
                  <a:pt x="138" y="194"/>
                </a:lnTo>
                <a:lnTo>
                  <a:pt x="155" y="216"/>
                </a:lnTo>
                <a:lnTo>
                  <a:pt x="173" y="240"/>
                </a:lnTo>
                <a:lnTo>
                  <a:pt x="191" y="263"/>
                </a:lnTo>
                <a:lnTo>
                  <a:pt x="208" y="284"/>
                </a:lnTo>
                <a:lnTo>
                  <a:pt x="222" y="300"/>
                </a:lnTo>
                <a:lnTo>
                  <a:pt x="231" y="310"/>
                </a:lnTo>
                <a:lnTo>
                  <a:pt x="238" y="318"/>
                </a:lnTo>
                <a:lnTo>
                  <a:pt x="247" y="328"/>
                </a:lnTo>
                <a:lnTo>
                  <a:pt x="259" y="341"/>
                </a:lnTo>
                <a:lnTo>
                  <a:pt x="271" y="354"/>
                </a:lnTo>
                <a:lnTo>
                  <a:pt x="283" y="367"/>
                </a:lnTo>
                <a:lnTo>
                  <a:pt x="295" y="380"/>
                </a:lnTo>
                <a:lnTo>
                  <a:pt x="308" y="391"/>
                </a:lnTo>
                <a:lnTo>
                  <a:pt x="318" y="400"/>
                </a:lnTo>
                <a:lnTo>
                  <a:pt x="328" y="408"/>
                </a:lnTo>
                <a:lnTo>
                  <a:pt x="339" y="418"/>
                </a:lnTo>
                <a:lnTo>
                  <a:pt x="351" y="427"/>
                </a:lnTo>
                <a:lnTo>
                  <a:pt x="363" y="437"/>
                </a:lnTo>
                <a:lnTo>
                  <a:pt x="376" y="446"/>
                </a:lnTo>
                <a:lnTo>
                  <a:pt x="387" y="455"/>
                </a:lnTo>
                <a:lnTo>
                  <a:pt x="400" y="462"/>
                </a:lnTo>
                <a:lnTo>
                  <a:pt x="412" y="467"/>
                </a:lnTo>
                <a:lnTo>
                  <a:pt x="423" y="471"/>
                </a:lnTo>
                <a:lnTo>
                  <a:pt x="436" y="476"/>
                </a:lnTo>
                <a:lnTo>
                  <a:pt x="450" y="482"/>
                </a:lnTo>
                <a:lnTo>
                  <a:pt x="465" y="487"/>
                </a:lnTo>
                <a:lnTo>
                  <a:pt x="480" y="493"/>
                </a:lnTo>
                <a:lnTo>
                  <a:pt x="495" y="496"/>
                </a:lnTo>
                <a:lnTo>
                  <a:pt x="510" y="499"/>
                </a:lnTo>
                <a:lnTo>
                  <a:pt x="524" y="500"/>
                </a:lnTo>
                <a:lnTo>
                  <a:pt x="537" y="500"/>
                </a:lnTo>
                <a:lnTo>
                  <a:pt x="550" y="500"/>
                </a:lnTo>
                <a:lnTo>
                  <a:pt x="562" y="500"/>
                </a:lnTo>
                <a:lnTo>
                  <a:pt x="572" y="500"/>
                </a:lnTo>
                <a:lnTo>
                  <a:pt x="581" y="499"/>
                </a:lnTo>
                <a:lnTo>
                  <a:pt x="590" y="498"/>
                </a:lnTo>
                <a:lnTo>
                  <a:pt x="599" y="495"/>
                </a:lnTo>
                <a:lnTo>
                  <a:pt x="608" y="490"/>
                </a:lnTo>
                <a:lnTo>
                  <a:pt x="617" y="485"/>
                </a:lnTo>
                <a:lnTo>
                  <a:pt x="625" y="481"/>
                </a:lnTo>
                <a:lnTo>
                  <a:pt x="631" y="476"/>
                </a:lnTo>
                <a:lnTo>
                  <a:pt x="637" y="472"/>
                </a:lnTo>
                <a:lnTo>
                  <a:pt x="644" y="468"/>
                </a:lnTo>
                <a:lnTo>
                  <a:pt x="649" y="463"/>
                </a:lnTo>
                <a:lnTo>
                  <a:pt x="654" y="459"/>
                </a:lnTo>
                <a:lnTo>
                  <a:pt x="658" y="454"/>
                </a:lnTo>
                <a:lnTo>
                  <a:pt x="666" y="444"/>
                </a:lnTo>
                <a:lnTo>
                  <a:pt x="672" y="436"/>
                </a:lnTo>
                <a:lnTo>
                  <a:pt x="677" y="431"/>
                </a:lnTo>
                <a:lnTo>
                  <a:pt x="678" y="430"/>
                </a:lnTo>
                <a:close/>
              </a:path>
            </a:pathLst>
          </a:custGeom>
          <a:solidFill>
            <a:srgbClr val="FFE5CC"/>
          </a:solidFill>
          <a:ln w="9525">
            <a:noFill/>
            <a:round/>
            <a:headEnd/>
            <a:tailEnd/>
          </a:ln>
        </p:spPr>
        <p:txBody>
          <a:bodyPr/>
          <a:lstStyle/>
          <a:p>
            <a:endParaRPr lang="en-US" dirty="0"/>
          </a:p>
        </p:txBody>
      </p:sp>
      <p:sp>
        <p:nvSpPr>
          <p:cNvPr id="2102" name="Freeform 71"/>
          <p:cNvSpPr>
            <a:spLocks/>
          </p:cNvSpPr>
          <p:nvPr/>
        </p:nvSpPr>
        <p:spPr bwMode="auto">
          <a:xfrm>
            <a:off x="4229100" y="5927725"/>
            <a:ext cx="552450" cy="430213"/>
          </a:xfrm>
          <a:custGeom>
            <a:avLst/>
            <a:gdLst>
              <a:gd name="T0" fmla="*/ 2147483647 w 695"/>
              <a:gd name="T1" fmla="*/ 2147483647 h 543"/>
              <a:gd name="T2" fmla="*/ 2147483647 w 695"/>
              <a:gd name="T3" fmla="*/ 2147483647 h 543"/>
              <a:gd name="T4" fmla="*/ 2147483647 w 695"/>
              <a:gd name="T5" fmla="*/ 2147483647 h 543"/>
              <a:gd name="T6" fmla="*/ 2147483647 w 695"/>
              <a:gd name="T7" fmla="*/ 2147483647 h 543"/>
              <a:gd name="T8" fmla="*/ 2147483647 w 695"/>
              <a:gd name="T9" fmla="*/ 2147483647 h 543"/>
              <a:gd name="T10" fmla="*/ 2147483647 w 695"/>
              <a:gd name="T11" fmla="*/ 2147483647 h 543"/>
              <a:gd name="T12" fmla="*/ 2147483647 w 695"/>
              <a:gd name="T13" fmla="*/ 2147483647 h 543"/>
              <a:gd name="T14" fmla="*/ 2147483647 w 695"/>
              <a:gd name="T15" fmla="*/ 2147483647 h 543"/>
              <a:gd name="T16" fmla="*/ 2147483647 w 695"/>
              <a:gd name="T17" fmla="*/ 2147483647 h 543"/>
              <a:gd name="T18" fmla="*/ 2147483647 w 695"/>
              <a:gd name="T19" fmla="*/ 2147483647 h 543"/>
              <a:gd name="T20" fmla="*/ 2147483647 w 695"/>
              <a:gd name="T21" fmla="*/ 2147483647 h 543"/>
              <a:gd name="T22" fmla="*/ 2147483647 w 695"/>
              <a:gd name="T23" fmla="*/ 2147483647 h 543"/>
              <a:gd name="T24" fmla="*/ 2147483647 w 695"/>
              <a:gd name="T25" fmla="*/ 2147483647 h 543"/>
              <a:gd name="T26" fmla="*/ 2147483647 w 695"/>
              <a:gd name="T27" fmla="*/ 2147483647 h 543"/>
              <a:gd name="T28" fmla="*/ 2147483647 w 695"/>
              <a:gd name="T29" fmla="*/ 2147483647 h 543"/>
              <a:gd name="T30" fmla="*/ 2147483647 w 695"/>
              <a:gd name="T31" fmla="*/ 2147483647 h 543"/>
              <a:gd name="T32" fmla="*/ 2147483647 w 695"/>
              <a:gd name="T33" fmla="*/ 2147483647 h 543"/>
              <a:gd name="T34" fmla="*/ 2147483647 w 695"/>
              <a:gd name="T35" fmla="*/ 2147483647 h 543"/>
              <a:gd name="T36" fmla="*/ 2147483647 w 695"/>
              <a:gd name="T37" fmla="*/ 2147483647 h 543"/>
              <a:gd name="T38" fmla="*/ 0 w 695"/>
              <a:gd name="T39" fmla="*/ 2147483647 h 543"/>
              <a:gd name="T40" fmla="*/ 2147483647 w 695"/>
              <a:gd name="T41" fmla="*/ 2147483647 h 543"/>
              <a:gd name="T42" fmla="*/ 2147483647 w 695"/>
              <a:gd name="T43" fmla="*/ 0 h 543"/>
              <a:gd name="T44" fmla="*/ 2147483647 w 695"/>
              <a:gd name="T45" fmla="*/ 2147483647 h 543"/>
              <a:gd name="T46" fmla="*/ 2147483647 w 695"/>
              <a:gd name="T47" fmla="*/ 2147483647 h 543"/>
              <a:gd name="T48" fmla="*/ 2147483647 w 695"/>
              <a:gd name="T49" fmla="*/ 2147483647 h 543"/>
              <a:gd name="T50" fmla="*/ 2147483647 w 695"/>
              <a:gd name="T51" fmla="*/ 2147483647 h 543"/>
              <a:gd name="T52" fmla="*/ 2147483647 w 695"/>
              <a:gd name="T53" fmla="*/ 2147483647 h 543"/>
              <a:gd name="T54" fmla="*/ 2147483647 w 695"/>
              <a:gd name="T55" fmla="*/ 2147483647 h 543"/>
              <a:gd name="T56" fmla="*/ 2147483647 w 695"/>
              <a:gd name="T57" fmla="*/ 2147483647 h 543"/>
              <a:gd name="T58" fmla="*/ 2147483647 w 695"/>
              <a:gd name="T59" fmla="*/ 2147483647 h 543"/>
              <a:gd name="T60" fmla="*/ 2147483647 w 695"/>
              <a:gd name="T61" fmla="*/ 2147483647 h 543"/>
              <a:gd name="T62" fmla="*/ 2147483647 w 695"/>
              <a:gd name="T63" fmla="*/ 2147483647 h 543"/>
              <a:gd name="T64" fmla="*/ 2147483647 w 695"/>
              <a:gd name="T65" fmla="*/ 2147483647 h 543"/>
              <a:gd name="T66" fmla="*/ 2147483647 w 695"/>
              <a:gd name="T67" fmla="*/ 2147483647 h 543"/>
              <a:gd name="T68" fmla="*/ 2147483647 w 695"/>
              <a:gd name="T69" fmla="*/ 2147483647 h 543"/>
              <a:gd name="T70" fmla="*/ 2147483647 w 695"/>
              <a:gd name="T71" fmla="*/ 2147483647 h 543"/>
              <a:gd name="T72" fmla="*/ 2147483647 w 695"/>
              <a:gd name="T73" fmla="*/ 2147483647 h 543"/>
              <a:gd name="T74" fmla="*/ 2147483647 w 695"/>
              <a:gd name="T75" fmla="*/ 2147483647 h 543"/>
              <a:gd name="T76" fmla="*/ 2147483647 w 695"/>
              <a:gd name="T77" fmla="*/ 2147483647 h 543"/>
              <a:gd name="T78" fmla="*/ 2147483647 w 695"/>
              <a:gd name="T79" fmla="*/ 2147483647 h 543"/>
              <a:gd name="T80" fmla="*/ 2147483647 w 695"/>
              <a:gd name="T81" fmla="*/ 2147483647 h 543"/>
              <a:gd name="T82" fmla="*/ 2147483647 w 695"/>
              <a:gd name="T83" fmla="*/ 2147483647 h 543"/>
              <a:gd name="T84" fmla="*/ 2147483647 w 695"/>
              <a:gd name="T85" fmla="*/ 2147483647 h 543"/>
              <a:gd name="T86" fmla="*/ 2147483647 w 695"/>
              <a:gd name="T87" fmla="*/ 2147483647 h 5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5"/>
              <a:gd name="T133" fmla="*/ 0 h 543"/>
              <a:gd name="T134" fmla="*/ 695 w 695"/>
              <a:gd name="T135" fmla="*/ 543 h 5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5" h="543">
                <a:moveTo>
                  <a:pt x="678" y="430"/>
                </a:moveTo>
                <a:lnTo>
                  <a:pt x="678" y="430"/>
                </a:lnTo>
                <a:lnTo>
                  <a:pt x="681" y="441"/>
                </a:lnTo>
                <a:lnTo>
                  <a:pt x="684" y="450"/>
                </a:lnTo>
                <a:lnTo>
                  <a:pt x="689" y="458"/>
                </a:lnTo>
                <a:lnTo>
                  <a:pt x="695" y="467"/>
                </a:lnTo>
                <a:lnTo>
                  <a:pt x="685" y="477"/>
                </a:lnTo>
                <a:lnTo>
                  <a:pt x="673" y="487"/>
                </a:lnTo>
                <a:lnTo>
                  <a:pt x="659" y="498"/>
                </a:lnTo>
                <a:lnTo>
                  <a:pt x="645" y="508"/>
                </a:lnTo>
                <a:lnTo>
                  <a:pt x="631" y="517"/>
                </a:lnTo>
                <a:lnTo>
                  <a:pt x="617" y="525"/>
                </a:lnTo>
                <a:lnTo>
                  <a:pt x="605" y="530"/>
                </a:lnTo>
                <a:lnTo>
                  <a:pt x="595" y="534"/>
                </a:lnTo>
                <a:lnTo>
                  <a:pt x="585" y="536"/>
                </a:lnTo>
                <a:lnTo>
                  <a:pt x="573" y="539"/>
                </a:lnTo>
                <a:lnTo>
                  <a:pt x="560" y="540"/>
                </a:lnTo>
                <a:lnTo>
                  <a:pt x="546" y="541"/>
                </a:lnTo>
                <a:lnTo>
                  <a:pt x="532" y="543"/>
                </a:lnTo>
                <a:lnTo>
                  <a:pt x="518" y="543"/>
                </a:lnTo>
                <a:lnTo>
                  <a:pt x="505" y="541"/>
                </a:lnTo>
                <a:lnTo>
                  <a:pt x="495" y="540"/>
                </a:lnTo>
                <a:lnTo>
                  <a:pt x="482" y="537"/>
                </a:lnTo>
                <a:lnTo>
                  <a:pt x="465" y="532"/>
                </a:lnTo>
                <a:lnTo>
                  <a:pt x="446" y="526"/>
                </a:lnTo>
                <a:lnTo>
                  <a:pt x="423" y="516"/>
                </a:lnTo>
                <a:lnTo>
                  <a:pt x="400" y="504"/>
                </a:lnTo>
                <a:lnTo>
                  <a:pt x="374" y="490"/>
                </a:lnTo>
                <a:lnTo>
                  <a:pt x="350" y="472"/>
                </a:lnTo>
                <a:lnTo>
                  <a:pt x="327" y="450"/>
                </a:lnTo>
                <a:lnTo>
                  <a:pt x="304" y="426"/>
                </a:lnTo>
                <a:lnTo>
                  <a:pt x="282" y="402"/>
                </a:lnTo>
                <a:lnTo>
                  <a:pt x="259" y="378"/>
                </a:lnTo>
                <a:lnTo>
                  <a:pt x="237" y="355"/>
                </a:lnTo>
                <a:lnTo>
                  <a:pt x="215" y="332"/>
                </a:lnTo>
                <a:lnTo>
                  <a:pt x="196" y="312"/>
                </a:lnTo>
                <a:lnTo>
                  <a:pt x="179" y="291"/>
                </a:lnTo>
                <a:lnTo>
                  <a:pt x="164" y="273"/>
                </a:lnTo>
                <a:lnTo>
                  <a:pt x="151" y="257"/>
                </a:lnTo>
                <a:lnTo>
                  <a:pt x="138" y="241"/>
                </a:lnTo>
                <a:lnTo>
                  <a:pt x="127" y="227"/>
                </a:lnTo>
                <a:lnTo>
                  <a:pt x="117" y="214"/>
                </a:lnTo>
                <a:lnTo>
                  <a:pt x="108" y="203"/>
                </a:lnTo>
                <a:lnTo>
                  <a:pt x="99" y="191"/>
                </a:lnTo>
                <a:lnTo>
                  <a:pt x="90" y="180"/>
                </a:lnTo>
                <a:lnTo>
                  <a:pt x="81" y="167"/>
                </a:lnTo>
                <a:lnTo>
                  <a:pt x="70" y="154"/>
                </a:lnTo>
                <a:lnTo>
                  <a:pt x="59" y="140"/>
                </a:lnTo>
                <a:lnTo>
                  <a:pt x="47" y="126"/>
                </a:lnTo>
                <a:lnTo>
                  <a:pt x="35" y="112"/>
                </a:lnTo>
                <a:lnTo>
                  <a:pt x="23" y="98"/>
                </a:lnTo>
                <a:lnTo>
                  <a:pt x="14" y="85"/>
                </a:lnTo>
                <a:lnTo>
                  <a:pt x="5" y="73"/>
                </a:lnTo>
                <a:lnTo>
                  <a:pt x="0" y="64"/>
                </a:lnTo>
                <a:lnTo>
                  <a:pt x="0" y="48"/>
                </a:lnTo>
                <a:lnTo>
                  <a:pt x="2" y="31"/>
                </a:lnTo>
                <a:lnTo>
                  <a:pt x="5" y="15"/>
                </a:lnTo>
                <a:lnTo>
                  <a:pt x="6" y="0"/>
                </a:lnTo>
                <a:lnTo>
                  <a:pt x="19" y="21"/>
                </a:lnTo>
                <a:lnTo>
                  <a:pt x="33" y="42"/>
                </a:lnTo>
                <a:lnTo>
                  <a:pt x="49" y="67"/>
                </a:lnTo>
                <a:lnTo>
                  <a:pt x="64" y="90"/>
                </a:lnTo>
                <a:lnTo>
                  <a:pt x="79" y="113"/>
                </a:lnTo>
                <a:lnTo>
                  <a:pt x="94" y="132"/>
                </a:lnTo>
                <a:lnTo>
                  <a:pt x="105" y="148"/>
                </a:lnTo>
                <a:lnTo>
                  <a:pt x="114" y="159"/>
                </a:lnTo>
                <a:lnTo>
                  <a:pt x="124" y="173"/>
                </a:lnTo>
                <a:lnTo>
                  <a:pt x="138" y="194"/>
                </a:lnTo>
                <a:lnTo>
                  <a:pt x="155" y="216"/>
                </a:lnTo>
                <a:lnTo>
                  <a:pt x="173" y="240"/>
                </a:lnTo>
                <a:lnTo>
                  <a:pt x="191" y="263"/>
                </a:lnTo>
                <a:lnTo>
                  <a:pt x="208" y="284"/>
                </a:lnTo>
                <a:lnTo>
                  <a:pt x="222" y="300"/>
                </a:lnTo>
                <a:lnTo>
                  <a:pt x="231" y="310"/>
                </a:lnTo>
                <a:lnTo>
                  <a:pt x="238" y="318"/>
                </a:lnTo>
                <a:lnTo>
                  <a:pt x="247" y="328"/>
                </a:lnTo>
                <a:lnTo>
                  <a:pt x="259" y="341"/>
                </a:lnTo>
                <a:lnTo>
                  <a:pt x="271" y="354"/>
                </a:lnTo>
                <a:lnTo>
                  <a:pt x="283" y="367"/>
                </a:lnTo>
                <a:lnTo>
                  <a:pt x="295" y="380"/>
                </a:lnTo>
                <a:lnTo>
                  <a:pt x="308" y="391"/>
                </a:lnTo>
                <a:lnTo>
                  <a:pt x="318" y="400"/>
                </a:lnTo>
                <a:lnTo>
                  <a:pt x="328" y="408"/>
                </a:lnTo>
                <a:lnTo>
                  <a:pt x="339" y="418"/>
                </a:lnTo>
                <a:lnTo>
                  <a:pt x="351" y="427"/>
                </a:lnTo>
                <a:lnTo>
                  <a:pt x="363" y="437"/>
                </a:lnTo>
                <a:lnTo>
                  <a:pt x="376" y="446"/>
                </a:lnTo>
                <a:lnTo>
                  <a:pt x="387" y="455"/>
                </a:lnTo>
                <a:lnTo>
                  <a:pt x="400" y="462"/>
                </a:lnTo>
                <a:lnTo>
                  <a:pt x="412" y="467"/>
                </a:lnTo>
                <a:lnTo>
                  <a:pt x="423" y="471"/>
                </a:lnTo>
                <a:lnTo>
                  <a:pt x="436" y="476"/>
                </a:lnTo>
                <a:lnTo>
                  <a:pt x="450" y="482"/>
                </a:lnTo>
                <a:lnTo>
                  <a:pt x="465" y="487"/>
                </a:lnTo>
                <a:lnTo>
                  <a:pt x="480" y="493"/>
                </a:lnTo>
                <a:lnTo>
                  <a:pt x="495" y="496"/>
                </a:lnTo>
                <a:lnTo>
                  <a:pt x="510" y="499"/>
                </a:lnTo>
                <a:lnTo>
                  <a:pt x="524" y="500"/>
                </a:lnTo>
                <a:lnTo>
                  <a:pt x="537" y="500"/>
                </a:lnTo>
                <a:lnTo>
                  <a:pt x="550" y="500"/>
                </a:lnTo>
                <a:lnTo>
                  <a:pt x="562" y="500"/>
                </a:lnTo>
                <a:lnTo>
                  <a:pt x="572" y="500"/>
                </a:lnTo>
                <a:lnTo>
                  <a:pt x="581" y="499"/>
                </a:lnTo>
                <a:lnTo>
                  <a:pt x="590" y="498"/>
                </a:lnTo>
                <a:lnTo>
                  <a:pt x="599" y="495"/>
                </a:lnTo>
                <a:lnTo>
                  <a:pt x="608" y="490"/>
                </a:lnTo>
                <a:lnTo>
                  <a:pt x="617" y="485"/>
                </a:lnTo>
                <a:lnTo>
                  <a:pt x="625" y="481"/>
                </a:lnTo>
                <a:lnTo>
                  <a:pt x="631" y="476"/>
                </a:lnTo>
                <a:lnTo>
                  <a:pt x="637" y="472"/>
                </a:lnTo>
                <a:lnTo>
                  <a:pt x="644" y="468"/>
                </a:lnTo>
                <a:lnTo>
                  <a:pt x="649" y="463"/>
                </a:lnTo>
                <a:lnTo>
                  <a:pt x="654" y="459"/>
                </a:lnTo>
                <a:lnTo>
                  <a:pt x="658" y="454"/>
                </a:lnTo>
                <a:lnTo>
                  <a:pt x="666" y="444"/>
                </a:lnTo>
                <a:lnTo>
                  <a:pt x="672" y="436"/>
                </a:lnTo>
                <a:lnTo>
                  <a:pt x="677" y="431"/>
                </a:lnTo>
                <a:lnTo>
                  <a:pt x="678" y="430"/>
                </a:lnTo>
              </a:path>
            </a:pathLst>
          </a:custGeom>
          <a:noFill/>
          <a:ln w="0">
            <a:solidFill>
              <a:srgbClr val="000000"/>
            </a:solidFill>
            <a:round/>
            <a:headEnd/>
            <a:tailEnd/>
          </a:ln>
        </p:spPr>
        <p:txBody>
          <a:bodyPr/>
          <a:lstStyle/>
          <a:p>
            <a:endParaRPr lang="en-US" dirty="0"/>
          </a:p>
        </p:txBody>
      </p:sp>
      <p:sp>
        <p:nvSpPr>
          <p:cNvPr id="2103" name="Freeform 72"/>
          <p:cNvSpPr>
            <a:spLocks/>
          </p:cNvSpPr>
          <p:nvPr/>
        </p:nvSpPr>
        <p:spPr bwMode="auto">
          <a:xfrm>
            <a:off x="4375150" y="6046788"/>
            <a:ext cx="184150" cy="49212"/>
          </a:xfrm>
          <a:custGeom>
            <a:avLst/>
            <a:gdLst>
              <a:gd name="T0" fmla="*/ 0 w 231"/>
              <a:gd name="T1" fmla="*/ 2147483647 h 63"/>
              <a:gd name="T2" fmla="*/ 2147483647 w 231"/>
              <a:gd name="T3" fmla="*/ 2147483647 h 63"/>
              <a:gd name="T4" fmla="*/ 2147483647 w 231"/>
              <a:gd name="T5" fmla="*/ 2147483647 h 63"/>
              <a:gd name="T6" fmla="*/ 2147483647 w 231"/>
              <a:gd name="T7" fmla="*/ 2147483647 h 63"/>
              <a:gd name="T8" fmla="*/ 2147483647 w 231"/>
              <a:gd name="T9" fmla="*/ 2147483647 h 63"/>
              <a:gd name="T10" fmla="*/ 2147483647 w 231"/>
              <a:gd name="T11" fmla="*/ 2147483647 h 63"/>
              <a:gd name="T12" fmla="*/ 2147483647 w 231"/>
              <a:gd name="T13" fmla="*/ 2147483647 h 63"/>
              <a:gd name="T14" fmla="*/ 2147483647 w 231"/>
              <a:gd name="T15" fmla="*/ 2147483647 h 63"/>
              <a:gd name="T16" fmla="*/ 2147483647 w 231"/>
              <a:gd name="T17" fmla="*/ 2147483647 h 63"/>
              <a:gd name="T18" fmla="*/ 2147483647 w 231"/>
              <a:gd name="T19" fmla="*/ 2147483647 h 63"/>
              <a:gd name="T20" fmla="*/ 2147483647 w 231"/>
              <a:gd name="T21" fmla="*/ 2147483647 h 63"/>
              <a:gd name="T22" fmla="*/ 2147483647 w 231"/>
              <a:gd name="T23" fmla="*/ 2147483647 h 63"/>
              <a:gd name="T24" fmla="*/ 2147483647 w 231"/>
              <a:gd name="T25" fmla="*/ 2147483647 h 63"/>
              <a:gd name="T26" fmla="*/ 2147483647 w 231"/>
              <a:gd name="T27" fmla="*/ 2147483647 h 63"/>
              <a:gd name="T28" fmla="*/ 2147483647 w 231"/>
              <a:gd name="T29" fmla="*/ 2147483647 h 63"/>
              <a:gd name="T30" fmla="*/ 2147483647 w 231"/>
              <a:gd name="T31" fmla="*/ 2147483647 h 63"/>
              <a:gd name="T32" fmla="*/ 2147483647 w 231"/>
              <a:gd name="T33" fmla="*/ 2147483647 h 63"/>
              <a:gd name="T34" fmla="*/ 2147483647 w 231"/>
              <a:gd name="T35" fmla="*/ 2147483647 h 63"/>
              <a:gd name="T36" fmla="*/ 2147483647 w 231"/>
              <a:gd name="T37" fmla="*/ 2147483647 h 63"/>
              <a:gd name="T38" fmla="*/ 2147483647 w 231"/>
              <a:gd name="T39" fmla="*/ 2147483647 h 63"/>
              <a:gd name="T40" fmla="*/ 2147483647 w 231"/>
              <a:gd name="T41" fmla="*/ 2147483647 h 63"/>
              <a:gd name="T42" fmla="*/ 2147483647 w 231"/>
              <a:gd name="T43" fmla="*/ 2147483647 h 63"/>
              <a:gd name="T44" fmla="*/ 2147483647 w 231"/>
              <a:gd name="T45" fmla="*/ 2147483647 h 63"/>
              <a:gd name="T46" fmla="*/ 2147483647 w 231"/>
              <a:gd name="T47" fmla="*/ 2147483647 h 63"/>
              <a:gd name="T48" fmla="*/ 2147483647 w 231"/>
              <a:gd name="T49" fmla="*/ 2147483647 h 63"/>
              <a:gd name="T50" fmla="*/ 2147483647 w 231"/>
              <a:gd name="T51" fmla="*/ 2147483647 h 63"/>
              <a:gd name="T52" fmla="*/ 2147483647 w 231"/>
              <a:gd name="T53" fmla="*/ 2147483647 h 63"/>
              <a:gd name="T54" fmla="*/ 2147483647 w 231"/>
              <a:gd name="T55" fmla="*/ 2147483647 h 63"/>
              <a:gd name="T56" fmla="*/ 2147483647 w 231"/>
              <a:gd name="T57" fmla="*/ 2147483647 h 63"/>
              <a:gd name="T58" fmla="*/ 2147483647 w 231"/>
              <a:gd name="T59" fmla="*/ 2147483647 h 63"/>
              <a:gd name="T60" fmla="*/ 2147483647 w 231"/>
              <a:gd name="T61" fmla="*/ 2147483647 h 63"/>
              <a:gd name="T62" fmla="*/ 2147483647 w 231"/>
              <a:gd name="T63" fmla="*/ 2147483647 h 63"/>
              <a:gd name="T64" fmla="*/ 2147483647 w 231"/>
              <a:gd name="T65" fmla="*/ 2147483647 h 63"/>
              <a:gd name="T66" fmla="*/ 2147483647 w 231"/>
              <a:gd name="T67" fmla="*/ 2147483647 h 63"/>
              <a:gd name="T68" fmla="*/ 2147483647 w 231"/>
              <a:gd name="T69" fmla="*/ 0 h 63"/>
              <a:gd name="T70" fmla="*/ 2147483647 w 231"/>
              <a:gd name="T71" fmla="*/ 0 h 63"/>
              <a:gd name="T72" fmla="*/ 2147483647 w 231"/>
              <a:gd name="T73" fmla="*/ 0 h 63"/>
              <a:gd name="T74" fmla="*/ 0 w 231"/>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63"/>
              <a:gd name="T116" fmla="*/ 231 w 231"/>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63">
                <a:moveTo>
                  <a:pt x="0" y="1"/>
                </a:moveTo>
                <a:lnTo>
                  <a:pt x="11" y="40"/>
                </a:lnTo>
                <a:lnTo>
                  <a:pt x="30" y="39"/>
                </a:lnTo>
                <a:lnTo>
                  <a:pt x="49" y="37"/>
                </a:lnTo>
                <a:lnTo>
                  <a:pt x="67" y="37"/>
                </a:lnTo>
                <a:lnTo>
                  <a:pt x="84" y="37"/>
                </a:lnTo>
                <a:lnTo>
                  <a:pt x="100" y="37"/>
                </a:lnTo>
                <a:lnTo>
                  <a:pt x="114" y="37"/>
                </a:lnTo>
                <a:lnTo>
                  <a:pt x="126" y="39"/>
                </a:lnTo>
                <a:lnTo>
                  <a:pt x="138" y="40"/>
                </a:lnTo>
                <a:lnTo>
                  <a:pt x="148" y="41"/>
                </a:lnTo>
                <a:lnTo>
                  <a:pt x="161" y="42"/>
                </a:lnTo>
                <a:lnTo>
                  <a:pt x="173" y="45"/>
                </a:lnTo>
                <a:lnTo>
                  <a:pt x="186" y="48"/>
                </a:lnTo>
                <a:lnTo>
                  <a:pt x="199" y="50"/>
                </a:lnTo>
                <a:lnTo>
                  <a:pt x="211" y="54"/>
                </a:lnTo>
                <a:lnTo>
                  <a:pt x="222" y="58"/>
                </a:lnTo>
                <a:lnTo>
                  <a:pt x="231" y="63"/>
                </a:lnTo>
                <a:lnTo>
                  <a:pt x="230" y="53"/>
                </a:lnTo>
                <a:lnTo>
                  <a:pt x="229" y="39"/>
                </a:lnTo>
                <a:lnTo>
                  <a:pt x="229" y="28"/>
                </a:lnTo>
                <a:lnTo>
                  <a:pt x="229" y="23"/>
                </a:lnTo>
                <a:lnTo>
                  <a:pt x="209" y="18"/>
                </a:lnTo>
                <a:lnTo>
                  <a:pt x="194" y="14"/>
                </a:lnTo>
                <a:lnTo>
                  <a:pt x="179" y="10"/>
                </a:lnTo>
                <a:lnTo>
                  <a:pt x="166" y="8"/>
                </a:lnTo>
                <a:lnTo>
                  <a:pt x="154" y="7"/>
                </a:lnTo>
                <a:lnTo>
                  <a:pt x="143" y="5"/>
                </a:lnTo>
                <a:lnTo>
                  <a:pt x="132" y="4"/>
                </a:lnTo>
                <a:lnTo>
                  <a:pt x="121" y="4"/>
                </a:lnTo>
                <a:lnTo>
                  <a:pt x="108" y="4"/>
                </a:lnTo>
                <a:lnTo>
                  <a:pt x="91" y="3"/>
                </a:lnTo>
                <a:lnTo>
                  <a:pt x="75" y="3"/>
                </a:lnTo>
                <a:lnTo>
                  <a:pt x="55" y="1"/>
                </a:lnTo>
                <a:lnTo>
                  <a:pt x="37" y="0"/>
                </a:lnTo>
                <a:lnTo>
                  <a:pt x="22" y="0"/>
                </a:lnTo>
                <a:lnTo>
                  <a:pt x="9" y="0"/>
                </a:lnTo>
                <a:lnTo>
                  <a:pt x="0" y="1"/>
                </a:lnTo>
                <a:close/>
              </a:path>
            </a:pathLst>
          </a:custGeom>
          <a:solidFill>
            <a:srgbClr val="007FE5"/>
          </a:solidFill>
          <a:ln w="9525">
            <a:noFill/>
            <a:round/>
            <a:headEnd/>
            <a:tailEnd/>
          </a:ln>
        </p:spPr>
        <p:txBody>
          <a:bodyPr/>
          <a:lstStyle/>
          <a:p>
            <a:endParaRPr lang="en-US" dirty="0"/>
          </a:p>
        </p:txBody>
      </p:sp>
      <p:sp>
        <p:nvSpPr>
          <p:cNvPr id="2104" name="Freeform 73"/>
          <p:cNvSpPr>
            <a:spLocks/>
          </p:cNvSpPr>
          <p:nvPr/>
        </p:nvSpPr>
        <p:spPr bwMode="auto">
          <a:xfrm>
            <a:off x="4400550" y="6099175"/>
            <a:ext cx="182563" cy="50800"/>
          </a:xfrm>
          <a:custGeom>
            <a:avLst/>
            <a:gdLst>
              <a:gd name="T0" fmla="*/ 0 w 231"/>
              <a:gd name="T1" fmla="*/ 2147483647 h 64"/>
              <a:gd name="T2" fmla="*/ 2147483647 w 231"/>
              <a:gd name="T3" fmla="*/ 2147483647 h 64"/>
              <a:gd name="T4" fmla="*/ 2147483647 w 231"/>
              <a:gd name="T5" fmla="*/ 2147483647 h 64"/>
              <a:gd name="T6" fmla="*/ 2147483647 w 231"/>
              <a:gd name="T7" fmla="*/ 2147483647 h 64"/>
              <a:gd name="T8" fmla="*/ 2147483647 w 231"/>
              <a:gd name="T9" fmla="*/ 2147483647 h 64"/>
              <a:gd name="T10" fmla="*/ 2147483647 w 231"/>
              <a:gd name="T11" fmla="*/ 2147483647 h 64"/>
              <a:gd name="T12" fmla="*/ 2147483647 w 231"/>
              <a:gd name="T13" fmla="*/ 2147483647 h 64"/>
              <a:gd name="T14" fmla="*/ 2147483647 w 231"/>
              <a:gd name="T15" fmla="*/ 2147483647 h 64"/>
              <a:gd name="T16" fmla="*/ 2147483647 w 231"/>
              <a:gd name="T17" fmla="*/ 2147483647 h 64"/>
              <a:gd name="T18" fmla="*/ 2147483647 w 231"/>
              <a:gd name="T19" fmla="*/ 2147483647 h 64"/>
              <a:gd name="T20" fmla="*/ 2147483647 w 231"/>
              <a:gd name="T21" fmla="*/ 2147483647 h 64"/>
              <a:gd name="T22" fmla="*/ 2147483647 w 231"/>
              <a:gd name="T23" fmla="*/ 2147483647 h 64"/>
              <a:gd name="T24" fmla="*/ 2147483647 w 231"/>
              <a:gd name="T25" fmla="*/ 2147483647 h 64"/>
              <a:gd name="T26" fmla="*/ 2147483647 w 231"/>
              <a:gd name="T27" fmla="*/ 2147483647 h 64"/>
              <a:gd name="T28" fmla="*/ 2147483647 w 231"/>
              <a:gd name="T29" fmla="*/ 2147483647 h 64"/>
              <a:gd name="T30" fmla="*/ 2147483647 w 231"/>
              <a:gd name="T31" fmla="*/ 2147483647 h 64"/>
              <a:gd name="T32" fmla="*/ 2147483647 w 231"/>
              <a:gd name="T33" fmla="*/ 2147483647 h 64"/>
              <a:gd name="T34" fmla="*/ 2147483647 w 231"/>
              <a:gd name="T35" fmla="*/ 2147483647 h 64"/>
              <a:gd name="T36" fmla="*/ 2147483647 w 231"/>
              <a:gd name="T37" fmla="*/ 2147483647 h 64"/>
              <a:gd name="T38" fmla="*/ 2147483647 w 231"/>
              <a:gd name="T39" fmla="*/ 2147483647 h 64"/>
              <a:gd name="T40" fmla="*/ 2147483647 w 231"/>
              <a:gd name="T41" fmla="*/ 2147483647 h 64"/>
              <a:gd name="T42" fmla="*/ 2147483647 w 231"/>
              <a:gd name="T43" fmla="*/ 2147483647 h 64"/>
              <a:gd name="T44" fmla="*/ 2147483647 w 231"/>
              <a:gd name="T45" fmla="*/ 2147483647 h 64"/>
              <a:gd name="T46" fmla="*/ 2147483647 w 231"/>
              <a:gd name="T47" fmla="*/ 2147483647 h 64"/>
              <a:gd name="T48" fmla="*/ 2147483647 w 231"/>
              <a:gd name="T49" fmla="*/ 2147483647 h 64"/>
              <a:gd name="T50" fmla="*/ 2147483647 w 231"/>
              <a:gd name="T51" fmla="*/ 2147483647 h 64"/>
              <a:gd name="T52" fmla="*/ 2147483647 w 231"/>
              <a:gd name="T53" fmla="*/ 2147483647 h 64"/>
              <a:gd name="T54" fmla="*/ 2147483647 w 231"/>
              <a:gd name="T55" fmla="*/ 2147483647 h 64"/>
              <a:gd name="T56" fmla="*/ 2147483647 w 231"/>
              <a:gd name="T57" fmla="*/ 2147483647 h 64"/>
              <a:gd name="T58" fmla="*/ 2147483647 w 231"/>
              <a:gd name="T59" fmla="*/ 2147483647 h 64"/>
              <a:gd name="T60" fmla="*/ 2147483647 w 231"/>
              <a:gd name="T61" fmla="*/ 2147483647 h 64"/>
              <a:gd name="T62" fmla="*/ 2147483647 w 231"/>
              <a:gd name="T63" fmla="*/ 2147483647 h 64"/>
              <a:gd name="T64" fmla="*/ 2147483647 w 231"/>
              <a:gd name="T65" fmla="*/ 2147483647 h 64"/>
              <a:gd name="T66" fmla="*/ 2147483647 w 231"/>
              <a:gd name="T67" fmla="*/ 2147483647 h 64"/>
              <a:gd name="T68" fmla="*/ 2147483647 w 231"/>
              <a:gd name="T69" fmla="*/ 0 h 64"/>
              <a:gd name="T70" fmla="*/ 2147483647 w 231"/>
              <a:gd name="T71" fmla="*/ 0 h 64"/>
              <a:gd name="T72" fmla="*/ 2147483647 w 231"/>
              <a:gd name="T73" fmla="*/ 0 h 64"/>
              <a:gd name="T74" fmla="*/ 0 w 231"/>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64"/>
              <a:gd name="T116" fmla="*/ 231 w 231"/>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64">
                <a:moveTo>
                  <a:pt x="0" y="1"/>
                </a:moveTo>
                <a:lnTo>
                  <a:pt x="10" y="41"/>
                </a:lnTo>
                <a:lnTo>
                  <a:pt x="30" y="39"/>
                </a:lnTo>
                <a:lnTo>
                  <a:pt x="49" y="38"/>
                </a:lnTo>
                <a:lnTo>
                  <a:pt x="67" y="38"/>
                </a:lnTo>
                <a:lnTo>
                  <a:pt x="83" y="38"/>
                </a:lnTo>
                <a:lnTo>
                  <a:pt x="99" y="38"/>
                </a:lnTo>
                <a:lnTo>
                  <a:pt x="113" y="38"/>
                </a:lnTo>
                <a:lnTo>
                  <a:pt x="126" y="39"/>
                </a:lnTo>
                <a:lnTo>
                  <a:pt x="137" y="41"/>
                </a:lnTo>
                <a:lnTo>
                  <a:pt x="148" y="42"/>
                </a:lnTo>
                <a:lnTo>
                  <a:pt x="159" y="44"/>
                </a:lnTo>
                <a:lnTo>
                  <a:pt x="172" y="46"/>
                </a:lnTo>
                <a:lnTo>
                  <a:pt x="185" y="48"/>
                </a:lnTo>
                <a:lnTo>
                  <a:pt x="198" y="52"/>
                </a:lnTo>
                <a:lnTo>
                  <a:pt x="209" y="55"/>
                </a:lnTo>
                <a:lnTo>
                  <a:pt x="221" y="59"/>
                </a:lnTo>
                <a:lnTo>
                  <a:pt x="231" y="64"/>
                </a:lnTo>
                <a:lnTo>
                  <a:pt x="228" y="53"/>
                </a:lnTo>
                <a:lnTo>
                  <a:pt x="227" y="39"/>
                </a:lnTo>
                <a:lnTo>
                  <a:pt x="227" y="29"/>
                </a:lnTo>
                <a:lnTo>
                  <a:pt x="227" y="24"/>
                </a:lnTo>
                <a:lnTo>
                  <a:pt x="208" y="19"/>
                </a:lnTo>
                <a:lnTo>
                  <a:pt x="192" y="15"/>
                </a:lnTo>
                <a:lnTo>
                  <a:pt x="177" y="11"/>
                </a:lnTo>
                <a:lnTo>
                  <a:pt x="164" y="9"/>
                </a:lnTo>
                <a:lnTo>
                  <a:pt x="153" y="6"/>
                </a:lnTo>
                <a:lnTo>
                  <a:pt x="142" y="5"/>
                </a:lnTo>
                <a:lnTo>
                  <a:pt x="131" y="3"/>
                </a:lnTo>
                <a:lnTo>
                  <a:pt x="121" y="3"/>
                </a:lnTo>
                <a:lnTo>
                  <a:pt x="108" y="3"/>
                </a:lnTo>
                <a:lnTo>
                  <a:pt x="91" y="2"/>
                </a:lnTo>
                <a:lnTo>
                  <a:pt x="73" y="2"/>
                </a:lnTo>
                <a:lnTo>
                  <a:pt x="55" y="1"/>
                </a:lnTo>
                <a:lnTo>
                  <a:pt x="37" y="0"/>
                </a:lnTo>
                <a:lnTo>
                  <a:pt x="22" y="0"/>
                </a:lnTo>
                <a:lnTo>
                  <a:pt x="9" y="0"/>
                </a:lnTo>
                <a:lnTo>
                  <a:pt x="0" y="1"/>
                </a:lnTo>
                <a:close/>
              </a:path>
            </a:pathLst>
          </a:custGeom>
          <a:solidFill>
            <a:srgbClr val="007FE5"/>
          </a:solidFill>
          <a:ln w="9525">
            <a:noFill/>
            <a:round/>
            <a:headEnd/>
            <a:tailEnd/>
          </a:ln>
        </p:spPr>
        <p:txBody>
          <a:bodyPr/>
          <a:lstStyle/>
          <a:p>
            <a:endParaRPr lang="en-US" dirty="0"/>
          </a:p>
        </p:txBody>
      </p:sp>
      <p:sp>
        <p:nvSpPr>
          <p:cNvPr id="2105" name="Freeform 74"/>
          <p:cNvSpPr>
            <a:spLocks/>
          </p:cNvSpPr>
          <p:nvPr/>
        </p:nvSpPr>
        <p:spPr bwMode="auto">
          <a:xfrm>
            <a:off x="4430713" y="6154738"/>
            <a:ext cx="184150" cy="50800"/>
          </a:xfrm>
          <a:custGeom>
            <a:avLst/>
            <a:gdLst>
              <a:gd name="T0" fmla="*/ 0 w 231"/>
              <a:gd name="T1" fmla="*/ 0 h 64"/>
              <a:gd name="T2" fmla="*/ 2147483647 w 231"/>
              <a:gd name="T3" fmla="*/ 2147483647 h 64"/>
              <a:gd name="T4" fmla="*/ 2147483647 w 231"/>
              <a:gd name="T5" fmla="*/ 2147483647 h 64"/>
              <a:gd name="T6" fmla="*/ 2147483647 w 231"/>
              <a:gd name="T7" fmla="*/ 2147483647 h 64"/>
              <a:gd name="T8" fmla="*/ 2147483647 w 231"/>
              <a:gd name="T9" fmla="*/ 2147483647 h 64"/>
              <a:gd name="T10" fmla="*/ 2147483647 w 231"/>
              <a:gd name="T11" fmla="*/ 2147483647 h 64"/>
              <a:gd name="T12" fmla="*/ 2147483647 w 231"/>
              <a:gd name="T13" fmla="*/ 2147483647 h 64"/>
              <a:gd name="T14" fmla="*/ 2147483647 w 231"/>
              <a:gd name="T15" fmla="*/ 2147483647 h 64"/>
              <a:gd name="T16" fmla="*/ 2147483647 w 231"/>
              <a:gd name="T17" fmla="*/ 2147483647 h 64"/>
              <a:gd name="T18" fmla="*/ 2147483647 w 231"/>
              <a:gd name="T19" fmla="*/ 2147483647 h 64"/>
              <a:gd name="T20" fmla="*/ 2147483647 w 231"/>
              <a:gd name="T21" fmla="*/ 2147483647 h 64"/>
              <a:gd name="T22" fmla="*/ 2147483647 w 231"/>
              <a:gd name="T23" fmla="*/ 2147483647 h 64"/>
              <a:gd name="T24" fmla="*/ 2147483647 w 231"/>
              <a:gd name="T25" fmla="*/ 2147483647 h 64"/>
              <a:gd name="T26" fmla="*/ 2147483647 w 231"/>
              <a:gd name="T27" fmla="*/ 2147483647 h 64"/>
              <a:gd name="T28" fmla="*/ 2147483647 w 231"/>
              <a:gd name="T29" fmla="*/ 2147483647 h 64"/>
              <a:gd name="T30" fmla="*/ 2147483647 w 231"/>
              <a:gd name="T31" fmla="*/ 2147483647 h 64"/>
              <a:gd name="T32" fmla="*/ 2147483647 w 231"/>
              <a:gd name="T33" fmla="*/ 2147483647 h 64"/>
              <a:gd name="T34" fmla="*/ 2147483647 w 231"/>
              <a:gd name="T35" fmla="*/ 2147483647 h 64"/>
              <a:gd name="T36" fmla="*/ 2147483647 w 231"/>
              <a:gd name="T37" fmla="*/ 2147483647 h 64"/>
              <a:gd name="T38" fmla="*/ 2147483647 w 231"/>
              <a:gd name="T39" fmla="*/ 2147483647 h 64"/>
              <a:gd name="T40" fmla="*/ 2147483647 w 231"/>
              <a:gd name="T41" fmla="*/ 2147483647 h 64"/>
              <a:gd name="T42" fmla="*/ 2147483647 w 231"/>
              <a:gd name="T43" fmla="*/ 2147483647 h 64"/>
              <a:gd name="T44" fmla="*/ 2147483647 w 231"/>
              <a:gd name="T45" fmla="*/ 2147483647 h 64"/>
              <a:gd name="T46" fmla="*/ 2147483647 w 231"/>
              <a:gd name="T47" fmla="*/ 2147483647 h 64"/>
              <a:gd name="T48" fmla="*/ 2147483647 w 231"/>
              <a:gd name="T49" fmla="*/ 2147483647 h 64"/>
              <a:gd name="T50" fmla="*/ 2147483647 w 231"/>
              <a:gd name="T51" fmla="*/ 2147483647 h 64"/>
              <a:gd name="T52" fmla="*/ 2147483647 w 231"/>
              <a:gd name="T53" fmla="*/ 2147483647 h 64"/>
              <a:gd name="T54" fmla="*/ 2147483647 w 231"/>
              <a:gd name="T55" fmla="*/ 2147483647 h 64"/>
              <a:gd name="T56" fmla="*/ 2147483647 w 231"/>
              <a:gd name="T57" fmla="*/ 2147483647 h 64"/>
              <a:gd name="T58" fmla="*/ 2147483647 w 231"/>
              <a:gd name="T59" fmla="*/ 2147483647 h 64"/>
              <a:gd name="T60" fmla="*/ 2147483647 w 231"/>
              <a:gd name="T61" fmla="*/ 2147483647 h 64"/>
              <a:gd name="T62" fmla="*/ 2147483647 w 231"/>
              <a:gd name="T63" fmla="*/ 2147483647 h 64"/>
              <a:gd name="T64" fmla="*/ 2147483647 w 231"/>
              <a:gd name="T65" fmla="*/ 2147483647 h 64"/>
              <a:gd name="T66" fmla="*/ 2147483647 w 231"/>
              <a:gd name="T67" fmla="*/ 2147483647 h 64"/>
              <a:gd name="T68" fmla="*/ 2147483647 w 231"/>
              <a:gd name="T69" fmla="*/ 0 h 64"/>
              <a:gd name="T70" fmla="*/ 2147483647 w 231"/>
              <a:gd name="T71" fmla="*/ 0 h 64"/>
              <a:gd name="T72" fmla="*/ 2147483647 w 231"/>
              <a:gd name="T73" fmla="*/ 0 h 64"/>
              <a:gd name="T74" fmla="*/ 0 w 231"/>
              <a:gd name="T75" fmla="*/ 0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64"/>
              <a:gd name="T116" fmla="*/ 231 w 231"/>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64">
                <a:moveTo>
                  <a:pt x="0" y="0"/>
                </a:moveTo>
                <a:lnTo>
                  <a:pt x="10" y="41"/>
                </a:lnTo>
                <a:lnTo>
                  <a:pt x="29" y="40"/>
                </a:lnTo>
                <a:lnTo>
                  <a:pt x="49" y="39"/>
                </a:lnTo>
                <a:lnTo>
                  <a:pt x="67" y="39"/>
                </a:lnTo>
                <a:lnTo>
                  <a:pt x="83" y="39"/>
                </a:lnTo>
                <a:lnTo>
                  <a:pt x="100" y="39"/>
                </a:lnTo>
                <a:lnTo>
                  <a:pt x="114" y="39"/>
                </a:lnTo>
                <a:lnTo>
                  <a:pt x="126" y="40"/>
                </a:lnTo>
                <a:lnTo>
                  <a:pt x="137" y="41"/>
                </a:lnTo>
                <a:lnTo>
                  <a:pt x="147" y="42"/>
                </a:lnTo>
                <a:lnTo>
                  <a:pt x="160" y="44"/>
                </a:lnTo>
                <a:lnTo>
                  <a:pt x="173" y="46"/>
                </a:lnTo>
                <a:lnTo>
                  <a:pt x="186" y="49"/>
                </a:lnTo>
                <a:lnTo>
                  <a:pt x="199" y="51"/>
                </a:lnTo>
                <a:lnTo>
                  <a:pt x="210" y="55"/>
                </a:lnTo>
                <a:lnTo>
                  <a:pt x="222" y="59"/>
                </a:lnTo>
                <a:lnTo>
                  <a:pt x="231" y="64"/>
                </a:lnTo>
                <a:lnTo>
                  <a:pt x="228" y="54"/>
                </a:lnTo>
                <a:lnTo>
                  <a:pt x="227" y="40"/>
                </a:lnTo>
                <a:lnTo>
                  <a:pt x="227" y="30"/>
                </a:lnTo>
                <a:lnTo>
                  <a:pt x="227" y="24"/>
                </a:lnTo>
                <a:lnTo>
                  <a:pt x="209" y="19"/>
                </a:lnTo>
                <a:lnTo>
                  <a:pt x="192" y="15"/>
                </a:lnTo>
                <a:lnTo>
                  <a:pt x="178" y="12"/>
                </a:lnTo>
                <a:lnTo>
                  <a:pt x="165" y="9"/>
                </a:lnTo>
                <a:lnTo>
                  <a:pt x="154" y="6"/>
                </a:lnTo>
                <a:lnTo>
                  <a:pt x="142" y="5"/>
                </a:lnTo>
                <a:lnTo>
                  <a:pt x="131" y="4"/>
                </a:lnTo>
                <a:lnTo>
                  <a:pt x="120" y="4"/>
                </a:lnTo>
                <a:lnTo>
                  <a:pt x="108" y="4"/>
                </a:lnTo>
                <a:lnTo>
                  <a:pt x="91" y="3"/>
                </a:lnTo>
                <a:lnTo>
                  <a:pt x="73" y="3"/>
                </a:lnTo>
                <a:lnTo>
                  <a:pt x="55" y="1"/>
                </a:lnTo>
                <a:lnTo>
                  <a:pt x="37" y="0"/>
                </a:lnTo>
                <a:lnTo>
                  <a:pt x="22" y="0"/>
                </a:lnTo>
                <a:lnTo>
                  <a:pt x="9" y="0"/>
                </a:lnTo>
                <a:lnTo>
                  <a:pt x="0" y="0"/>
                </a:lnTo>
                <a:close/>
              </a:path>
            </a:pathLst>
          </a:custGeom>
          <a:solidFill>
            <a:srgbClr val="007FE5"/>
          </a:solidFill>
          <a:ln w="9525">
            <a:noFill/>
            <a:round/>
            <a:headEnd/>
            <a:tailEnd/>
          </a:ln>
        </p:spPr>
        <p:txBody>
          <a:bodyPr/>
          <a:lstStyle/>
          <a:p>
            <a:endParaRPr lang="en-US" dirty="0"/>
          </a:p>
        </p:txBody>
      </p:sp>
      <p:sp>
        <p:nvSpPr>
          <p:cNvPr id="2106" name="Freeform 75"/>
          <p:cNvSpPr>
            <a:spLocks/>
          </p:cNvSpPr>
          <p:nvPr/>
        </p:nvSpPr>
        <p:spPr bwMode="auto">
          <a:xfrm>
            <a:off x="4603750" y="6210300"/>
            <a:ext cx="107950" cy="71438"/>
          </a:xfrm>
          <a:custGeom>
            <a:avLst/>
            <a:gdLst>
              <a:gd name="T0" fmla="*/ 2147483647 w 137"/>
              <a:gd name="T1" fmla="*/ 0 h 89"/>
              <a:gd name="T2" fmla="*/ 2147483647 w 137"/>
              <a:gd name="T3" fmla="*/ 2147483647 h 89"/>
              <a:gd name="T4" fmla="*/ 2147483647 w 137"/>
              <a:gd name="T5" fmla="*/ 2147483647 h 89"/>
              <a:gd name="T6" fmla="*/ 2147483647 w 137"/>
              <a:gd name="T7" fmla="*/ 2147483647 h 89"/>
              <a:gd name="T8" fmla="*/ 0 w 137"/>
              <a:gd name="T9" fmla="*/ 2147483647 h 89"/>
              <a:gd name="T10" fmla="*/ 2147483647 w 137"/>
              <a:gd name="T11" fmla="*/ 2147483647 h 89"/>
              <a:gd name="T12" fmla="*/ 2147483647 w 137"/>
              <a:gd name="T13" fmla="*/ 2147483647 h 89"/>
              <a:gd name="T14" fmla="*/ 2147483647 w 137"/>
              <a:gd name="T15" fmla="*/ 2147483647 h 89"/>
              <a:gd name="T16" fmla="*/ 2147483647 w 137"/>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89"/>
              <a:gd name="T29" fmla="*/ 137 w 13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89">
                <a:moveTo>
                  <a:pt x="84" y="0"/>
                </a:moveTo>
                <a:lnTo>
                  <a:pt x="64" y="29"/>
                </a:lnTo>
                <a:lnTo>
                  <a:pt x="41" y="33"/>
                </a:lnTo>
                <a:lnTo>
                  <a:pt x="20" y="20"/>
                </a:lnTo>
                <a:lnTo>
                  <a:pt x="0" y="43"/>
                </a:lnTo>
                <a:lnTo>
                  <a:pt x="57" y="89"/>
                </a:lnTo>
                <a:lnTo>
                  <a:pt x="91" y="83"/>
                </a:lnTo>
                <a:lnTo>
                  <a:pt x="137" y="29"/>
                </a:lnTo>
                <a:lnTo>
                  <a:pt x="84" y="0"/>
                </a:lnTo>
                <a:close/>
              </a:path>
            </a:pathLst>
          </a:custGeom>
          <a:solidFill>
            <a:srgbClr val="B25619"/>
          </a:solidFill>
          <a:ln w="9525">
            <a:noFill/>
            <a:round/>
            <a:headEnd/>
            <a:tailEnd/>
          </a:ln>
        </p:spPr>
        <p:txBody>
          <a:bodyPr/>
          <a:lstStyle/>
          <a:p>
            <a:endParaRPr lang="en-US" dirty="0"/>
          </a:p>
        </p:txBody>
      </p:sp>
      <p:sp>
        <p:nvSpPr>
          <p:cNvPr id="2107" name="Freeform 76"/>
          <p:cNvSpPr>
            <a:spLocks/>
          </p:cNvSpPr>
          <p:nvPr/>
        </p:nvSpPr>
        <p:spPr bwMode="auto">
          <a:xfrm>
            <a:off x="4603750" y="6210300"/>
            <a:ext cx="107950" cy="71438"/>
          </a:xfrm>
          <a:custGeom>
            <a:avLst/>
            <a:gdLst>
              <a:gd name="T0" fmla="*/ 2147483647 w 137"/>
              <a:gd name="T1" fmla="*/ 0 h 89"/>
              <a:gd name="T2" fmla="*/ 2147483647 w 137"/>
              <a:gd name="T3" fmla="*/ 2147483647 h 89"/>
              <a:gd name="T4" fmla="*/ 2147483647 w 137"/>
              <a:gd name="T5" fmla="*/ 2147483647 h 89"/>
              <a:gd name="T6" fmla="*/ 2147483647 w 137"/>
              <a:gd name="T7" fmla="*/ 2147483647 h 89"/>
              <a:gd name="T8" fmla="*/ 0 w 137"/>
              <a:gd name="T9" fmla="*/ 2147483647 h 89"/>
              <a:gd name="T10" fmla="*/ 2147483647 w 137"/>
              <a:gd name="T11" fmla="*/ 2147483647 h 89"/>
              <a:gd name="T12" fmla="*/ 2147483647 w 137"/>
              <a:gd name="T13" fmla="*/ 2147483647 h 89"/>
              <a:gd name="T14" fmla="*/ 2147483647 w 137"/>
              <a:gd name="T15" fmla="*/ 2147483647 h 89"/>
              <a:gd name="T16" fmla="*/ 2147483647 w 137"/>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89"/>
              <a:gd name="T29" fmla="*/ 137 w 137"/>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89">
                <a:moveTo>
                  <a:pt x="84" y="0"/>
                </a:moveTo>
                <a:lnTo>
                  <a:pt x="64" y="29"/>
                </a:lnTo>
                <a:lnTo>
                  <a:pt x="41" y="33"/>
                </a:lnTo>
                <a:lnTo>
                  <a:pt x="20" y="20"/>
                </a:lnTo>
                <a:lnTo>
                  <a:pt x="0" y="43"/>
                </a:lnTo>
                <a:lnTo>
                  <a:pt x="57" y="89"/>
                </a:lnTo>
                <a:lnTo>
                  <a:pt x="91" y="83"/>
                </a:lnTo>
                <a:lnTo>
                  <a:pt x="137" y="29"/>
                </a:lnTo>
                <a:lnTo>
                  <a:pt x="84" y="0"/>
                </a:lnTo>
              </a:path>
            </a:pathLst>
          </a:custGeom>
          <a:noFill/>
          <a:ln w="0">
            <a:solidFill>
              <a:srgbClr val="000000"/>
            </a:solidFill>
            <a:round/>
            <a:headEnd/>
            <a:tailEnd/>
          </a:ln>
        </p:spPr>
        <p:txBody>
          <a:bodyPr/>
          <a:lstStyle/>
          <a:p>
            <a:endParaRPr lang="en-US" dirty="0"/>
          </a:p>
        </p:txBody>
      </p:sp>
      <p:sp>
        <p:nvSpPr>
          <p:cNvPr id="2108" name="Freeform 77"/>
          <p:cNvSpPr>
            <a:spLocks/>
          </p:cNvSpPr>
          <p:nvPr/>
        </p:nvSpPr>
        <p:spPr bwMode="auto">
          <a:xfrm>
            <a:off x="4240213" y="5835650"/>
            <a:ext cx="111125" cy="190500"/>
          </a:xfrm>
          <a:custGeom>
            <a:avLst/>
            <a:gdLst>
              <a:gd name="T0" fmla="*/ 2147483647 w 140"/>
              <a:gd name="T1" fmla="*/ 0 h 241"/>
              <a:gd name="T2" fmla="*/ 2147483647 w 140"/>
              <a:gd name="T3" fmla="*/ 2147483647 h 241"/>
              <a:gd name="T4" fmla="*/ 2147483647 w 140"/>
              <a:gd name="T5" fmla="*/ 2147483647 h 241"/>
              <a:gd name="T6" fmla="*/ 2147483647 w 140"/>
              <a:gd name="T7" fmla="*/ 2147483647 h 241"/>
              <a:gd name="T8" fmla="*/ 2147483647 w 140"/>
              <a:gd name="T9" fmla="*/ 2147483647 h 241"/>
              <a:gd name="T10" fmla="*/ 2147483647 w 140"/>
              <a:gd name="T11" fmla="*/ 2147483647 h 241"/>
              <a:gd name="T12" fmla="*/ 2147483647 w 140"/>
              <a:gd name="T13" fmla="*/ 2147483647 h 241"/>
              <a:gd name="T14" fmla="*/ 2147483647 w 140"/>
              <a:gd name="T15" fmla="*/ 2147483647 h 241"/>
              <a:gd name="T16" fmla="*/ 0 w 140"/>
              <a:gd name="T17" fmla="*/ 2147483647 h 241"/>
              <a:gd name="T18" fmla="*/ 2147483647 w 140"/>
              <a:gd name="T19" fmla="*/ 0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241"/>
              <a:gd name="T32" fmla="*/ 140 w 140"/>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241">
                <a:moveTo>
                  <a:pt x="86" y="0"/>
                </a:moveTo>
                <a:lnTo>
                  <a:pt x="127" y="41"/>
                </a:lnTo>
                <a:lnTo>
                  <a:pt x="140" y="88"/>
                </a:lnTo>
                <a:lnTo>
                  <a:pt x="140" y="198"/>
                </a:lnTo>
                <a:lnTo>
                  <a:pt x="127" y="241"/>
                </a:lnTo>
                <a:lnTo>
                  <a:pt x="110" y="231"/>
                </a:lnTo>
                <a:lnTo>
                  <a:pt x="53" y="154"/>
                </a:lnTo>
                <a:lnTo>
                  <a:pt x="6" y="91"/>
                </a:lnTo>
                <a:lnTo>
                  <a:pt x="0" y="77"/>
                </a:lnTo>
                <a:lnTo>
                  <a:pt x="86" y="0"/>
                </a:lnTo>
                <a:close/>
              </a:path>
            </a:pathLst>
          </a:custGeom>
          <a:solidFill>
            <a:srgbClr val="B25619"/>
          </a:solidFill>
          <a:ln w="9525">
            <a:noFill/>
            <a:round/>
            <a:headEnd/>
            <a:tailEnd/>
          </a:ln>
        </p:spPr>
        <p:txBody>
          <a:bodyPr/>
          <a:lstStyle/>
          <a:p>
            <a:endParaRPr lang="en-US" dirty="0"/>
          </a:p>
        </p:txBody>
      </p:sp>
      <p:sp>
        <p:nvSpPr>
          <p:cNvPr id="2109" name="Freeform 78"/>
          <p:cNvSpPr>
            <a:spLocks/>
          </p:cNvSpPr>
          <p:nvPr/>
        </p:nvSpPr>
        <p:spPr bwMode="auto">
          <a:xfrm>
            <a:off x="4240213" y="5835650"/>
            <a:ext cx="111125" cy="190500"/>
          </a:xfrm>
          <a:custGeom>
            <a:avLst/>
            <a:gdLst>
              <a:gd name="T0" fmla="*/ 2147483647 w 140"/>
              <a:gd name="T1" fmla="*/ 0 h 241"/>
              <a:gd name="T2" fmla="*/ 2147483647 w 140"/>
              <a:gd name="T3" fmla="*/ 2147483647 h 241"/>
              <a:gd name="T4" fmla="*/ 2147483647 w 140"/>
              <a:gd name="T5" fmla="*/ 2147483647 h 241"/>
              <a:gd name="T6" fmla="*/ 2147483647 w 140"/>
              <a:gd name="T7" fmla="*/ 2147483647 h 241"/>
              <a:gd name="T8" fmla="*/ 2147483647 w 140"/>
              <a:gd name="T9" fmla="*/ 2147483647 h 241"/>
              <a:gd name="T10" fmla="*/ 2147483647 w 140"/>
              <a:gd name="T11" fmla="*/ 2147483647 h 241"/>
              <a:gd name="T12" fmla="*/ 2147483647 w 140"/>
              <a:gd name="T13" fmla="*/ 2147483647 h 241"/>
              <a:gd name="T14" fmla="*/ 2147483647 w 140"/>
              <a:gd name="T15" fmla="*/ 2147483647 h 241"/>
              <a:gd name="T16" fmla="*/ 0 w 140"/>
              <a:gd name="T17" fmla="*/ 2147483647 h 241"/>
              <a:gd name="T18" fmla="*/ 2147483647 w 140"/>
              <a:gd name="T19" fmla="*/ 0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241"/>
              <a:gd name="T32" fmla="*/ 140 w 140"/>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241">
                <a:moveTo>
                  <a:pt x="86" y="0"/>
                </a:moveTo>
                <a:lnTo>
                  <a:pt x="127" y="41"/>
                </a:lnTo>
                <a:lnTo>
                  <a:pt x="140" y="88"/>
                </a:lnTo>
                <a:lnTo>
                  <a:pt x="140" y="198"/>
                </a:lnTo>
                <a:lnTo>
                  <a:pt x="127" y="241"/>
                </a:lnTo>
                <a:lnTo>
                  <a:pt x="110" y="231"/>
                </a:lnTo>
                <a:lnTo>
                  <a:pt x="53" y="154"/>
                </a:lnTo>
                <a:lnTo>
                  <a:pt x="6" y="91"/>
                </a:lnTo>
                <a:lnTo>
                  <a:pt x="0" y="77"/>
                </a:lnTo>
                <a:lnTo>
                  <a:pt x="86" y="0"/>
                </a:lnTo>
              </a:path>
            </a:pathLst>
          </a:custGeom>
          <a:noFill/>
          <a:ln w="0">
            <a:solidFill>
              <a:srgbClr val="000000"/>
            </a:solidFill>
            <a:round/>
            <a:headEnd/>
            <a:tailEnd/>
          </a:ln>
        </p:spPr>
        <p:txBody>
          <a:bodyPr/>
          <a:lstStyle/>
          <a:p>
            <a:endParaRPr lang="en-US" dirty="0"/>
          </a:p>
        </p:txBody>
      </p:sp>
      <p:sp>
        <p:nvSpPr>
          <p:cNvPr id="2110" name="Freeform 79"/>
          <p:cNvSpPr>
            <a:spLocks/>
          </p:cNvSpPr>
          <p:nvPr/>
        </p:nvSpPr>
        <p:spPr bwMode="auto">
          <a:xfrm>
            <a:off x="4322763" y="5788025"/>
            <a:ext cx="55562" cy="120650"/>
          </a:xfrm>
          <a:custGeom>
            <a:avLst/>
            <a:gdLst>
              <a:gd name="T0" fmla="*/ 2147483647 w 70"/>
              <a:gd name="T1" fmla="*/ 0 h 154"/>
              <a:gd name="T2" fmla="*/ 2147483647 w 70"/>
              <a:gd name="T3" fmla="*/ 2147483647 h 154"/>
              <a:gd name="T4" fmla="*/ 2147483647 w 70"/>
              <a:gd name="T5" fmla="*/ 2147483647 h 154"/>
              <a:gd name="T6" fmla="*/ 2147483647 w 70"/>
              <a:gd name="T7" fmla="*/ 2147483647 h 154"/>
              <a:gd name="T8" fmla="*/ 2147483647 w 70"/>
              <a:gd name="T9" fmla="*/ 2147483647 h 154"/>
              <a:gd name="T10" fmla="*/ 2147483647 w 70"/>
              <a:gd name="T11" fmla="*/ 2147483647 h 154"/>
              <a:gd name="T12" fmla="*/ 2147483647 w 70"/>
              <a:gd name="T13" fmla="*/ 2147483647 h 154"/>
              <a:gd name="T14" fmla="*/ 2147483647 w 70"/>
              <a:gd name="T15" fmla="*/ 2147483647 h 154"/>
              <a:gd name="T16" fmla="*/ 2147483647 w 70"/>
              <a:gd name="T17" fmla="*/ 2147483647 h 154"/>
              <a:gd name="T18" fmla="*/ 2147483647 w 70"/>
              <a:gd name="T19" fmla="*/ 2147483647 h 154"/>
              <a:gd name="T20" fmla="*/ 2147483647 w 70"/>
              <a:gd name="T21" fmla="*/ 2147483647 h 154"/>
              <a:gd name="T22" fmla="*/ 2147483647 w 70"/>
              <a:gd name="T23" fmla="*/ 2147483647 h 154"/>
              <a:gd name="T24" fmla="*/ 2147483647 w 70"/>
              <a:gd name="T25" fmla="*/ 2147483647 h 154"/>
              <a:gd name="T26" fmla="*/ 2147483647 w 70"/>
              <a:gd name="T27" fmla="*/ 2147483647 h 154"/>
              <a:gd name="T28" fmla="*/ 0 w 70"/>
              <a:gd name="T29" fmla="*/ 2147483647 h 154"/>
              <a:gd name="T30" fmla="*/ 2147483647 w 70"/>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54"/>
              <a:gd name="T50" fmla="*/ 70 w 70"/>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54">
                <a:moveTo>
                  <a:pt x="50" y="0"/>
                </a:moveTo>
                <a:lnTo>
                  <a:pt x="70" y="154"/>
                </a:lnTo>
                <a:lnTo>
                  <a:pt x="57" y="151"/>
                </a:lnTo>
                <a:lnTo>
                  <a:pt x="56" y="132"/>
                </a:lnTo>
                <a:lnTo>
                  <a:pt x="55" y="117"/>
                </a:lnTo>
                <a:lnTo>
                  <a:pt x="51" y="104"/>
                </a:lnTo>
                <a:lnTo>
                  <a:pt x="43" y="91"/>
                </a:lnTo>
                <a:lnTo>
                  <a:pt x="38" y="83"/>
                </a:lnTo>
                <a:lnTo>
                  <a:pt x="33" y="77"/>
                </a:lnTo>
                <a:lnTo>
                  <a:pt x="28" y="71"/>
                </a:lnTo>
                <a:lnTo>
                  <a:pt x="23" y="65"/>
                </a:lnTo>
                <a:lnTo>
                  <a:pt x="18" y="59"/>
                </a:lnTo>
                <a:lnTo>
                  <a:pt x="11" y="54"/>
                </a:lnTo>
                <a:lnTo>
                  <a:pt x="6" y="49"/>
                </a:lnTo>
                <a:lnTo>
                  <a:pt x="0" y="44"/>
                </a:lnTo>
                <a:lnTo>
                  <a:pt x="50" y="0"/>
                </a:lnTo>
                <a:close/>
              </a:path>
            </a:pathLst>
          </a:custGeom>
          <a:solidFill>
            <a:srgbClr val="007FE5"/>
          </a:solidFill>
          <a:ln w="9525">
            <a:noFill/>
            <a:round/>
            <a:headEnd/>
            <a:tailEnd/>
          </a:ln>
        </p:spPr>
        <p:txBody>
          <a:bodyPr/>
          <a:lstStyle/>
          <a:p>
            <a:endParaRPr lang="en-US" dirty="0"/>
          </a:p>
        </p:txBody>
      </p:sp>
      <p:sp>
        <p:nvSpPr>
          <p:cNvPr id="2111" name="Freeform 80"/>
          <p:cNvSpPr>
            <a:spLocks/>
          </p:cNvSpPr>
          <p:nvPr/>
        </p:nvSpPr>
        <p:spPr bwMode="auto">
          <a:xfrm>
            <a:off x="4581525" y="6084888"/>
            <a:ext cx="49213" cy="46037"/>
          </a:xfrm>
          <a:custGeom>
            <a:avLst/>
            <a:gdLst>
              <a:gd name="T0" fmla="*/ 2147483647 w 61"/>
              <a:gd name="T1" fmla="*/ 2147483647 h 57"/>
              <a:gd name="T2" fmla="*/ 2147483647 w 61"/>
              <a:gd name="T3" fmla="*/ 2147483647 h 57"/>
              <a:gd name="T4" fmla="*/ 2147483647 w 61"/>
              <a:gd name="T5" fmla="*/ 0 h 57"/>
              <a:gd name="T6" fmla="*/ 0 w 61"/>
              <a:gd name="T7" fmla="*/ 2147483647 h 57"/>
              <a:gd name="T8" fmla="*/ 2147483647 w 61"/>
              <a:gd name="T9" fmla="*/ 2147483647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57"/>
                </a:moveTo>
                <a:lnTo>
                  <a:pt x="60" y="35"/>
                </a:lnTo>
                <a:lnTo>
                  <a:pt x="9" y="0"/>
                </a:lnTo>
                <a:lnTo>
                  <a:pt x="0" y="12"/>
                </a:lnTo>
                <a:lnTo>
                  <a:pt x="61" y="57"/>
                </a:lnTo>
                <a:close/>
              </a:path>
            </a:pathLst>
          </a:custGeom>
          <a:solidFill>
            <a:srgbClr val="EFE0DB"/>
          </a:solidFill>
          <a:ln w="9525">
            <a:noFill/>
            <a:round/>
            <a:headEnd/>
            <a:tailEnd/>
          </a:ln>
        </p:spPr>
        <p:txBody>
          <a:bodyPr/>
          <a:lstStyle/>
          <a:p>
            <a:endParaRPr lang="en-US" dirty="0"/>
          </a:p>
        </p:txBody>
      </p:sp>
      <p:sp>
        <p:nvSpPr>
          <p:cNvPr id="2112" name="Freeform 81"/>
          <p:cNvSpPr>
            <a:spLocks/>
          </p:cNvSpPr>
          <p:nvPr/>
        </p:nvSpPr>
        <p:spPr bwMode="auto">
          <a:xfrm>
            <a:off x="4581525" y="6084888"/>
            <a:ext cx="49213" cy="46037"/>
          </a:xfrm>
          <a:custGeom>
            <a:avLst/>
            <a:gdLst>
              <a:gd name="T0" fmla="*/ 2147483647 w 61"/>
              <a:gd name="T1" fmla="*/ 2147483647 h 57"/>
              <a:gd name="T2" fmla="*/ 2147483647 w 61"/>
              <a:gd name="T3" fmla="*/ 2147483647 h 57"/>
              <a:gd name="T4" fmla="*/ 2147483647 w 61"/>
              <a:gd name="T5" fmla="*/ 0 h 57"/>
              <a:gd name="T6" fmla="*/ 0 w 61"/>
              <a:gd name="T7" fmla="*/ 2147483647 h 57"/>
              <a:gd name="T8" fmla="*/ 2147483647 w 61"/>
              <a:gd name="T9" fmla="*/ 2147483647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61" y="57"/>
                </a:moveTo>
                <a:lnTo>
                  <a:pt x="60" y="35"/>
                </a:lnTo>
                <a:lnTo>
                  <a:pt x="9" y="0"/>
                </a:lnTo>
                <a:lnTo>
                  <a:pt x="0" y="12"/>
                </a:lnTo>
                <a:lnTo>
                  <a:pt x="61" y="57"/>
                </a:lnTo>
              </a:path>
            </a:pathLst>
          </a:custGeom>
          <a:noFill/>
          <a:ln w="0">
            <a:solidFill>
              <a:srgbClr val="000000"/>
            </a:solidFill>
            <a:round/>
            <a:headEnd/>
            <a:tailEnd/>
          </a:ln>
        </p:spPr>
        <p:txBody>
          <a:bodyPr/>
          <a:lstStyle/>
          <a:p>
            <a:endParaRPr lang="en-US" dirty="0"/>
          </a:p>
        </p:txBody>
      </p:sp>
      <p:sp>
        <p:nvSpPr>
          <p:cNvPr id="2113" name="Freeform 82"/>
          <p:cNvSpPr>
            <a:spLocks/>
          </p:cNvSpPr>
          <p:nvPr/>
        </p:nvSpPr>
        <p:spPr bwMode="auto">
          <a:xfrm>
            <a:off x="4592638" y="6102350"/>
            <a:ext cx="36512" cy="53975"/>
          </a:xfrm>
          <a:custGeom>
            <a:avLst/>
            <a:gdLst>
              <a:gd name="T0" fmla="*/ 0 w 46"/>
              <a:gd name="T1" fmla="*/ 2147483647 h 68"/>
              <a:gd name="T2" fmla="*/ 2147483647 w 46"/>
              <a:gd name="T3" fmla="*/ 2147483647 h 68"/>
              <a:gd name="T4" fmla="*/ 2147483647 w 46"/>
              <a:gd name="T5" fmla="*/ 2147483647 h 68"/>
              <a:gd name="T6" fmla="*/ 2147483647 w 46"/>
              <a:gd name="T7" fmla="*/ 0 h 68"/>
              <a:gd name="T8" fmla="*/ 0 w 46"/>
              <a:gd name="T9" fmla="*/ 2147483647 h 68"/>
              <a:gd name="T10" fmla="*/ 0 60000 65536"/>
              <a:gd name="T11" fmla="*/ 0 60000 65536"/>
              <a:gd name="T12" fmla="*/ 0 60000 65536"/>
              <a:gd name="T13" fmla="*/ 0 60000 65536"/>
              <a:gd name="T14" fmla="*/ 0 60000 65536"/>
              <a:gd name="T15" fmla="*/ 0 w 46"/>
              <a:gd name="T16" fmla="*/ 0 h 68"/>
              <a:gd name="T17" fmla="*/ 46 w 46"/>
              <a:gd name="T18" fmla="*/ 68 h 68"/>
            </a:gdLst>
            <a:ahLst/>
            <a:cxnLst>
              <a:cxn ang="T10">
                <a:pos x="T0" y="T1"/>
              </a:cxn>
              <a:cxn ang="T11">
                <a:pos x="T2" y="T3"/>
              </a:cxn>
              <a:cxn ang="T12">
                <a:pos x="T4" y="T5"/>
              </a:cxn>
              <a:cxn ang="T13">
                <a:pos x="T6" y="T7"/>
              </a:cxn>
              <a:cxn ang="T14">
                <a:pos x="T8" y="T9"/>
              </a:cxn>
            </a:cxnLst>
            <a:rect l="T15" t="T16" r="T17" b="T18"/>
            <a:pathLst>
              <a:path w="46" h="68">
                <a:moveTo>
                  <a:pt x="0" y="58"/>
                </a:moveTo>
                <a:lnTo>
                  <a:pt x="13" y="68"/>
                </a:lnTo>
                <a:lnTo>
                  <a:pt x="46" y="27"/>
                </a:lnTo>
                <a:lnTo>
                  <a:pt x="46" y="0"/>
                </a:lnTo>
                <a:lnTo>
                  <a:pt x="0" y="58"/>
                </a:lnTo>
                <a:close/>
              </a:path>
            </a:pathLst>
          </a:custGeom>
          <a:solidFill>
            <a:srgbClr val="B7664C"/>
          </a:solidFill>
          <a:ln w="9525">
            <a:noFill/>
            <a:round/>
            <a:headEnd/>
            <a:tailEnd/>
          </a:ln>
        </p:spPr>
        <p:txBody>
          <a:bodyPr/>
          <a:lstStyle/>
          <a:p>
            <a:endParaRPr lang="en-US" dirty="0"/>
          </a:p>
        </p:txBody>
      </p:sp>
      <p:sp>
        <p:nvSpPr>
          <p:cNvPr id="2114" name="Freeform 83"/>
          <p:cNvSpPr>
            <a:spLocks/>
          </p:cNvSpPr>
          <p:nvPr/>
        </p:nvSpPr>
        <p:spPr bwMode="auto">
          <a:xfrm>
            <a:off x="4592638" y="6102350"/>
            <a:ext cx="36512" cy="53975"/>
          </a:xfrm>
          <a:custGeom>
            <a:avLst/>
            <a:gdLst>
              <a:gd name="T0" fmla="*/ 0 w 46"/>
              <a:gd name="T1" fmla="*/ 2147483647 h 68"/>
              <a:gd name="T2" fmla="*/ 2147483647 w 46"/>
              <a:gd name="T3" fmla="*/ 2147483647 h 68"/>
              <a:gd name="T4" fmla="*/ 2147483647 w 46"/>
              <a:gd name="T5" fmla="*/ 2147483647 h 68"/>
              <a:gd name="T6" fmla="*/ 2147483647 w 46"/>
              <a:gd name="T7" fmla="*/ 0 h 68"/>
              <a:gd name="T8" fmla="*/ 0 w 46"/>
              <a:gd name="T9" fmla="*/ 2147483647 h 68"/>
              <a:gd name="T10" fmla="*/ 0 60000 65536"/>
              <a:gd name="T11" fmla="*/ 0 60000 65536"/>
              <a:gd name="T12" fmla="*/ 0 60000 65536"/>
              <a:gd name="T13" fmla="*/ 0 60000 65536"/>
              <a:gd name="T14" fmla="*/ 0 60000 65536"/>
              <a:gd name="T15" fmla="*/ 0 w 46"/>
              <a:gd name="T16" fmla="*/ 0 h 68"/>
              <a:gd name="T17" fmla="*/ 46 w 46"/>
              <a:gd name="T18" fmla="*/ 68 h 68"/>
            </a:gdLst>
            <a:ahLst/>
            <a:cxnLst>
              <a:cxn ang="T10">
                <a:pos x="T0" y="T1"/>
              </a:cxn>
              <a:cxn ang="T11">
                <a:pos x="T2" y="T3"/>
              </a:cxn>
              <a:cxn ang="T12">
                <a:pos x="T4" y="T5"/>
              </a:cxn>
              <a:cxn ang="T13">
                <a:pos x="T6" y="T7"/>
              </a:cxn>
              <a:cxn ang="T14">
                <a:pos x="T8" y="T9"/>
              </a:cxn>
            </a:cxnLst>
            <a:rect l="T15" t="T16" r="T17" b="T18"/>
            <a:pathLst>
              <a:path w="46" h="68">
                <a:moveTo>
                  <a:pt x="0" y="58"/>
                </a:moveTo>
                <a:lnTo>
                  <a:pt x="13" y="68"/>
                </a:lnTo>
                <a:lnTo>
                  <a:pt x="46" y="27"/>
                </a:lnTo>
                <a:lnTo>
                  <a:pt x="46" y="0"/>
                </a:lnTo>
                <a:lnTo>
                  <a:pt x="0" y="58"/>
                </a:lnTo>
              </a:path>
            </a:pathLst>
          </a:custGeom>
          <a:noFill/>
          <a:ln w="0">
            <a:solidFill>
              <a:srgbClr val="000000"/>
            </a:solidFill>
            <a:round/>
            <a:headEnd/>
            <a:tailEnd/>
          </a:ln>
        </p:spPr>
        <p:txBody>
          <a:bodyPr/>
          <a:lstStyle/>
          <a:p>
            <a:endParaRPr lang="en-US" dirty="0"/>
          </a:p>
        </p:txBody>
      </p:sp>
      <p:sp>
        <p:nvSpPr>
          <p:cNvPr id="2115" name="Freeform 84"/>
          <p:cNvSpPr>
            <a:spLocks/>
          </p:cNvSpPr>
          <p:nvPr/>
        </p:nvSpPr>
        <p:spPr bwMode="auto">
          <a:xfrm>
            <a:off x="4570413" y="6005513"/>
            <a:ext cx="57150" cy="50800"/>
          </a:xfrm>
          <a:custGeom>
            <a:avLst/>
            <a:gdLst>
              <a:gd name="T0" fmla="*/ 2147483647 w 70"/>
              <a:gd name="T1" fmla="*/ 2147483647 h 64"/>
              <a:gd name="T2" fmla="*/ 2147483647 w 70"/>
              <a:gd name="T3" fmla="*/ 2147483647 h 64"/>
              <a:gd name="T4" fmla="*/ 2147483647 w 70"/>
              <a:gd name="T5" fmla="*/ 0 h 64"/>
              <a:gd name="T6" fmla="*/ 0 w 70"/>
              <a:gd name="T7" fmla="*/ 2147483647 h 64"/>
              <a:gd name="T8" fmla="*/ 2147483647 w 70"/>
              <a:gd name="T9" fmla="*/ 2147483647 h 64"/>
              <a:gd name="T10" fmla="*/ 0 60000 65536"/>
              <a:gd name="T11" fmla="*/ 0 60000 65536"/>
              <a:gd name="T12" fmla="*/ 0 60000 65536"/>
              <a:gd name="T13" fmla="*/ 0 60000 65536"/>
              <a:gd name="T14" fmla="*/ 0 60000 65536"/>
              <a:gd name="T15" fmla="*/ 0 w 70"/>
              <a:gd name="T16" fmla="*/ 0 h 64"/>
              <a:gd name="T17" fmla="*/ 70 w 70"/>
              <a:gd name="T18" fmla="*/ 64 h 64"/>
            </a:gdLst>
            <a:ahLst/>
            <a:cxnLst>
              <a:cxn ang="T10">
                <a:pos x="T0" y="T1"/>
              </a:cxn>
              <a:cxn ang="T11">
                <a:pos x="T2" y="T3"/>
              </a:cxn>
              <a:cxn ang="T12">
                <a:pos x="T4" y="T5"/>
              </a:cxn>
              <a:cxn ang="T13">
                <a:pos x="T6" y="T7"/>
              </a:cxn>
              <a:cxn ang="T14">
                <a:pos x="T8" y="T9"/>
              </a:cxn>
            </a:cxnLst>
            <a:rect l="T15" t="T16" r="T17" b="T18"/>
            <a:pathLst>
              <a:path w="70" h="64">
                <a:moveTo>
                  <a:pt x="70" y="64"/>
                </a:moveTo>
                <a:lnTo>
                  <a:pt x="70" y="46"/>
                </a:lnTo>
                <a:lnTo>
                  <a:pt x="10" y="0"/>
                </a:lnTo>
                <a:lnTo>
                  <a:pt x="0" y="14"/>
                </a:lnTo>
                <a:lnTo>
                  <a:pt x="70" y="64"/>
                </a:lnTo>
                <a:close/>
              </a:path>
            </a:pathLst>
          </a:custGeom>
          <a:solidFill>
            <a:srgbClr val="EFE0DB"/>
          </a:solidFill>
          <a:ln w="9525">
            <a:noFill/>
            <a:round/>
            <a:headEnd/>
            <a:tailEnd/>
          </a:ln>
        </p:spPr>
        <p:txBody>
          <a:bodyPr/>
          <a:lstStyle/>
          <a:p>
            <a:endParaRPr lang="en-US" dirty="0"/>
          </a:p>
        </p:txBody>
      </p:sp>
      <p:sp>
        <p:nvSpPr>
          <p:cNvPr id="2116" name="Freeform 85"/>
          <p:cNvSpPr>
            <a:spLocks/>
          </p:cNvSpPr>
          <p:nvPr/>
        </p:nvSpPr>
        <p:spPr bwMode="auto">
          <a:xfrm>
            <a:off x="4583113" y="6013450"/>
            <a:ext cx="44450" cy="63500"/>
          </a:xfrm>
          <a:custGeom>
            <a:avLst/>
            <a:gdLst>
              <a:gd name="T0" fmla="*/ 0 w 56"/>
              <a:gd name="T1" fmla="*/ 2147483647 h 79"/>
              <a:gd name="T2" fmla="*/ 2147483647 w 56"/>
              <a:gd name="T3" fmla="*/ 2147483647 h 79"/>
              <a:gd name="T4" fmla="*/ 2147483647 w 56"/>
              <a:gd name="T5" fmla="*/ 2147483647 h 79"/>
              <a:gd name="T6" fmla="*/ 2147483647 w 56"/>
              <a:gd name="T7" fmla="*/ 0 h 79"/>
              <a:gd name="T8" fmla="*/ 0 w 56"/>
              <a:gd name="T9" fmla="*/ 2147483647 h 79"/>
              <a:gd name="T10" fmla="*/ 0 60000 65536"/>
              <a:gd name="T11" fmla="*/ 0 60000 65536"/>
              <a:gd name="T12" fmla="*/ 0 60000 65536"/>
              <a:gd name="T13" fmla="*/ 0 60000 65536"/>
              <a:gd name="T14" fmla="*/ 0 60000 65536"/>
              <a:gd name="T15" fmla="*/ 0 w 56"/>
              <a:gd name="T16" fmla="*/ 0 h 79"/>
              <a:gd name="T17" fmla="*/ 56 w 56"/>
              <a:gd name="T18" fmla="*/ 79 h 79"/>
            </a:gdLst>
            <a:ahLst/>
            <a:cxnLst>
              <a:cxn ang="T10">
                <a:pos x="T0" y="T1"/>
              </a:cxn>
              <a:cxn ang="T11">
                <a:pos x="T2" y="T3"/>
              </a:cxn>
              <a:cxn ang="T12">
                <a:pos x="T4" y="T5"/>
              </a:cxn>
              <a:cxn ang="T13">
                <a:pos x="T6" y="T7"/>
              </a:cxn>
              <a:cxn ang="T14">
                <a:pos x="T8" y="T9"/>
              </a:cxn>
            </a:cxnLst>
            <a:rect l="T15" t="T16" r="T17" b="T18"/>
            <a:pathLst>
              <a:path w="56" h="79">
                <a:moveTo>
                  <a:pt x="0" y="69"/>
                </a:moveTo>
                <a:lnTo>
                  <a:pt x="13" y="79"/>
                </a:lnTo>
                <a:lnTo>
                  <a:pt x="54" y="28"/>
                </a:lnTo>
                <a:lnTo>
                  <a:pt x="56" y="0"/>
                </a:lnTo>
                <a:lnTo>
                  <a:pt x="0" y="69"/>
                </a:lnTo>
                <a:close/>
              </a:path>
            </a:pathLst>
          </a:custGeom>
          <a:solidFill>
            <a:srgbClr val="B7664C"/>
          </a:solidFill>
          <a:ln w="9525">
            <a:noFill/>
            <a:round/>
            <a:headEnd/>
            <a:tailEnd/>
          </a:ln>
        </p:spPr>
        <p:txBody>
          <a:bodyPr/>
          <a:lstStyle/>
          <a:p>
            <a:endParaRPr lang="en-US" dirty="0"/>
          </a:p>
        </p:txBody>
      </p:sp>
      <p:sp>
        <p:nvSpPr>
          <p:cNvPr id="2117" name="Freeform 86"/>
          <p:cNvSpPr>
            <a:spLocks/>
          </p:cNvSpPr>
          <p:nvPr/>
        </p:nvSpPr>
        <p:spPr bwMode="auto">
          <a:xfrm>
            <a:off x="4583113" y="6013450"/>
            <a:ext cx="44450" cy="63500"/>
          </a:xfrm>
          <a:custGeom>
            <a:avLst/>
            <a:gdLst>
              <a:gd name="T0" fmla="*/ 0 w 56"/>
              <a:gd name="T1" fmla="*/ 2147483647 h 79"/>
              <a:gd name="T2" fmla="*/ 2147483647 w 56"/>
              <a:gd name="T3" fmla="*/ 2147483647 h 79"/>
              <a:gd name="T4" fmla="*/ 2147483647 w 56"/>
              <a:gd name="T5" fmla="*/ 2147483647 h 79"/>
              <a:gd name="T6" fmla="*/ 2147483647 w 56"/>
              <a:gd name="T7" fmla="*/ 0 h 79"/>
              <a:gd name="T8" fmla="*/ 0 w 56"/>
              <a:gd name="T9" fmla="*/ 2147483647 h 79"/>
              <a:gd name="T10" fmla="*/ 0 60000 65536"/>
              <a:gd name="T11" fmla="*/ 0 60000 65536"/>
              <a:gd name="T12" fmla="*/ 0 60000 65536"/>
              <a:gd name="T13" fmla="*/ 0 60000 65536"/>
              <a:gd name="T14" fmla="*/ 0 60000 65536"/>
              <a:gd name="T15" fmla="*/ 0 w 56"/>
              <a:gd name="T16" fmla="*/ 0 h 79"/>
              <a:gd name="T17" fmla="*/ 56 w 56"/>
              <a:gd name="T18" fmla="*/ 79 h 79"/>
            </a:gdLst>
            <a:ahLst/>
            <a:cxnLst>
              <a:cxn ang="T10">
                <a:pos x="T0" y="T1"/>
              </a:cxn>
              <a:cxn ang="T11">
                <a:pos x="T2" y="T3"/>
              </a:cxn>
              <a:cxn ang="T12">
                <a:pos x="T4" y="T5"/>
              </a:cxn>
              <a:cxn ang="T13">
                <a:pos x="T6" y="T7"/>
              </a:cxn>
              <a:cxn ang="T14">
                <a:pos x="T8" y="T9"/>
              </a:cxn>
            </a:cxnLst>
            <a:rect l="T15" t="T16" r="T17" b="T18"/>
            <a:pathLst>
              <a:path w="56" h="79">
                <a:moveTo>
                  <a:pt x="0" y="69"/>
                </a:moveTo>
                <a:lnTo>
                  <a:pt x="13" y="79"/>
                </a:lnTo>
                <a:lnTo>
                  <a:pt x="54" y="28"/>
                </a:lnTo>
                <a:lnTo>
                  <a:pt x="56" y="0"/>
                </a:lnTo>
                <a:lnTo>
                  <a:pt x="0" y="69"/>
                </a:lnTo>
              </a:path>
            </a:pathLst>
          </a:custGeom>
          <a:noFill/>
          <a:ln w="0">
            <a:solidFill>
              <a:srgbClr val="000000"/>
            </a:solidFill>
            <a:round/>
            <a:headEnd/>
            <a:tailEnd/>
          </a:ln>
        </p:spPr>
        <p:txBody>
          <a:bodyPr/>
          <a:lstStyle/>
          <a:p>
            <a:endParaRPr lang="en-US" dirty="0"/>
          </a:p>
        </p:txBody>
      </p:sp>
      <p:sp>
        <p:nvSpPr>
          <p:cNvPr id="2118" name="Freeform 87"/>
          <p:cNvSpPr>
            <a:spLocks/>
          </p:cNvSpPr>
          <p:nvPr/>
        </p:nvSpPr>
        <p:spPr bwMode="auto">
          <a:xfrm>
            <a:off x="3640138" y="6323013"/>
            <a:ext cx="1168400" cy="139700"/>
          </a:xfrm>
          <a:custGeom>
            <a:avLst/>
            <a:gdLst>
              <a:gd name="T0" fmla="*/ 2147483647 w 1471"/>
              <a:gd name="T1" fmla="*/ 2147483647 h 174"/>
              <a:gd name="T2" fmla="*/ 2147483647 w 1471"/>
              <a:gd name="T3" fmla="*/ 2147483647 h 174"/>
              <a:gd name="T4" fmla="*/ 2147483647 w 1471"/>
              <a:gd name="T5" fmla="*/ 2147483647 h 174"/>
              <a:gd name="T6" fmla="*/ 2147483647 w 1471"/>
              <a:gd name="T7" fmla="*/ 2147483647 h 174"/>
              <a:gd name="T8" fmla="*/ 2147483647 w 1471"/>
              <a:gd name="T9" fmla="*/ 2147483647 h 174"/>
              <a:gd name="T10" fmla="*/ 2147483647 w 1471"/>
              <a:gd name="T11" fmla="*/ 2147483647 h 174"/>
              <a:gd name="T12" fmla="*/ 2147483647 w 1471"/>
              <a:gd name="T13" fmla="*/ 2147483647 h 174"/>
              <a:gd name="T14" fmla="*/ 2147483647 w 1471"/>
              <a:gd name="T15" fmla="*/ 2147483647 h 174"/>
              <a:gd name="T16" fmla="*/ 2147483647 w 1471"/>
              <a:gd name="T17" fmla="*/ 2147483647 h 174"/>
              <a:gd name="T18" fmla="*/ 2147483647 w 1471"/>
              <a:gd name="T19" fmla="*/ 2147483647 h 174"/>
              <a:gd name="T20" fmla="*/ 2147483647 w 1471"/>
              <a:gd name="T21" fmla="*/ 2147483647 h 174"/>
              <a:gd name="T22" fmla="*/ 2147483647 w 1471"/>
              <a:gd name="T23" fmla="*/ 2147483647 h 174"/>
              <a:gd name="T24" fmla="*/ 2147483647 w 1471"/>
              <a:gd name="T25" fmla="*/ 2147483647 h 174"/>
              <a:gd name="T26" fmla="*/ 2147483647 w 1471"/>
              <a:gd name="T27" fmla="*/ 2147483647 h 174"/>
              <a:gd name="T28" fmla="*/ 2147483647 w 1471"/>
              <a:gd name="T29" fmla="*/ 2147483647 h 174"/>
              <a:gd name="T30" fmla="*/ 2147483647 w 1471"/>
              <a:gd name="T31" fmla="*/ 2147483647 h 174"/>
              <a:gd name="T32" fmla="*/ 2147483647 w 1471"/>
              <a:gd name="T33" fmla="*/ 2147483647 h 174"/>
              <a:gd name="T34" fmla="*/ 2147483647 w 1471"/>
              <a:gd name="T35" fmla="*/ 2147483647 h 174"/>
              <a:gd name="T36" fmla="*/ 2147483647 w 1471"/>
              <a:gd name="T37" fmla="*/ 2147483647 h 174"/>
              <a:gd name="T38" fmla="*/ 2147483647 w 1471"/>
              <a:gd name="T39" fmla="*/ 2147483647 h 174"/>
              <a:gd name="T40" fmla="*/ 2147483647 w 1471"/>
              <a:gd name="T41" fmla="*/ 2147483647 h 174"/>
              <a:gd name="T42" fmla="*/ 2147483647 w 1471"/>
              <a:gd name="T43" fmla="*/ 2147483647 h 174"/>
              <a:gd name="T44" fmla="*/ 2147483647 w 1471"/>
              <a:gd name="T45" fmla="*/ 2147483647 h 174"/>
              <a:gd name="T46" fmla="*/ 0 w 1471"/>
              <a:gd name="T47" fmla="*/ 2147483647 h 174"/>
              <a:gd name="T48" fmla="*/ 2147483647 w 1471"/>
              <a:gd name="T49" fmla="*/ 2147483647 h 174"/>
              <a:gd name="T50" fmla="*/ 2147483647 w 1471"/>
              <a:gd name="T51" fmla="*/ 2147483647 h 174"/>
              <a:gd name="T52" fmla="*/ 2147483647 w 1471"/>
              <a:gd name="T53" fmla="*/ 0 h 174"/>
              <a:gd name="T54" fmla="*/ 2147483647 w 1471"/>
              <a:gd name="T55" fmla="*/ 2147483647 h 174"/>
              <a:gd name="T56" fmla="*/ 2147483647 w 1471"/>
              <a:gd name="T57" fmla="*/ 2147483647 h 174"/>
              <a:gd name="T58" fmla="*/ 2147483647 w 1471"/>
              <a:gd name="T59" fmla="*/ 2147483647 h 174"/>
              <a:gd name="T60" fmla="*/ 2147483647 w 1471"/>
              <a:gd name="T61" fmla="*/ 2147483647 h 174"/>
              <a:gd name="T62" fmla="*/ 2147483647 w 1471"/>
              <a:gd name="T63" fmla="*/ 2147483647 h 174"/>
              <a:gd name="T64" fmla="*/ 2147483647 w 1471"/>
              <a:gd name="T65" fmla="*/ 2147483647 h 174"/>
              <a:gd name="T66" fmla="*/ 2147483647 w 1471"/>
              <a:gd name="T67" fmla="*/ 2147483647 h 174"/>
              <a:gd name="T68" fmla="*/ 2147483647 w 1471"/>
              <a:gd name="T69" fmla="*/ 2147483647 h 174"/>
              <a:gd name="T70" fmla="*/ 2147483647 w 1471"/>
              <a:gd name="T71" fmla="*/ 2147483647 h 174"/>
              <a:gd name="T72" fmla="*/ 2147483647 w 1471"/>
              <a:gd name="T73" fmla="*/ 2147483647 h 174"/>
              <a:gd name="T74" fmla="*/ 2147483647 w 1471"/>
              <a:gd name="T75" fmla="*/ 2147483647 h 174"/>
              <a:gd name="T76" fmla="*/ 2147483647 w 1471"/>
              <a:gd name="T77" fmla="*/ 2147483647 h 174"/>
              <a:gd name="T78" fmla="*/ 2147483647 w 1471"/>
              <a:gd name="T79" fmla="*/ 2147483647 h 174"/>
              <a:gd name="T80" fmla="*/ 2147483647 w 1471"/>
              <a:gd name="T81" fmla="*/ 2147483647 h 174"/>
              <a:gd name="T82" fmla="*/ 2147483647 w 1471"/>
              <a:gd name="T83" fmla="*/ 2147483647 h 174"/>
              <a:gd name="T84" fmla="*/ 2147483647 w 1471"/>
              <a:gd name="T85" fmla="*/ 2147483647 h 174"/>
              <a:gd name="T86" fmla="*/ 2147483647 w 1471"/>
              <a:gd name="T87" fmla="*/ 2147483647 h 174"/>
              <a:gd name="T88" fmla="*/ 2147483647 w 1471"/>
              <a:gd name="T89" fmla="*/ 2147483647 h 174"/>
              <a:gd name="T90" fmla="*/ 2147483647 w 1471"/>
              <a:gd name="T91" fmla="*/ 2147483647 h 174"/>
              <a:gd name="T92" fmla="*/ 2147483647 w 1471"/>
              <a:gd name="T93" fmla="*/ 2147483647 h 174"/>
              <a:gd name="T94" fmla="*/ 2147483647 w 1471"/>
              <a:gd name="T95" fmla="*/ 2147483647 h 174"/>
              <a:gd name="T96" fmla="*/ 2147483647 w 1471"/>
              <a:gd name="T97" fmla="*/ 2147483647 h 174"/>
              <a:gd name="T98" fmla="*/ 2147483647 w 1471"/>
              <a:gd name="T99" fmla="*/ 2147483647 h 1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1"/>
              <a:gd name="T151" fmla="*/ 0 h 174"/>
              <a:gd name="T152" fmla="*/ 1471 w 1471"/>
              <a:gd name="T153" fmla="*/ 174 h 1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1" h="174">
                <a:moveTo>
                  <a:pt x="1469" y="49"/>
                </a:moveTo>
                <a:lnTo>
                  <a:pt x="1471" y="74"/>
                </a:lnTo>
                <a:lnTo>
                  <a:pt x="1471" y="99"/>
                </a:lnTo>
                <a:lnTo>
                  <a:pt x="1470" y="121"/>
                </a:lnTo>
                <a:lnTo>
                  <a:pt x="1468" y="139"/>
                </a:lnTo>
                <a:lnTo>
                  <a:pt x="1465" y="146"/>
                </a:lnTo>
                <a:lnTo>
                  <a:pt x="1462" y="154"/>
                </a:lnTo>
                <a:lnTo>
                  <a:pt x="1457" y="160"/>
                </a:lnTo>
                <a:lnTo>
                  <a:pt x="1451" y="165"/>
                </a:lnTo>
                <a:lnTo>
                  <a:pt x="1443" y="171"/>
                </a:lnTo>
                <a:lnTo>
                  <a:pt x="1436" y="173"/>
                </a:lnTo>
                <a:lnTo>
                  <a:pt x="1428" y="174"/>
                </a:lnTo>
                <a:lnTo>
                  <a:pt x="1420" y="174"/>
                </a:lnTo>
                <a:lnTo>
                  <a:pt x="1407" y="171"/>
                </a:lnTo>
                <a:lnTo>
                  <a:pt x="1398" y="164"/>
                </a:lnTo>
                <a:lnTo>
                  <a:pt x="1392" y="154"/>
                </a:lnTo>
                <a:lnTo>
                  <a:pt x="1384" y="141"/>
                </a:lnTo>
                <a:lnTo>
                  <a:pt x="1379" y="135"/>
                </a:lnTo>
                <a:lnTo>
                  <a:pt x="1371" y="131"/>
                </a:lnTo>
                <a:lnTo>
                  <a:pt x="1362" y="128"/>
                </a:lnTo>
                <a:lnTo>
                  <a:pt x="1352" y="128"/>
                </a:lnTo>
                <a:lnTo>
                  <a:pt x="1341" y="128"/>
                </a:lnTo>
                <a:lnTo>
                  <a:pt x="1329" y="130"/>
                </a:lnTo>
                <a:lnTo>
                  <a:pt x="1318" y="130"/>
                </a:lnTo>
                <a:lnTo>
                  <a:pt x="1306" y="131"/>
                </a:lnTo>
                <a:lnTo>
                  <a:pt x="1292" y="131"/>
                </a:lnTo>
                <a:lnTo>
                  <a:pt x="1276" y="131"/>
                </a:lnTo>
                <a:lnTo>
                  <a:pt x="1259" y="131"/>
                </a:lnTo>
                <a:lnTo>
                  <a:pt x="1238" y="131"/>
                </a:lnTo>
                <a:lnTo>
                  <a:pt x="1216" y="131"/>
                </a:lnTo>
                <a:lnTo>
                  <a:pt x="1194" y="131"/>
                </a:lnTo>
                <a:lnTo>
                  <a:pt x="1171" y="131"/>
                </a:lnTo>
                <a:lnTo>
                  <a:pt x="1147" y="131"/>
                </a:lnTo>
                <a:lnTo>
                  <a:pt x="1134" y="131"/>
                </a:lnTo>
                <a:lnTo>
                  <a:pt x="1120" y="131"/>
                </a:lnTo>
                <a:lnTo>
                  <a:pt x="1105" y="131"/>
                </a:lnTo>
                <a:lnTo>
                  <a:pt x="1087" y="131"/>
                </a:lnTo>
                <a:lnTo>
                  <a:pt x="1069" y="131"/>
                </a:lnTo>
                <a:lnTo>
                  <a:pt x="1051" y="131"/>
                </a:lnTo>
                <a:lnTo>
                  <a:pt x="1031" y="131"/>
                </a:lnTo>
                <a:lnTo>
                  <a:pt x="1012" y="131"/>
                </a:lnTo>
                <a:lnTo>
                  <a:pt x="994" y="131"/>
                </a:lnTo>
                <a:lnTo>
                  <a:pt x="975" y="131"/>
                </a:lnTo>
                <a:lnTo>
                  <a:pt x="957" y="131"/>
                </a:lnTo>
                <a:lnTo>
                  <a:pt x="940" y="132"/>
                </a:lnTo>
                <a:lnTo>
                  <a:pt x="924" y="132"/>
                </a:lnTo>
                <a:lnTo>
                  <a:pt x="910" y="132"/>
                </a:lnTo>
                <a:lnTo>
                  <a:pt x="897" y="133"/>
                </a:lnTo>
                <a:lnTo>
                  <a:pt x="885" y="133"/>
                </a:lnTo>
                <a:lnTo>
                  <a:pt x="875" y="133"/>
                </a:lnTo>
                <a:lnTo>
                  <a:pt x="863" y="135"/>
                </a:lnTo>
                <a:lnTo>
                  <a:pt x="851" y="135"/>
                </a:lnTo>
                <a:lnTo>
                  <a:pt x="838" y="136"/>
                </a:lnTo>
                <a:lnTo>
                  <a:pt x="824" y="137"/>
                </a:lnTo>
                <a:lnTo>
                  <a:pt x="808" y="139"/>
                </a:lnTo>
                <a:lnTo>
                  <a:pt x="794" y="139"/>
                </a:lnTo>
                <a:lnTo>
                  <a:pt x="779" y="140"/>
                </a:lnTo>
                <a:lnTo>
                  <a:pt x="763" y="141"/>
                </a:lnTo>
                <a:lnTo>
                  <a:pt x="748" y="141"/>
                </a:lnTo>
                <a:lnTo>
                  <a:pt x="733" y="142"/>
                </a:lnTo>
                <a:lnTo>
                  <a:pt x="717" y="144"/>
                </a:lnTo>
                <a:lnTo>
                  <a:pt x="703" y="145"/>
                </a:lnTo>
                <a:lnTo>
                  <a:pt x="688" y="145"/>
                </a:lnTo>
                <a:lnTo>
                  <a:pt x="674" y="146"/>
                </a:lnTo>
                <a:lnTo>
                  <a:pt x="661" y="146"/>
                </a:lnTo>
                <a:lnTo>
                  <a:pt x="645" y="146"/>
                </a:lnTo>
                <a:lnTo>
                  <a:pt x="627" y="147"/>
                </a:lnTo>
                <a:lnTo>
                  <a:pt x="606" y="149"/>
                </a:lnTo>
                <a:lnTo>
                  <a:pt x="580" y="150"/>
                </a:lnTo>
                <a:lnTo>
                  <a:pt x="553" y="151"/>
                </a:lnTo>
                <a:lnTo>
                  <a:pt x="525" y="153"/>
                </a:lnTo>
                <a:lnTo>
                  <a:pt x="495" y="154"/>
                </a:lnTo>
                <a:lnTo>
                  <a:pt x="465" y="155"/>
                </a:lnTo>
                <a:lnTo>
                  <a:pt x="434" y="156"/>
                </a:lnTo>
                <a:lnTo>
                  <a:pt x="404" y="159"/>
                </a:lnTo>
                <a:lnTo>
                  <a:pt x="375" y="160"/>
                </a:lnTo>
                <a:lnTo>
                  <a:pt x="347" y="162"/>
                </a:lnTo>
                <a:lnTo>
                  <a:pt x="321" y="163"/>
                </a:lnTo>
                <a:lnTo>
                  <a:pt x="298" y="164"/>
                </a:lnTo>
                <a:lnTo>
                  <a:pt x="277" y="165"/>
                </a:lnTo>
                <a:lnTo>
                  <a:pt x="261" y="167"/>
                </a:lnTo>
                <a:lnTo>
                  <a:pt x="232" y="168"/>
                </a:lnTo>
                <a:lnTo>
                  <a:pt x="204" y="168"/>
                </a:lnTo>
                <a:lnTo>
                  <a:pt x="179" y="168"/>
                </a:lnTo>
                <a:lnTo>
                  <a:pt x="154" y="168"/>
                </a:lnTo>
                <a:lnTo>
                  <a:pt x="131" y="167"/>
                </a:lnTo>
                <a:lnTo>
                  <a:pt x="111" y="164"/>
                </a:lnTo>
                <a:lnTo>
                  <a:pt x="94" y="163"/>
                </a:lnTo>
                <a:lnTo>
                  <a:pt x="78" y="162"/>
                </a:lnTo>
                <a:lnTo>
                  <a:pt x="62" y="159"/>
                </a:lnTo>
                <a:lnTo>
                  <a:pt x="46" y="154"/>
                </a:lnTo>
                <a:lnTo>
                  <a:pt x="32" y="147"/>
                </a:lnTo>
                <a:lnTo>
                  <a:pt x="21" y="139"/>
                </a:lnTo>
                <a:lnTo>
                  <a:pt x="10" y="127"/>
                </a:lnTo>
                <a:lnTo>
                  <a:pt x="4" y="114"/>
                </a:lnTo>
                <a:lnTo>
                  <a:pt x="0" y="99"/>
                </a:lnTo>
                <a:lnTo>
                  <a:pt x="0" y="82"/>
                </a:lnTo>
                <a:lnTo>
                  <a:pt x="5" y="60"/>
                </a:lnTo>
                <a:lnTo>
                  <a:pt x="14" y="42"/>
                </a:lnTo>
                <a:lnTo>
                  <a:pt x="27" y="28"/>
                </a:lnTo>
                <a:lnTo>
                  <a:pt x="43" y="18"/>
                </a:lnTo>
                <a:lnTo>
                  <a:pt x="61" y="10"/>
                </a:lnTo>
                <a:lnTo>
                  <a:pt x="80" y="5"/>
                </a:lnTo>
                <a:lnTo>
                  <a:pt x="99" y="1"/>
                </a:lnTo>
                <a:lnTo>
                  <a:pt x="118" y="0"/>
                </a:lnTo>
                <a:lnTo>
                  <a:pt x="126" y="0"/>
                </a:lnTo>
                <a:lnTo>
                  <a:pt x="136" y="0"/>
                </a:lnTo>
                <a:lnTo>
                  <a:pt x="149" y="0"/>
                </a:lnTo>
                <a:lnTo>
                  <a:pt x="164" y="0"/>
                </a:lnTo>
                <a:lnTo>
                  <a:pt x="182" y="1"/>
                </a:lnTo>
                <a:lnTo>
                  <a:pt x="200" y="1"/>
                </a:lnTo>
                <a:lnTo>
                  <a:pt x="220" y="1"/>
                </a:lnTo>
                <a:lnTo>
                  <a:pt x="240" y="1"/>
                </a:lnTo>
                <a:lnTo>
                  <a:pt x="261" y="3"/>
                </a:lnTo>
                <a:lnTo>
                  <a:pt x="281" y="3"/>
                </a:lnTo>
                <a:lnTo>
                  <a:pt x="300" y="3"/>
                </a:lnTo>
                <a:lnTo>
                  <a:pt x="320" y="4"/>
                </a:lnTo>
                <a:lnTo>
                  <a:pt x="338" y="4"/>
                </a:lnTo>
                <a:lnTo>
                  <a:pt x="353" y="4"/>
                </a:lnTo>
                <a:lnTo>
                  <a:pt x="367" y="5"/>
                </a:lnTo>
                <a:lnTo>
                  <a:pt x="379" y="5"/>
                </a:lnTo>
                <a:lnTo>
                  <a:pt x="391" y="5"/>
                </a:lnTo>
                <a:lnTo>
                  <a:pt x="407" y="6"/>
                </a:lnTo>
                <a:lnTo>
                  <a:pt x="425" y="8"/>
                </a:lnTo>
                <a:lnTo>
                  <a:pt x="444" y="9"/>
                </a:lnTo>
                <a:lnTo>
                  <a:pt x="465" y="10"/>
                </a:lnTo>
                <a:lnTo>
                  <a:pt x="488" y="12"/>
                </a:lnTo>
                <a:lnTo>
                  <a:pt x="511" y="13"/>
                </a:lnTo>
                <a:lnTo>
                  <a:pt x="535" y="14"/>
                </a:lnTo>
                <a:lnTo>
                  <a:pt x="561" y="15"/>
                </a:lnTo>
                <a:lnTo>
                  <a:pt x="585" y="18"/>
                </a:lnTo>
                <a:lnTo>
                  <a:pt x="611" y="19"/>
                </a:lnTo>
                <a:lnTo>
                  <a:pt x="635" y="21"/>
                </a:lnTo>
                <a:lnTo>
                  <a:pt x="658" y="22"/>
                </a:lnTo>
                <a:lnTo>
                  <a:pt x="681" y="24"/>
                </a:lnTo>
                <a:lnTo>
                  <a:pt x="703" y="26"/>
                </a:lnTo>
                <a:lnTo>
                  <a:pt x="722" y="27"/>
                </a:lnTo>
                <a:lnTo>
                  <a:pt x="740" y="28"/>
                </a:lnTo>
                <a:lnTo>
                  <a:pt x="760" y="29"/>
                </a:lnTo>
                <a:lnTo>
                  <a:pt x="779" y="32"/>
                </a:lnTo>
                <a:lnTo>
                  <a:pt x="799" y="33"/>
                </a:lnTo>
                <a:lnTo>
                  <a:pt x="819" y="36"/>
                </a:lnTo>
                <a:lnTo>
                  <a:pt x="839" y="37"/>
                </a:lnTo>
                <a:lnTo>
                  <a:pt x="858" y="38"/>
                </a:lnTo>
                <a:lnTo>
                  <a:pt x="878" y="41"/>
                </a:lnTo>
                <a:lnTo>
                  <a:pt x="897" y="42"/>
                </a:lnTo>
                <a:lnTo>
                  <a:pt x="915" y="45"/>
                </a:lnTo>
                <a:lnTo>
                  <a:pt x="931" y="46"/>
                </a:lnTo>
                <a:lnTo>
                  <a:pt x="947" y="47"/>
                </a:lnTo>
                <a:lnTo>
                  <a:pt x="961" y="50"/>
                </a:lnTo>
                <a:lnTo>
                  <a:pt x="974" y="51"/>
                </a:lnTo>
                <a:lnTo>
                  <a:pt x="984" y="53"/>
                </a:lnTo>
                <a:lnTo>
                  <a:pt x="993" y="54"/>
                </a:lnTo>
                <a:lnTo>
                  <a:pt x="1002" y="55"/>
                </a:lnTo>
                <a:lnTo>
                  <a:pt x="1012" y="56"/>
                </a:lnTo>
                <a:lnTo>
                  <a:pt x="1025" y="58"/>
                </a:lnTo>
                <a:lnTo>
                  <a:pt x="1038" y="59"/>
                </a:lnTo>
                <a:lnTo>
                  <a:pt x="1053" y="60"/>
                </a:lnTo>
                <a:lnTo>
                  <a:pt x="1069" y="62"/>
                </a:lnTo>
                <a:lnTo>
                  <a:pt x="1084" y="62"/>
                </a:lnTo>
                <a:lnTo>
                  <a:pt x="1099" y="63"/>
                </a:lnTo>
                <a:lnTo>
                  <a:pt x="1116" y="64"/>
                </a:lnTo>
                <a:lnTo>
                  <a:pt x="1132" y="65"/>
                </a:lnTo>
                <a:lnTo>
                  <a:pt x="1146" y="67"/>
                </a:lnTo>
                <a:lnTo>
                  <a:pt x="1160" y="67"/>
                </a:lnTo>
                <a:lnTo>
                  <a:pt x="1173" y="68"/>
                </a:lnTo>
                <a:lnTo>
                  <a:pt x="1184" y="69"/>
                </a:lnTo>
                <a:lnTo>
                  <a:pt x="1194" y="69"/>
                </a:lnTo>
                <a:lnTo>
                  <a:pt x="1202" y="71"/>
                </a:lnTo>
                <a:lnTo>
                  <a:pt x="1216" y="72"/>
                </a:lnTo>
                <a:lnTo>
                  <a:pt x="1232" y="72"/>
                </a:lnTo>
                <a:lnTo>
                  <a:pt x="1247" y="72"/>
                </a:lnTo>
                <a:lnTo>
                  <a:pt x="1262" y="72"/>
                </a:lnTo>
                <a:lnTo>
                  <a:pt x="1278" y="72"/>
                </a:lnTo>
                <a:lnTo>
                  <a:pt x="1293" y="71"/>
                </a:lnTo>
                <a:lnTo>
                  <a:pt x="1309" y="72"/>
                </a:lnTo>
                <a:lnTo>
                  <a:pt x="1323" y="72"/>
                </a:lnTo>
                <a:lnTo>
                  <a:pt x="1332" y="72"/>
                </a:lnTo>
                <a:lnTo>
                  <a:pt x="1339" y="72"/>
                </a:lnTo>
                <a:lnTo>
                  <a:pt x="1347" y="72"/>
                </a:lnTo>
                <a:lnTo>
                  <a:pt x="1353" y="71"/>
                </a:lnTo>
                <a:lnTo>
                  <a:pt x="1359" y="71"/>
                </a:lnTo>
                <a:lnTo>
                  <a:pt x="1364" y="69"/>
                </a:lnTo>
                <a:lnTo>
                  <a:pt x="1368" y="68"/>
                </a:lnTo>
                <a:lnTo>
                  <a:pt x="1370" y="67"/>
                </a:lnTo>
                <a:lnTo>
                  <a:pt x="1379" y="58"/>
                </a:lnTo>
                <a:lnTo>
                  <a:pt x="1384" y="49"/>
                </a:lnTo>
                <a:lnTo>
                  <a:pt x="1389" y="37"/>
                </a:lnTo>
                <a:lnTo>
                  <a:pt x="1394" y="24"/>
                </a:lnTo>
                <a:lnTo>
                  <a:pt x="1400" y="18"/>
                </a:lnTo>
                <a:lnTo>
                  <a:pt x="1405" y="14"/>
                </a:lnTo>
                <a:lnTo>
                  <a:pt x="1411" y="10"/>
                </a:lnTo>
                <a:lnTo>
                  <a:pt x="1418" y="8"/>
                </a:lnTo>
                <a:lnTo>
                  <a:pt x="1425" y="8"/>
                </a:lnTo>
                <a:lnTo>
                  <a:pt x="1432" y="8"/>
                </a:lnTo>
                <a:lnTo>
                  <a:pt x="1438" y="9"/>
                </a:lnTo>
                <a:lnTo>
                  <a:pt x="1443" y="12"/>
                </a:lnTo>
                <a:lnTo>
                  <a:pt x="1455" y="22"/>
                </a:lnTo>
                <a:lnTo>
                  <a:pt x="1462" y="35"/>
                </a:lnTo>
                <a:lnTo>
                  <a:pt x="1468" y="45"/>
                </a:lnTo>
                <a:lnTo>
                  <a:pt x="1469" y="49"/>
                </a:lnTo>
                <a:close/>
              </a:path>
            </a:pathLst>
          </a:custGeom>
          <a:solidFill>
            <a:srgbClr val="991E00"/>
          </a:solidFill>
          <a:ln w="9525">
            <a:noFill/>
            <a:round/>
            <a:headEnd/>
            <a:tailEnd/>
          </a:ln>
        </p:spPr>
        <p:txBody>
          <a:bodyPr/>
          <a:lstStyle/>
          <a:p>
            <a:endParaRPr lang="en-US" dirty="0"/>
          </a:p>
        </p:txBody>
      </p:sp>
      <p:sp>
        <p:nvSpPr>
          <p:cNvPr id="2119" name="Freeform 88"/>
          <p:cNvSpPr>
            <a:spLocks/>
          </p:cNvSpPr>
          <p:nvPr/>
        </p:nvSpPr>
        <p:spPr bwMode="auto">
          <a:xfrm>
            <a:off x="3749675" y="5545138"/>
            <a:ext cx="482600" cy="593725"/>
          </a:xfrm>
          <a:custGeom>
            <a:avLst/>
            <a:gdLst>
              <a:gd name="T0" fmla="*/ 2147483647 w 606"/>
              <a:gd name="T1" fmla="*/ 2147483647 h 749"/>
              <a:gd name="T2" fmla="*/ 2147483647 w 606"/>
              <a:gd name="T3" fmla="*/ 2147483647 h 749"/>
              <a:gd name="T4" fmla="*/ 2147483647 w 606"/>
              <a:gd name="T5" fmla="*/ 2147483647 h 749"/>
              <a:gd name="T6" fmla="*/ 2147483647 w 606"/>
              <a:gd name="T7" fmla="*/ 2147483647 h 749"/>
              <a:gd name="T8" fmla="*/ 2147483647 w 606"/>
              <a:gd name="T9" fmla="*/ 2147483647 h 749"/>
              <a:gd name="T10" fmla="*/ 2147483647 w 606"/>
              <a:gd name="T11" fmla="*/ 2147483647 h 749"/>
              <a:gd name="T12" fmla="*/ 2147483647 w 606"/>
              <a:gd name="T13" fmla="*/ 2147483647 h 749"/>
              <a:gd name="T14" fmla="*/ 2147483647 w 606"/>
              <a:gd name="T15" fmla="*/ 2147483647 h 749"/>
              <a:gd name="T16" fmla="*/ 2147483647 w 606"/>
              <a:gd name="T17" fmla="*/ 2147483647 h 749"/>
              <a:gd name="T18" fmla="*/ 2147483647 w 606"/>
              <a:gd name="T19" fmla="*/ 2147483647 h 749"/>
              <a:gd name="T20" fmla="*/ 2147483647 w 606"/>
              <a:gd name="T21" fmla="*/ 2147483647 h 749"/>
              <a:gd name="T22" fmla="*/ 2147483647 w 606"/>
              <a:gd name="T23" fmla="*/ 2147483647 h 749"/>
              <a:gd name="T24" fmla="*/ 2147483647 w 606"/>
              <a:gd name="T25" fmla="*/ 2147483647 h 749"/>
              <a:gd name="T26" fmla="*/ 2147483647 w 606"/>
              <a:gd name="T27" fmla="*/ 2147483647 h 749"/>
              <a:gd name="T28" fmla="*/ 2147483647 w 606"/>
              <a:gd name="T29" fmla="*/ 2147483647 h 749"/>
              <a:gd name="T30" fmla="*/ 2147483647 w 606"/>
              <a:gd name="T31" fmla="*/ 2147483647 h 749"/>
              <a:gd name="T32" fmla="*/ 2147483647 w 606"/>
              <a:gd name="T33" fmla="*/ 2147483647 h 749"/>
              <a:gd name="T34" fmla="*/ 2147483647 w 606"/>
              <a:gd name="T35" fmla="*/ 2147483647 h 749"/>
              <a:gd name="T36" fmla="*/ 2147483647 w 606"/>
              <a:gd name="T37" fmla="*/ 2147483647 h 749"/>
              <a:gd name="T38" fmla="*/ 2147483647 w 606"/>
              <a:gd name="T39" fmla="*/ 2147483647 h 749"/>
              <a:gd name="T40" fmla="*/ 2147483647 w 606"/>
              <a:gd name="T41" fmla="*/ 2147483647 h 749"/>
              <a:gd name="T42" fmla="*/ 2147483647 w 606"/>
              <a:gd name="T43" fmla="*/ 2147483647 h 749"/>
              <a:gd name="T44" fmla="*/ 2147483647 w 606"/>
              <a:gd name="T45" fmla="*/ 2147483647 h 749"/>
              <a:gd name="T46" fmla="*/ 2147483647 w 606"/>
              <a:gd name="T47" fmla="*/ 2147483647 h 749"/>
              <a:gd name="T48" fmla="*/ 2147483647 w 606"/>
              <a:gd name="T49" fmla="*/ 2147483647 h 749"/>
              <a:gd name="T50" fmla="*/ 2147483647 w 606"/>
              <a:gd name="T51" fmla="*/ 2147483647 h 749"/>
              <a:gd name="T52" fmla="*/ 2147483647 w 606"/>
              <a:gd name="T53" fmla="*/ 2147483647 h 749"/>
              <a:gd name="T54" fmla="*/ 2147483647 w 606"/>
              <a:gd name="T55" fmla="*/ 2147483647 h 749"/>
              <a:gd name="T56" fmla="*/ 2147483647 w 606"/>
              <a:gd name="T57" fmla="*/ 2147483647 h 749"/>
              <a:gd name="T58" fmla="*/ 2147483647 w 606"/>
              <a:gd name="T59" fmla="*/ 2147483647 h 749"/>
              <a:gd name="T60" fmla="*/ 2147483647 w 606"/>
              <a:gd name="T61" fmla="*/ 2147483647 h 749"/>
              <a:gd name="T62" fmla="*/ 2147483647 w 606"/>
              <a:gd name="T63" fmla="*/ 2147483647 h 749"/>
              <a:gd name="T64" fmla="*/ 2147483647 w 606"/>
              <a:gd name="T65" fmla="*/ 2147483647 h 749"/>
              <a:gd name="T66" fmla="*/ 2147483647 w 606"/>
              <a:gd name="T67" fmla="*/ 0 h 749"/>
              <a:gd name="T68" fmla="*/ 2147483647 w 606"/>
              <a:gd name="T69" fmla="*/ 2147483647 h 749"/>
              <a:gd name="T70" fmla="*/ 2147483647 w 606"/>
              <a:gd name="T71" fmla="*/ 2147483647 h 749"/>
              <a:gd name="T72" fmla="*/ 2147483647 w 606"/>
              <a:gd name="T73" fmla="*/ 2147483647 h 749"/>
              <a:gd name="T74" fmla="*/ 2147483647 w 606"/>
              <a:gd name="T75" fmla="*/ 2147483647 h 749"/>
              <a:gd name="T76" fmla="*/ 2147483647 w 606"/>
              <a:gd name="T77" fmla="*/ 2147483647 h 749"/>
              <a:gd name="T78" fmla="*/ 2147483647 w 606"/>
              <a:gd name="T79" fmla="*/ 2147483647 h 749"/>
              <a:gd name="T80" fmla="*/ 2147483647 w 606"/>
              <a:gd name="T81" fmla="*/ 2147483647 h 749"/>
              <a:gd name="T82" fmla="*/ 2147483647 w 606"/>
              <a:gd name="T83" fmla="*/ 2147483647 h 749"/>
              <a:gd name="T84" fmla="*/ 2147483647 w 606"/>
              <a:gd name="T85" fmla="*/ 2147483647 h 7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6"/>
              <a:gd name="T130" fmla="*/ 0 h 749"/>
              <a:gd name="T131" fmla="*/ 606 w 606"/>
              <a:gd name="T132" fmla="*/ 749 h 7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6" h="749">
                <a:moveTo>
                  <a:pt x="13" y="506"/>
                </a:moveTo>
                <a:lnTo>
                  <a:pt x="6" y="519"/>
                </a:lnTo>
                <a:lnTo>
                  <a:pt x="1" y="528"/>
                </a:lnTo>
                <a:lnTo>
                  <a:pt x="0" y="535"/>
                </a:lnTo>
                <a:lnTo>
                  <a:pt x="2" y="542"/>
                </a:lnTo>
                <a:lnTo>
                  <a:pt x="10" y="549"/>
                </a:lnTo>
                <a:lnTo>
                  <a:pt x="18" y="554"/>
                </a:lnTo>
                <a:lnTo>
                  <a:pt x="24" y="558"/>
                </a:lnTo>
                <a:lnTo>
                  <a:pt x="27" y="559"/>
                </a:lnTo>
                <a:lnTo>
                  <a:pt x="29" y="559"/>
                </a:lnTo>
                <a:lnTo>
                  <a:pt x="34" y="559"/>
                </a:lnTo>
                <a:lnTo>
                  <a:pt x="42" y="559"/>
                </a:lnTo>
                <a:lnTo>
                  <a:pt x="50" y="563"/>
                </a:lnTo>
                <a:lnTo>
                  <a:pt x="55" y="569"/>
                </a:lnTo>
                <a:lnTo>
                  <a:pt x="56" y="578"/>
                </a:lnTo>
                <a:lnTo>
                  <a:pt x="55" y="586"/>
                </a:lnTo>
                <a:lnTo>
                  <a:pt x="54" y="590"/>
                </a:lnTo>
                <a:lnTo>
                  <a:pt x="40" y="613"/>
                </a:lnTo>
                <a:lnTo>
                  <a:pt x="41" y="614"/>
                </a:lnTo>
                <a:lnTo>
                  <a:pt x="46" y="618"/>
                </a:lnTo>
                <a:lnTo>
                  <a:pt x="52" y="622"/>
                </a:lnTo>
                <a:lnTo>
                  <a:pt x="60" y="623"/>
                </a:lnTo>
                <a:lnTo>
                  <a:pt x="68" y="624"/>
                </a:lnTo>
                <a:lnTo>
                  <a:pt x="74" y="626"/>
                </a:lnTo>
                <a:lnTo>
                  <a:pt x="78" y="628"/>
                </a:lnTo>
                <a:lnTo>
                  <a:pt x="79" y="630"/>
                </a:lnTo>
                <a:lnTo>
                  <a:pt x="73" y="658"/>
                </a:lnTo>
                <a:lnTo>
                  <a:pt x="79" y="685"/>
                </a:lnTo>
                <a:lnTo>
                  <a:pt x="104" y="701"/>
                </a:lnTo>
                <a:lnTo>
                  <a:pt x="106" y="705"/>
                </a:lnTo>
                <a:lnTo>
                  <a:pt x="114" y="715"/>
                </a:lnTo>
                <a:lnTo>
                  <a:pt x="125" y="727"/>
                </a:lnTo>
                <a:lnTo>
                  <a:pt x="140" y="735"/>
                </a:lnTo>
                <a:lnTo>
                  <a:pt x="147" y="737"/>
                </a:lnTo>
                <a:lnTo>
                  <a:pt x="154" y="741"/>
                </a:lnTo>
                <a:lnTo>
                  <a:pt x="160" y="744"/>
                </a:lnTo>
                <a:lnTo>
                  <a:pt x="166" y="745"/>
                </a:lnTo>
                <a:lnTo>
                  <a:pt x="173" y="748"/>
                </a:lnTo>
                <a:lnTo>
                  <a:pt x="181" y="749"/>
                </a:lnTo>
                <a:lnTo>
                  <a:pt x="190" y="749"/>
                </a:lnTo>
                <a:lnTo>
                  <a:pt x="200" y="749"/>
                </a:lnTo>
                <a:lnTo>
                  <a:pt x="211" y="748"/>
                </a:lnTo>
                <a:lnTo>
                  <a:pt x="222" y="745"/>
                </a:lnTo>
                <a:lnTo>
                  <a:pt x="231" y="742"/>
                </a:lnTo>
                <a:lnTo>
                  <a:pt x="240" y="740"/>
                </a:lnTo>
                <a:lnTo>
                  <a:pt x="247" y="737"/>
                </a:lnTo>
                <a:lnTo>
                  <a:pt x="256" y="735"/>
                </a:lnTo>
                <a:lnTo>
                  <a:pt x="264" y="733"/>
                </a:lnTo>
                <a:lnTo>
                  <a:pt x="273" y="732"/>
                </a:lnTo>
                <a:lnTo>
                  <a:pt x="282" y="731"/>
                </a:lnTo>
                <a:lnTo>
                  <a:pt x="292" y="730"/>
                </a:lnTo>
                <a:lnTo>
                  <a:pt x="304" y="728"/>
                </a:lnTo>
                <a:lnTo>
                  <a:pt x="314" y="727"/>
                </a:lnTo>
                <a:lnTo>
                  <a:pt x="326" y="724"/>
                </a:lnTo>
                <a:lnTo>
                  <a:pt x="337" y="723"/>
                </a:lnTo>
                <a:lnTo>
                  <a:pt x="347" y="721"/>
                </a:lnTo>
                <a:lnTo>
                  <a:pt x="358" y="718"/>
                </a:lnTo>
                <a:lnTo>
                  <a:pt x="367" y="715"/>
                </a:lnTo>
                <a:lnTo>
                  <a:pt x="373" y="714"/>
                </a:lnTo>
                <a:lnTo>
                  <a:pt x="378" y="713"/>
                </a:lnTo>
                <a:lnTo>
                  <a:pt x="385" y="712"/>
                </a:lnTo>
                <a:lnTo>
                  <a:pt x="391" y="710"/>
                </a:lnTo>
                <a:lnTo>
                  <a:pt x="400" y="709"/>
                </a:lnTo>
                <a:lnTo>
                  <a:pt x="411" y="708"/>
                </a:lnTo>
                <a:lnTo>
                  <a:pt x="427" y="705"/>
                </a:lnTo>
                <a:lnTo>
                  <a:pt x="442" y="703"/>
                </a:lnTo>
                <a:lnTo>
                  <a:pt x="454" y="700"/>
                </a:lnTo>
                <a:lnTo>
                  <a:pt x="462" y="698"/>
                </a:lnTo>
                <a:lnTo>
                  <a:pt x="468" y="696"/>
                </a:lnTo>
                <a:lnTo>
                  <a:pt x="473" y="695"/>
                </a:lnTo>
                <a:lnTo>
                  <a:pt x="477" y="695"/>
                </a:lnTo>
                <a:lnTo>
                  <a:pt x="483" y="696"/>
                </a:lnTo>
                <a:lnTo>
                  <a:pt x="491" y="699"/>
                </a:lnTo>
                <a:lnTo>
                  <a:pt x="494" y="663"/>
                </a:lnTo>
                <a:lnTo>
                  <a:pt x="504" y="603"/>
                </a:lnTo>
                <a:lnTo>
                  <a:pt x="515" y="540"/>
                </a:lnTo>
                <a:lnTo>
                  <a:pt x="524" y="499"/>
                </a:lnTo>
                <a:lnTo>
                  <a:pt x="529" y="481"/>
                </a:lnTo>
                <a:lnTo>
                  <a:pt x="538" y="455"/>
                </a:lnTo>
                <a:lnTo>
                  <a:pt x="550" y="423"/>
                </a:lnTo>
                <a:lnTo>
                  <a:pt x="563" y="388"/>
                </a:lnTo>
                <a:lnTo>
                  <a:pt x="576" y="355"/>
                </a:lnTo>
                <a:lnTo>
                  <a:pt x="588" y="326"/>
                </a:lnTo>
                <a:lnTo>
                  <a:pt x="597" y="302"/>
                </a:lnTo>
                <a:lnTo>
                  <a:pt x="604" y="288"/>
                </a:lnTo>
                <a:lnTo>
                  <a:pt x="606" y="261"/>
                </a:lnTo>
                <a:lnTo>
                  <a:pt x="603" y="218"/>
                </a:lnTo>
                <a:lnTo>
                  <a:pt x="595" y="172"/>
                </a:lnTo>
                <a:lnTo>
                  <a:pt x="585" y="138"/>
                </a:lnTo>
                <a:lnTo>
                  <a:pt x="573" y="118"/>
                </a:lnTo>
                <a:lnTo>
                  <a:pt x="558" y="97"/>
                </a:lnTo>
                <a:lnTo>
                  <a:pt x="540" y="79"/>
                </a:lnTo>
                <a:lnTo>
                  <a:pt x="521" y="61"/>
                </a:lnTo>
                <a:lnTo>
                  <a:pt x="499" y="46"/>
                </a:lnTo>
                <a:lnTo>
                  <a:pt x="476" y="33"/>
                </a:lnTo>
                <a:lnTo>
                  <a:pt x="451" y="23"/>
                </a:lnTo>
                <a:lnTo>
                  <a:pt x="427" y="15"/>
                </a:lnTo>
                <a:lnTo>
                  <a:pt x="408" y="10"/>
                </a:lnTo>
                <a:lnTo>
                  <a:pt x="385" y="6"/>
                </a:lnTo>
                <a:lnTo>
                  <a:pt x="361" y="4"/>
                </a:lnTo>
                <a:lnTo>
                  <a:pt x="337" y="1"/>
                </a:lnTo>
                <a:lnTo>
                  <a:pt x="313" y="0"/>
                </a:lnTo>
                <a:lnTo>
                  <a:pt x="290" y="0"/>
                </a:lnTo>
                <a:lnTo>
                  <a:pt x="268" y="2"/>
                </a:lnTo>
                <a:lnTo>
                  <a:pt x="250" y="5"/>
                </a:lnTo>
                <a:lnTo>
                  <a:pt x="233" y="10"/>
                </a:lnTo>
                <a:lnTo>
                  <a:pt x="217" y="16"/>
                </a:lnTo>
                <a:lnTo>
                  <a:pt x="200" y="25"/>
                </a:lnTo>
                <a:lnTo>
                  <a:pt x="183" y="34"/>
                </a:lnTo>
                <a:lnTo>
                  <a:pt x="168" y="46"/>
                </a:lnTo>
                <a:lnTo>
                  <a:pt x="152" y="58"/>
                </a:lnTo>
                <a:lnTo>
                  <a:pt x="138" y="69"/>
                </a:lnTo>
                <a:lnTo>
                  <a:pt x="127" y="82"/>
                </a:lnTo>
                <a:lnTo>
                  <a:pt x="113" y="99"/>
                </a:lnTo>
                <a:lnTo>
                  <a:pt x="99" y="115"/>
                </a:lnTo>
                <a:lnTo>
                  <a:pt x="84" y="133"/>
                </a:lnTo>
                <a:lnTo>
                  <a:pt x="73" y="151"/>
                </a:lnTo>
                <a:lnTo>
                  <a:pt x="61" y="170"/>
                </a:lnTo>
                <a:lnTo>
                  <a:pt x="52" y="190"/>
                </a:lnTo>
                <a:lnTo>
                  <a:pt x="45" y="208"/>
                </a:lnTo>
                <a:lnTo>
                  <a:pt x="40" y="226"/>
                </a:lnTo>
                <a:lnTo>
                  <a:pt x="37" y="259"/>
                </a:lnTo>
                <a:lnTo>
                  <a:pt x="43" y="290"/>
                </a:lnTo>
                <a:lnTo>
                  <a:pt x="51" y="318"/>
                </a:lnTo>
                <a:lnTo>
                  <a:pt x="56" y="342"/>
                </a:lnTo>
                <a:lnTo>
                  <a:pt x="65" y="360"/>
                </a:lnTo>
                <a:lnTo>
                  <a:pt x="73" y="373"/>
                </a:lnTo>
                <a:lnTo>
                  <a:pt x="75" y="385"/>
                </a:lnTo>
                <a:lnTo>
                  <a:pt x="73" y="399"/>
                </a:lnTo>
                <a:lnTo>
                  <a:pt x="11" y="503"/>
                </a:lnTo>
                <a:lnTo>
                  <a:pt x="13" y="506"/>
                </a:lnTo>
                <a:close/>
              </a:path>
            </a:pathLst>
          </a:custGeom>
          <a:solidFill>
            <a:srgbClr val="C68470"/>
          </a:solidFill>
          <a:ln w="9525">
            <a:noFill/>
            <a:round/>
            <a:headEnd/>
            <a:tailEnd/>
          </a:ln>
        </p:spPr>
        <p:txBody>
          <a:bodyPr/>
          <a:lstStyle/>
          <a:p>
            <a:endParaRPr lang="en-US" dirty="0"/>
          </a:p>
        </p:txBody>
      </p:sp>
      <p:sp>
        <p:nvSpPr>
          <p:cNvPr id="2120" name="Freeform 89"/>
          <p:cNvSpPr>
            <a:spLocks/>
          </p:cNvSpPr>
          <p:nvPr/>
        </p:nvSpPr>
        <p:spPr bwMode="auto">
          <a:xfrm>
            <a:off x="3749675" y="5545138"/>
            <a:ext cx="482600" cy="593725"/>
          </a:xfrm>
          <a:custGeom>
            <a:avLst/>
            <a:gdLst>
              <a:gd name="T0" fmla="*/ 2147483647 w 606"/>
              <a:gd name="T1" fmla="*/ 2147483647 h 749"/>
              <a:gd name="T2" fmla="*/ 2147483647 w 606"/>
              <a:gd name="T3" fmla="*/ 2147483647 h 749"/>
              <a:gd name="T4" fmla="*/ 2147483647 w 606"/>
              <a:gd name="T5" fmla="*/ 2147483647 h 749"/>
              <a:gd name="T6" fmla="*/ 2147483647 w 606"/>
              <a:gd name="T7" fmla="*/ 2147483647 h 749"/>
              <a:gd name="T8" fmla="*/ 2147483647 w 606"/>
              <a:gd name="T9" fmla="*/ 2147483647 h 749"/>
              <a:gd name="T10" fmla="*/ 2147483647 w 606"/>
              <a:gd name="T11" fmla="*/ 2147483647 h 749"/>
              <a:gd name="T12" fmla="*/ 2147483647 w 606"/>
              <a:gd name="T13" fmla="*/ 2147483647 h 749"/>
              <a:gd name="T14" fmla="*/ 2147483647 w 606"/>
              <a:gd name="T15" fmla="*/ 2147483647 h 749"/>
              <a:gd name="T16" fmla="*/ 2147483647 w 606"/>
              <a:gd name="T17" fmla="*/ 2147483647 h 749"/>
              <a:gd name="T18" fmla="*/ 2147483647 w 606"/>
              <a:gd name="T19" fmla="*/ 2147483647 h 749"/>
              <a:gd name="T20" fmla="*/ 2147483647 w 606"/>
              <a:gd name="T21" fmla="*/ 2147483647 h 749"/>
              <a:gd name="T22" fmla="*/ 2147483647 w 606"/>
              <a:gd name="T23" fmla="*/ 2147483647 h 749"/>
              <a:gd name="T24" fmla="*/ 2147483647 w 606"/>
              <a:gd name="T25" fmla="*/ 2147483647 h 749"/>
              <a:gd name="T26" fmla="*/ 2147483647 w 606"/>
              <a:gd name="T27" fmla="*/ 2147483647 h 749"/>
              <a:gd name="T28" fmla="*/ 2147483647 w 606"/>
              <a:gd name="T29" fmla="*/ 2147483647 h 749"/>
              <a:gd name="T30" fmla="*/ 2147483647 w 606"/>
              <a:gd name="T31" fmla="*/ 2147483647 h 749"/>
              <a:gd name="T32" fmla="*/ 2147483647 w 606"/>
              <a:gd name="T33" fmla="*/ 2147483647 h 749"/>
              <a:gd name="T34" fmla="*/ 2147483647 w 606"/>
              <a:gd name="T35" fmla="*/ 2147483647 h 749"/>
              <a:gd name="T36" fmla="*/ 2147483647 w 606"/>
              <a:gd name="T37" fmla="*/ 2147483647 h 749"/>
              <a:gd name="T38" fmla="*/ 2147483647 w 606"/>
              <a:gd name="T39" fmla="*/ 2147483647 h 749"/>
              <a:gd name="T40" fmla="*/ 2147483647 w 606"/>
              <a:gd name="T41" fmla="*/ 2147483647 h 749"/>
              <a:gd name="T42" fmla="*/ 2147483647 w 606"/>
              <a:gd name="T43" fmla="*/ 2147483647 h 749"/>
              <a:gd name="T44" fmla="*/ 2147483647 w 606"/>
              <a:gd name="T45" fmla="*/ 2147483647 h 749"/>
              <a:gd name="T46" fmla="*/ 2147483647 w 606"/>
              <a:gd name="T47" fmla="*/ 2147483647 h 749"/>
              <a:gd name="T48" fmla="*/ 2147483647 w 606"/>
              <a:gd name="T49" fmla="*/ 2147483647 h 749"/>
              <a:gd name="T50" fmla="*/ 2147483647 w 606"/>
              <a:gd name="T51" fmla="*/ 2147483647 h 749"/>
              <a:gd name="T52" fmla="*/ 2147483647 w 606"/>
              <a:gd name="T53" fmla="*/ 2147483647 h 749"/>
              <a:gd name="T54" fmla="*/ 2147483647 w 606"/>
              <a:gd name="T55" fmla="*/ 2147483647 h 749"/>
              <a:gd name="T56" fmla="*/ 2147483647 w 606"/>
              <a:gd name="T57" fmla="*/ 2147483647 h 749"/>
              <a:gd name="T58" fmla="*/ 2147483647 w 606"/>
              <a:gd name="T59" fmla="*/ 2147483647 h 749"/>
              <a:gd name="T60" fmla="*/ 2147483647 w 606"/>
              <a:gd name="T61" fmla="*/ 2147483647 h 749"/>
              <a:gd name="T62" fmla="*/ 2147483647 w 606"/>
              <a:gd name="T63" fmla="*/ 2147483647 h 749"/>
              <a:gd name="T64" fmla="*/ 2147483647 w 606"/>
              <a:gd name="T65" fmla="*/ 2147483647 h 749"/>
              <a:gd name="T66" fmla="*/ 2147483647 w 606"/>
              <a:gd name="T67" fmla="*/ 2147483647 h 749"/>
              <a:gd name="T68" fmla="*/ 2147483647 w 606"/>
              <a:gd name="T69" fmla="*/ 2147483647 h 749"/>
              <a:gd name="T70" fmla="*/ 2147483647 w 606"/>
              <a:gd name="T71" fmla="*/ 2147483647 h 749"/>
              <a:gd name="T72" fmla="*/ 2147483647 w 606"/>
              <a:gd name="T73" fmla="*/ 2147483647 h 749"/>
              <a:gd name="T74" fmla="*/ 2147483647 w 606"/>
              <a:gd name="T75" fmla="*/ 2147483647 h 749"/>
              <a:gd name="T76" fmla="*/ 2147483647 w 606"/>
              <a:gd name="T77" fmla="*/ 2147483647 h 749"/>
              <a:gd name="T78" fmla="*/ 2147483647 w 606"/>
              <a:gd name="T79" fmla="*/ 0 h 749"/>
              <a:gd name="T80" fmla="*/ 2147483647 w 606"/>
              <a:gd name="T81" fmla="*/ 2147483647 h 749"/>
              <a:gd name="T82" fmla="*/ 2147483647 w 606"/>
              <a:gd name="T83" fmla="*/ 2147483647 h 749"/>
              <a:gd name="T84" fmla="*/ 2147483647 w 606"/>
              <a:gd name="T85" fmla="*/ 2147483647 h 749"/>
              <a:gd name="T86" fmla="*/ 2147483647 w 606"/>
              <a:gd name="T87" fmla="*/ 2147483647 h 749"/>
              <a:gd name="T88" fmla="*/ 2147483647 w 606"/>
              <a:gd name="T89" fmla="*/ 2147483647 h 749"/>
              <a:gd name="T90" fmla="*/ 2147483647 w 606"/>
              <a:gd name="T91" fmla="*/ 2147483647 h 749"/>
              <a:gd name="T92" fmla="*/ 2147483647 w 606"/>
              <a:gd name="T93" fmla="*/ 2147483647 h 749"/>
              <a:gd name="T94" fmla="*/ 2147483647 w 606"/>
              <a:gd name="T95" fmla="*/ 2147483647 h 749"/>
              <a:gd name="T96" fmla="*/ 2147483647 w 606"/>
              <a:gd name="T97" fmla="*/ 2147483647 h 749"/>
              <a:gd name="T98" fmla="*/ 2147483647 w 606"/>
              <a:gd name="T99" fmla="*/ 2147483647 h 7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749"/>
              <a:gd name="T152" fmla="*/ 606 w 606"/>
              <a:gd name="T153" fmla="*/ 749 h 7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749">
                <a:moveTo>
                  <a:pt x="13" y="506"/>
                </a:moveTo>
                <a:lnTo>
                  <a:pt x="13" y="506"/>
                </a:lnTo>
                <a:lnTo>
                  <a:pt x="6" y="519"/>
                </a:lnTo>
                <a:lnTo>
                  <a:pt x="1" y="528"/>
                </a:lnTo>
                <a:lnTo>
                  <a:pt x="0" y="535"/>
                </a:lnTo>
                <a:lnTo>
                  <a:pt x="2" y="542"/>
                </a:lnTo>
                <a:lnTo>
                  <a:pt x="10" y="549"/>
                </a:lnTo>
                <a:lnTo>
                  <a:pt x="18" y="554"/>
                </a:lnTo>
                <a:lnTo>
                  <a:pt x="24" y="558"/>
                </a:lnTo>
                <a:lnTo>
                  <a:pt x="27" y="559"/>
                </a:lnTo>
                <a:lnTo>
                  <a:pt x="29" y="559"/>
                </a:lnTo>
                <a:lnTo>
                  <a:pt x="34" y="559"/>
                </a:lnTo>
                <a:lnTo>
                  <a:pt x="42" y="559"/>
                </a:lnTo>
                <a:lnTo>
                  <a:pt x="50" y="563"/>
                </a:lnTo>
                <a:lnTo>
                  <a:pt x="55" y="569"/>
                </a:lnTo>
                <a:lnTo>
                  <a:pt x="56" y="578"/>
                </a:lnTo>
                <a:lnTo>
                  <a:pt x="55" y="586"/>
                </a:lnTo>
                <a:lnTo>
                  <a:pt x="54" y="590"/>
                </a:lnTo>
                <a:lnTo>
                  <a:pt x="40" y="613"/>
                </a:lnTo>
                <a:lnTo>
                  <a:pt x="41" y="614"/>
                </a:lnTo>
                <a:lnTo>
                  <a:pt x="46" y="618"/>
                </a:lnTo>
                <a:lnTo>
                  <a:pt x="52" y="622"/>
                </a:lnTo>
                <a:lnTo>
                  <a:pt x="60" y="623"/>
                </a:lnTo>
                <a:lnTo>
                  <a:pt x="68" y="624"/>
                </a:lnTo>
                <a:lnTo>
                  <a:pt x="74" y="626"/>
                </a:lnTo>
                <a:lnTo>
                  <a:pt x="78" y="628"/>
                </a:lnTo>
                <a:lnTo>
                  <a:pt x="79" y="630"/>
                </a:lnTo>
                <a:lnTo>
                  <a:pt x="73" y="658"/>
                </a:lnTo>
                <a:lnTo>
                  <a:pt x="79" y="685"/>
                </a:lnTo>
                <a:lnTo>
                  <a:pt x="104" y="701"/>
                </a:lnTo>
                <a:lnTo>
                  <a:pt x="106" y="705"/>
                </a:lnTo>
                <a:lnTo>
                  <a:pt x="114" y="715"/>
                </a:lnTo>
                <a:lnTo>
                  <a:pt x="125" y="727"/>
                </a:lnTo>
                <a:lnTo>
                  <a:pt x="140" y="735"/>
                </a:lnTo>
                <a:lnTo>
                  <a:pt x="147" y="737"/>
                </a:lnTo>
                <a:lnTo>
                  <a:pt x="154" y="741"/>
                </a:lnTo>
                <a:lnTo>
                  <a:pt x="160" y="744"/>
                </a:lnTo>
                <a:lnTo>
                  <a:pt x="166" y="745"/>
                </a:lnTo>
                <a:lnTo>
                  <a:pt x="173" y="748"/>
                </a:lnTo>
                <a:lnTo>
                  <a:pt x="181" y="749"/>
                </a:lnTo>
                <a:lnTo>
                  <a:pt x="190" y="749"/>
                </a:lnTo>
                <a:lnTo>
                  <a:pt x="200" y="749"/>
                </a:lnTo>
                <a:lnTo>
                  <a:pt x="211" y="748"/>
                </a:lnTo>
                <a:lnTo>
                  <a:pt x="222" y="745"/>
                </a:lnTo>
                <a:lnTo>
                  <a:pt x="231" y="742"/>
                </a:lnTo>
                <a:lnTo>
                  <a:pt x="240" y="740"/>
                </a:lnTo>
                <a:lnTo>
                  <a:pt x="247" y="737"/>
                </a:lnTo>
                <a:lnTo>
                  <a:pt x="256" y="735"/>
                </a:lnTo>
                <a:lnTo>
                  <a:pt x="264" y="733"/>
                </a:lnTo>
                <a:lnTo>
                  <a:pt x="273" y="732"/>
                </a:lnTo>
                <a:lnTo>
                  <a:pt x="282" y="731"/>
                </a:lnTo>
                <a:lnTo>
                  <a:pt x="292" y="730"/>
                </a:lnTo>
                <a:lnTo>
                  <a:pt x="304" y="728"/>
                </a:lnTo>
                <a:lnTo>
                  <a:pt x="314" y="727"/>
                </a:lnTo>
                <a:lnTo>
                  <a:pt x="326" y="724"/>
                </a:lnTo>
                <a:lnTo>
                  <a:pt x="337" y="723"/>
                </a:lnTo>
                <a:lnTo>
                  <a:pt x="347" y="721"/>
                </a:lnTo>
                <a:lnTo>
                  <a:pt x="358" y="718"/>
                </a:lnTo>
                <a:lnTo>
                  <a:pt x="367" y="715"/>
                </a:lnTo>
                <a:lnTo>
                  <a:pt x="373" y="714"/>
                </a:lnTo>
                <a:lnTo>
                  <a:pt x="378" y="713"/>
                </a:lnTo>
                <a:lnTo>
                  <a:pt x="385" y="712"/>
                </a:lnTo>
                <a:lnTo>
                  <a:pt x="391" y="710"/>
                </a:lnTo>
                <a:lnTo>
                  <a:pt x="400" y="709"/>
                </a:lnTo>
                <a:lnTo>
                  <a:pt x="411" y="708"/>
                </a:lnTo>
                <a:lnTo>
                  <a:pt x="427" y="705"/>
                </a:lnTo>
                <a:lnTo>
                  <a:pt x="442" y="703"/>
                </a:lnTo>
                <a:lnTo>
                  <a:pt x="454" y="700"/>
                </a:lnTo>
                <a:lnTo>
                  <a:pt x="462" y="698"/>
                </a:lnTo>
                <a:lnTo>
                  <a:pt x="468" y="696"/>
                </a:lnTo>
                <a:lnTo>
                  <a:pt x="473" y="695"/>
                </a:lnTo>
                <a:lnTo>
                  <a:pt x="477" y="695"/>
                </a:lnTo>
                <a:lnTo>
                  <a:pt x="483" y="696"/>
                </a:lnTo>
                <a:lnTo>
                  <a:pt x="491" y="699"/>
                </a:lnTo>
                <a:lnTo>
                  <a:pt x="494" y="663"/>
                </a:lnTo>
                <a:lnTo>
                  <a:pt x="504" y="603"/>
                </a:lnTo>
                <a:lnTo>
                  <a:pt x="515" y="540"/>
                </a:lnTo>
                <a:lnTo>
                  <a:pt x="524" y="499"/>
                </a:lnTo>
                <a:lnTo>
                  <a:pt x="529" y="481"/>
                </a:lnTo>
                <a:lnTo>
                  <a:pt x="538" y="455"/>
                </a:lnTo>
                <a:lnTo>
                  <a:pt x="550" y="423"/>
                </a:lnTo>
                <a:lnTo>
                  <a:pt x="563" y="388"/>
                </a:lnTo>
                <a:lnTo>
                  <a:pt x="576" y="355"/>
                </a:lnTo>
                <a:lnTo>
                  <a:pt x="588" y="326"/>
                </a:lnTo>
                <a:lnTo>
                  <a:pt x="597" y="302"/>
                </a:lnTo>
                <a:lnTo>
                  <a:pt x="604" y="288"/>
                </a:lnTo>
                <a:lnTo>
                  <a:pt x="606" y="261"/>
                </a:lnTo>
                <a:lnTo>
                  <a:pt x="603" y="218"/>
                </a:lnTo>
                <a:lnTo>
                  <a:pt x="595" y="172"/>
                </a:lnTo>
                <a:lnTo>
                  <a:pt x="585" y="138"/>
                </a:lnTo>
                <a:lnTo>
                  <a:pt x="573" y="118"/>
                </a:lnTo>
                <a:lnTo>
                  <a:pt x="558" y="97"/>
                </a:lnTo>
                <a:lnTo>
                  <a:pt x="540" y="79"/>
                </a:lnTo>
                <a:lnTo>
                  <a:pt x="521" y="61"/>
                </a:lnTo>
                <a:lnTo>
                  <a:pt x="499" y="46"/>
                </a:lnTo>
                <a:lnTo>
                  <a:pt x="476" y="33"/>
                </a:lnTo>
                <a:lnTo>
                  <a:pt x="451" y="23"/>
                </a:lnTo>
                <a:lnTo>
                  <a:pt x="427" y="15"/>
                </a:lnTo>
                <a:lnTo>
                  <a:pt x="408" y="10"/>
                </a:lnTo>
                <a:lnTo>
                  <a:pt x="385" y="6"/>
                </a:lnTo>
                <a:lnTo>
                  <a:pt x="361" y="4"/>
                </a:lnTo>
                <a:lnTo>
                  <a:pt x="337" y="1"/>
                </a:lnTo>
                <a:lnTo>
                  <a:pt x="313" y="0"/>
                </a:lnTo>
                <a:lnTo>
                  <a:pt x="290" y="0"/>
                </a:lnTo>
                <a:lnTo>
                  <a:pt x="268" y="2"/>
                </a:lnTo>
                <a:lnTo>
                  <a:pt x="250" y="5"/>
                </a:lnTo>
                <a:lnTo>
                  <a:pt x="233" y="10"/>
                </a:lnTo>
                <a:lnTo>
                  <a:pt x="217" y="16"/>
                </a:lnTo>
                <a:lnTo>
                  <a:pt x="200" y="25"/>
                </a:lnTo>
                <a:lnTo>
                  <a:pt x="183" y="34"/>
                </a:lnTo>
                <a:lnTo>
                  <a:pt x="168" y="46"/>
                </a:lnTo>
                <a:lnTo>
                  <a:pt x="152" y="58"/>
                </a:lnTo>
                <a:lnTo>
                  <a:pt x="138" y="69"/>
                </a:lnTo>
                <a:lnTo>
                  <a:pt x="127" y="82"/>
                </a:lnTo>
                <a:lnTo>
                  <a:pt x="113" y="99"/>
                </a:lnTo>
                <a:lnTo>
                  <a:pt x="99" y="115"/>
                </a:lnTo>
                <a:lnTo>
                  <a:pt x="84" y="133"/>
                </a:lnTo>
                <a:lnTo>
                  <a:pt x="73" y="151"/>
                </a:lnTo>
                <a:lnTo>
                  <a:pt x="61" y="170"/>
                </a:lnTo>
                <a:lnTo>
                  <a:pt x="52" y="190"/>
                </a:lnTo>
                <a:lnTo>
                  <a:pt x="45" y="208"/>
                </a:lnTo>
                <a:lnTo>
                  <a:pt x="40" y="226"/>
                </a:lnTo>
                <a:lnTo>
                  <a:pt x="37" y="259"/>
                </a:lnTo>
                <a:lnTo>
                  <a:pt x="43" y="290"/>
                </a:lnTo>
                <a:lnTo>
                  <a:pt x="51" y="318"/>
                </a:lnTo>
                <a:lnTo>
                  <a:pt x="56" y="342"/>
                </a:lnTo>
                <a:lnTo>
                  <a:pt x="65" y="360"/>
                </a:lnTo>
                <a:lnTo>
                  <a:pt x="73" y="373"/>
                </a:lnTo>
                <a:lnTo>
                  <a:pt x="75" y="385"/>
                </a:lnTo>
                <a:lnTo>
                  <a:pt x="73" y="399"/>
                </a:lnTo>
                <a:lnTo>
                  <a:pt x="11" y="503"/>
                </a:lnTo>
              </a:path>
            </a:pathLst>
          </a:custGeom>
          <a:noFill/>
          <a:ln w="0">
            <a:solidFill>
              <a:srgbClr val="000000"/>
            </a:solidFill>
            <a:round/>
            <a:headEnd/>
            <a:tailEnd/>
          </a:ln>
        </p:spPr>
        <p:txBody>
          <a:bodyPr/>
          <a:lstStyle/>
          <a:p>
            <a:endParaRPr lang="en-US" dirty="0"/>
          </a:p>
        </p:txBody>
      </p:sp>
      <p:sp>
        <p:nvSpPr>
          <p:cNvPr id="2121" name="Freeform 90"/>
          <p:cNvSpPr>
            <a:spLocks/>
          </p:cNvSpPr>
          <p:nvPr/>
        </p:nvSpPr>
        <p:spPr bwMode="auto">
          <a:xfrm>
            <a:off x="3925888" y="5603875"/>
            <a:ext cx="330200" cy="336550"/>
          </a:xfrm>
          <a:custGeom>
            <a:avLst/>
            <a:gdLst>
              <a:gd name="T0" fmla="*/ 2147483647 w 417"/>
              <a:gd name="T1" fmla="*/ 2147483647 h 423"/>
              <a:gd name="T2" fmla="*/ 2147483647 w 417"/>
              <a:gd name="T3" fmla="*/ 2147483647 h 423"/>
              <a:gd name="T4" fmla="*/ 2147483647 w 417"/>
              <a:gd name="T5" fmla="*/ 2147483647 h 423"/>
              <a:gd name="T6" fmla="*/ 2147483647 w 417"/>
              <a:gd name="T7" fmla="*/ 2147483647 h 423"/>
              <a:gd name="T8" fmla="*/ 2147483647 w 417"/>
              <a:gd name="T9" fmla="*/ 2147483647 h 423"/>
              <a:gd name="T10" fmla="*/ 2147483647 w 417"/>
              <a:gd name="T11" fmla="*/ 2147483647 h 423"/>
              <a:gd name="T12" fmla="*/ 2147483647 w 417"/>
              <a:gd name="T13" fmla="*/ 2147483647 h 423"/>
              <a:gd name="T14" fmla="*/ 2147483647 w 417"/>
              <a:gd name="T15" fmla="*/ 2147483647 h 423"/>
              <a:gd name="T16" fmla="*/ 2147483647 w 417"/>
              <a:gd name="T17" fmla="*/ 2147483647 h 423"/>
              <a:gd name="T18" fmla="*/ 2147483647 w 417"/>
              <a:gd name="T19" fmla="*/ 2147483647 h 423"/>
              <a:gd name="T20" fmla="*/ 2147483647 w 417"/>
              <a:gd name="T21" fmla="*/ 2147483647 h 423"/>
              <a:gd name="T22" fmla="*/ 2147483647 w 417"/>
              <a:gd name="T23" fmla="*/ 2147483647 h 423"/>
              <a:gd name="T24" fmla="*/ 2147483647 w 417"/>
              <a:gd name="T25" fmla="*/ 2147483647 h 423"/>
              <a:gd name="T26" fmla="*/ 2147483647 w 417"/>
              <a:gd name="T27" fmla="*/ 2147483647 h 423"/>
              <a:gd name="T28" fmla="*/ 2147483647 w 417"/>
              <a:gd name="T29" fmla="*/ 2147483647 h 423"/>
              <a:gd name="T30" fmla="*/ 2147483647 w 417"/>
              <a:gd name="T31" fmla="*/ 2147483647 h 423"/>
              <a:gd name="T32" fmla="*/ 2147483647 w 417"/>
              <a:gd name="T33" fmla="*/ 2147483647 h 423"/>
              <a:gd name="T34" fmla="*/ 2147483647 w 417"/>
              <a:gd name="T35" fmla="*/ 2147483647 h 423"/>
              <a:gd name="T36" fmla="*/ 0 w 417"/>
              <a:gd name="T37" fmla="*/ 2147483647 h 423"/>
              <a:gd name="T38" fmla="*/ 2147483647 w 417"/>
              <a:gd name="T39" fmla="*/ 2147483647 h 423"/>
              <a:gd name="T40" fmla="*/ 2147483647 w 417"/>
              <a:gd name="T41" fmla="*/ 2147483647 h 423"/>
              <a:gd name="T42" fmla="*/ 2147483647 w 417"/>
              <a:gd name="T43" fmla="*/ 2147483647 h 423"/>
              <a:gd name="T44" fmla="*/ 2147483647 w 417"/>
              <a:gd name="T45" fmla="*/ 2147483647 h 423"/>
              <a:gd name="T46" fmla="*/ 2147483647 w 417"/>
              <a:gd name="T47" fmla="*/ 2147483647 h 423"/>
              <a:gd name="T48" fmla="*/ 2147483647 w 417"/>
              <a:gd name="T49" fmla="*/ 2147483647 h 423"/>
              <a:gd name="T50" fmla="*/ 2147483647 w 417"/>
              <a:gd name="T51" fmla="*/ 2147483647 h 423"/>
              <a:gd name="T52" fmla="*/ 2147483647 w 417"/>
              <a:gd name="T53" fmla="*/ 0 h 423"/>
              <a:gd name="T54" fmla="*/ 2147483647 w 417"/>
              <a:gd name="T55" fmla="*/ 2147483647 h 423"/>
              <a:gd name="T56" fmla="*/ 2147483647 w 417"/>
              <a:gd name="T57" fmla="*/ 2147483647 h 423"/>
              <a:gd name="T58" fmla="*/ 2147483647 w 417"/>
              <a:gd name="T59" fmla="*/ 2147483647 h 423"/>
              <a:gd name="T60" fmla="*/ 2147483647 w 417"/>
              <a:gd name="T61" fmla="*/ 2147483647 h 423"/>
              <a:gd name="T62" fmla="*/ 2147483647 w 417"/>
              <a:gd name="T63" fmla="*/ 2147483647 h 423"/>
              <a:gd name="T64" fmla="*/ 2147483647 w 417"/>
              <a:gd name="T65" fmla="*/ 2147483647 h 423"/>
              <a:gd name="T66" fmla="*/ 2147483647 w 417"/>
              <a:gd name="T67" fmla="*/ 2147483647 h 423"/>
              <a:gd name="T68" fmla="*/ 2147483647 w 417"/>
              <a:gd name="T69" fmla="*/ 2147483647 h 423"/>
              <a:gd name="T70" fmla="*/ 2147483647 w 417"/>
              <a:gd name="T71" fmla="*/ 2147483647 h 423"/>
              <a:gd name="T72" fmla="*/ 2147483647 w 417"/>
              <a:gd name="T73" fmla="*/ 2147483647 h 423"/>
              <a:gd name="T74" fmla="*/ 2147483647 w 417"/>
              <a:gd name="T75" fmla="*/ 2147483647 h 423"/>
              <a:gd name="T76" fmla="*/ 2147483647 w 417"/>
              <a:gd name="T77" fmla="*/ 2147483647 h 423"/>
              <a:gd name="T78" fmla="*/ 2147483647 w 417"/>
              <a:gd name="T79" fmla="*/ 2147483647 h 423"/>
              <a:gd name="T80" fmla="*/ 2147483647 w 417"/>
              <a:gd name="T81" fmla="*/ 2147483647 h 423"/>
              <a:gd name="T82" fmla="*/ 2147483647 w 417"/>
              <a:gd name="T83" fmla="*/ 2147483647 h 423"/>
              <a:gd name="T84" fmla="*/ 2147483647 w 417"/>
              <a:gd name="T85" fmla="*/ 2147483647 h 423"/>
              <a:gd name="T86" fmla="*/ 2147483647 w 417"/>
              <a:gd name="T87" fmla="*/ 2147483647 h 423"/>
              <a:gd name="T88" fmla="*/ 2147483647 w 417"/>
              <a:gd name="T89" fmla="*/ 2147483647 h 423"/>
              <a:gd name="T90" fmla="*/ 2147483647 w 417"/>
              <a:gd name="T91" fmla="*/ 2147483647 h 423"/>
              <a:gd name="T92" fmla="*/ 2147483647 w 417"/>
              <a:gd name="T93" fmla="*/ 2147483647 h 423"/>
              <a:gd name="T94" fmla="*/ 2147483647 w 417"/>
              <a:gd name="T95" fmla="*/ 2147483647 h 423"/>
              <a:gd name="T96" fmla="*/ 2147483647 w 417"/>
              <a:gd name="T97" fmla="*/ 2147483647 h 423"/>
              <a:gd name="T98" fmla="*/ 2147483647 w 417"/>
              <a:gd name="T99" fmla="*/ 2147483647 h 423"/>
              <a:gd name="T100" fmla="*/ 2147483647 w 417"/>
              <a:gd name="T101" fmla="*/ 2147483647 h 423"/>
              <a:gd name="T102" fmla="*/ 2147483647 w 417"/>
              <a:gd name="T103" fmla="*/ 2147483647 h 4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7"/>
              <a:gd name="T157" fmla="*/ 0 h 423"/>
              <a:gd name="T158" fmla="*/ 417 w 417"/>
              <a:gd name="T159" fmla="*/ 423 h 4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7" h="423">
                <a:moveTo>
                  <a:pt x="130" y="241"/>
                </a:moveTo>
                <a:lnTo>
                  <a:pt x="145" y="240"/>
                </a:lnTo>
                <a:lnTo>
                  <a:pt x="159" y="241"/>
                </a:lnTo>
                <a:lnTo>
                  <a:pt x="172" y="244"/>
                </a:lnTo>
                <a:lnTo>
                  <a:pt x="185" y="249"/>
                </a:lnTo>
                <a:lnTo>
                  <a:pt x="197" y="255"/>
                </a:lnTo>
                <a:lnTo>
                  <a:pt x="207" y="263"/>
                </a:lnTo>
                <a:lnTo>
                  <a:pt x="216" y="272"/>
                </a:lnTo>
                <a:lnTo>
                  <a:pt x="224" y="281"/>
                </a:lnTo>
                <a:lnTo>
                  <a:pt x="235" y="304"/>
                </a:lnTo>
                <a:lnTo>
                  <a:pt x="240" y="329"/>
                </a:lnTo>
                <a:lnTo>
                  <a:pt x="238" y="353"/>
                </a:lnTo>
                <a:lnTo>
                  <a:pt x="230" y="372"/>
                </a:lnTo>
                <a:lnTo>
                  <a:pt x="224" y="381"/>
                </a:lnTo>
                <a:lnTo>
                  <a:pt x="217" y="390"/>
                </a:lnTo>
                <a:lnTo>
                  <a:pt x="212" y="398"/>
                </a:lnTo>
                <a:lnTo>
                  <a:pt x="206" y="404"/>
                </a:lnTo>
                <a:lnTo>
                  <a:pt x="198" y="411"/>
                </a:lnTo>
                <a:lnTo>
                  <a:pt x="189" y="416"/>
                </a:lnTo>
                <a:lnTo>
                  <a:pt x="177" y="420"/>
                </a:lnTo>
                <a:lnTo>
                  <a:pt x="163" y="422"/>
                </a:lnTo>
                <a:lnTo>
                  <a:pt x="149" y="423"/>
                </a:lnTo>
                <a:lnTo>
                  <a:pt x="135" y="422"/>
                </a:lnTo>
                <a:lnTo>
                  <a:pt x="124" y="418"/>
                </a:lnTo>
                <a:lnTo>
                  <a:pt x="111" y="412"/>
                </a:lnTo>
                <a:lnTo>
                  <a:pt x="100" y="405"/>
                </a:lnTo>
                <a:lnTo>
                  <a:pt x="89" y="397"/>
                </a:lnTo>
                <a:lnTo>
                  <a:pt x="80" y="386"/>
                </a:lnTo>
                <a:lnTo>
                  <a:pt x="70" y="375"/>
                </a:lnTo>
                <a:lnTo>
                  <a:pt x="59" y="362"/>
                </a:lnTo>
                <a:lnTo>
                  <a:pt x="50" y="346"/>
                </a:lnTo>
                <a:lnTo>
                  <a:pt x="40" y="331"/>
                </a:lnTo>
                <a:lnTo>
                  <a:pt x="31" y="313"/>
                </a:lnTo>
                <a:lnTo>
                  <a:pt x="23" y="296"/>
                </a:lnTo>
                <a:lnTo>
                  <a:pt x="16" y="277"/>
                </a:lnTo>
                <a:lnTo>
                  <a:pt x="9" y="259"/>
                </a:lnTo>
                <a:lnTo>
                  <a:pt x="3" y="241"/>
                </a:lnTo>
                <a:lnTo>
                  <a:pt x="0" y="222"/>
                </a:lnTo>
                <a:lnTo>
                  <a:pt x="0" y="199"/>
                </a:lnTo>
                <a:lnTo>
                  <a:pt x="3" y="175"/>
                </a:lnTo>
                <a:lnTo>
                  <a:pt x="8" y="150"/>
                </a:lnTo>
                <a:lnTo>
                  <a:pt x="16" y="126"/>
                </a:lnTo>
                <a:lnTo>
                  <a:pt x="25" y="103"/>
                </a:lnTo>
                <a:lnTo>
                  <a:pt x="34" y="84"/>
                </a:lnTo>
                <a:lnTo>
                  <a:pt x="44" y="68"/>
                </a:lnTo>
                <a:lnTo>
                  <a:pt x="54" y="57"/>
                </a:lnTo>
                <a:lnTo>
                  <a:pt x="67" y="45"/>
                </a:lnTo>
                <a:lnTo>
                  <a:pt x="81" y="34"/>
                </a:lnTo>
                <a:lnTo>
                  <a:pt x="97" y="25"/>
                </a:lnTo>
                <a:lnTo>
                  <a:pt x="113" y="17"/>
                </a:lnTo>
                <a:lnTo>
                  <a:pt x="132" y="10"/>
                </a:lnTo>
                <a:lnTo>
                  <a:pt x="152" y="5"/>
                </a:lnTo>
                <a:lnTo>
                  <a:pt x="171" y="1"/>
                </a:lnTo>
                <a:lnTo>
                  <a:pt x="191" y="0"/>
                </a:lnTo>
                <a:lnTo>
                  <a:pt x="215" y="1"/>
                </a:lnTo>
                <a:lnTo>
                  <a:pt x="239" y="5"/>
                </a:lnTo>
                <a:lnTo>
                  <a:pt x="262" y="12"/>
                </a:lnTo>
                <a:lnTo>
                  <a:pt x="285" y="19"/>
                </a:lnTo>
                <a:lnTo>
                  <a:pt x="308" y="28"/>
                </a:lnTo>
                <a:lnTo>
                  <a:pt x="327" y="37"/>
                </a:lnTo>
                <a:lnTo>
                  <a:pt x="344" y="48"/>
                </a:lnTo>
                <a:lnTo>
                  <a:pt x="358" y="58"/>
                </a:lnTo>
                <a:lnTo>
                  <a:pt x="371" y="71"/>
                </a:lnTo>
                <a:lnTo>
                  <a:pt x="381" y="84"/>
                </a:lnTo>
                <a:lnTo>
                  <a:pt x="390" y="99"/>
                </a:lnTo>
                <a:lnTo>
                  <a:pt x="399" y="116"/>
                </a:lnTo>
                <a:lnTo>
                  <a:pt x="406" y="134"/>
                </a:lnTo>
                <a:lnTo>
                  <a:pt x="412" y="153"/>
                </a:lnTo>
                <a:lnTo>
                  <a:pt x="417" y="175"/>
                </a:lnTo>
                <a:lnTo>
                  <a:pt x="406" y="167"/>
                </a:lnTo>
                <a:lnTo>
                  <a:pt x="392" y="161"/>
                </a:lnTo>
                <a:lnTo>
                  <a:pt x="376" y="154"/>
                </a:lnTo>
                <a:lnTo>
                  <a:pt x="360" y="149"/>
                </a:lnTo>
                <a:lnTo>
                  <a:pt x="342" y="145"/>
                </a:lnTo>
                <a:lnTo>
                  <a:pt x="324" y="141"/>
                </a:lnTo>
                <a:lnTo>
                  <a:pt x="307" y="137"/>
                </a:lnTo>
                <a:lnTo>
                  <a:pt x="290" y="135"/>
                </a:lnTo>
                <a:lnTo>
                  <a:pt x="275" y="132"/>
                </a:lnTo>
                <a:lnTo>
                  <a:pt x="259" y="131"/>
                </a:lnTo>
                <a:lnTo>
                  <a:pt x="244" y="130"/>
                </a:lnTo>
                <a:lnTo>
                  <a:pt x="229" y="128"/>
                </a:lnTo>
                <a:lnTo>
                  <a:pt x="213" y="128"/>
                </a:lnTo>
                <a:lnTo>
                  <a:pt x="199" y="128"/>
                </a:lnTo>
                <a:lnTo>
                  <a:pt x="186" y="130"/>
                </a:lnTo>
                <a:lnTo>
                  <a:pt x="174" y="131"/>
                </a:lnTo>
                <a:lnTo>
                  <a:pt x="162" y="134"/>
                </a:lnTo>
                <a:lnTo>
                  <a:pt x="150" y="136"/>
                </a:lnTo>
                <a:lnTo>
                  <a:pt x="140" y="140"/>
                </a:lnTo>
                <a:lnTo>
                  <a:pt x="130" y="144"/>
                </a:lnTo>
                <a:lnTo>
                  <a:pt x="120" y="150"/>
                </a:lnTo>
                <a:lnTo>
                  <a:pt x="111" y="155"/>
                </a:lnTo>
                <a:lnTo>
                  <a:pt x="103" y="163"/>
                </a:lnTo>
                <a:lnTo>
                  <a:pt x="95" y="169"/>
                </a:lnTo>
                <a:lnTo>
                  <a:pt x="85" y="186"/>
                </a:lnTo>
                <a:lnTo>
                  <a:pt x="79" y="212"/>
                </a:lnTo>
                <a:lnTo>
                  <a:pt x="76" y="243"/>
                </a:lnTo>
                <a:lnTo>
                  <a:pt x="84" y="275"/>
                </a:lnTo>
                <a:lnTo>
                  <a:pt x="88" y="270"/>
                </a:lnTo>
                <a:lnTo>
                  <a:pt x="93" y="263"/>
                </a:lnTo>
                <a:lnTo>
                  <a:pt x="97" y="258"/>
                </a:lnTo>
                <a:lnTo>
                  <a:pt x="103" y="254"/>
                </a:lnTo>
                <a:lnTo>
                  <a:pt x="108" y="249"/>
                </a:lnTo>
                <a:lnTo>
                  <a:pt x="115" y="246"/>
                </a:lnTo>
                <a:lnTo>
                  <a:pt x="122" y="243"/>
                </a:lnTo>
                <a:lnTo>
                  <a:pt x="130" y="241"/>
                </a:lnTo>
                <a:close/>
              </a:path>
            </a:pathLst>
          </a:custGeom>
          <a:solidFill>
            <a:srgbClr val="FFBF00"/>
          </a:solidFill>
          <a:ln w="9525">
            <a:noFill/>
            <a:round/>
            <a:headEnd/>
            <a:tailEnd/>
          </a:ln>
        </p:spPr>
        <p:txBody>
          <a:bodyPr/>
          <a:lstStyle/>
          <a:p>
            <a:endParaRPr lang="en-US" dirty="0"/>
          </a:p>
        </p:txBody>
      </p:sp>
      <p:sp>
        <p:nvSpPr>
          <p:cNvPr id="2122" name="Freeform 91"/>
          <p:cNvSpPr>
            <a:spLocks/>
          </p:cNvSpPr>
          <p:nvPr/>
        </p:nvSpPr>
        <p:spPr bwMode="auto">
          <a:xfrm>
            <a:off x="3925888" y="5603875"/>
            <a:ext cx="330200" cy="336550"/>
          </a:xfrm>
          <a:custGeom>
            <a:avLst/>
            <a:gdLst>
              <a:gd name="T0" fmla="*/ 2147483647 w 417"/>
              <a:gd name="T1" fmla="*/ 2147483647 h 423"/>
              <a:gd name="T2" fmla="*/ 2147483647 w 417"/>
              <a:gd name="T3" fmla="*/ 2147483647 h 423"/>
              <a:gd name="T4" fmla="*/ 2147483647 w 417"/>
              <a:gd name="T5" fmla="*/ 2147483647 h 423"/>
              <a:gd name="T6" fmla="*/ 2147483647 w 417"/>
              <a:gd name="T7" fmla="*/ 2147483647 h 423"/>
              <a:gd name="T8" fmla="*/ 2147483647 w 417"/>
              <a:gd name="T9" fmla="*/ 2147483647 h 423"/>
              <a:gd name="T10" fmla="*/ 2147483647 w 417"/>
              <a:gd name="T11" fmla="*/ 2147483647 h 423"/>
              <a:gd name="T12" fmla="*/ 2147483647 w 417"/>
              <a:gd name="T13" fmla="*/ 2147483647 h 423"/>
              <a:gd name="T14" fmla="*/ 2147483647 w 417"/>
              <a:gd name="T15" fmla="*/ 2147483647 h 423"/>
              <a:gd name="T16" fmla="*/ 2147483647 w 417"/>
              <a:gd name="T17" fmla="*/ 2147483647 h 423"/>
              <a:gd name="T18" fmla="*/ 2147483647 w 417"/>
              <a:gd name="T19" fmla="*/ 2147483647 h 423"/>
              <a:gd name="T20" fmla="*/ 2147483647 w 417"/>
              <a:gd name="T21" fmla="*/ 2147483647 h 423"/>
              <a:gd name="T22" fmla="*/ 2147483647 w 417"/>
              <a:gd name="T23" fmla="*/ 2147483647 h 423"/>
              <a:gd name="T24" fmla="*/ 2147483647 w 417"/>
              <a:gd name="T25" fmla="*/ 2147483647 h 423"/>
              <a:gd name="T26" fmla="*/ 2147483647 w 417"/>
              <a:gd name="T27" fmla="*/ 2147483647 h 423"/>
              <a:gd name="T28" fmla="*/ 2147483647 w 417"/>
              <a:gd name="T29" fmla="*/ 2147483647 h 423"/>
              <a:gd name="T30" fmla="*/ 2147483647 w 417"/>
              <a:gd name="T31" fmla="*/ 2147483647 h 423"/>
              <a:gd name="T32" fmla="*/ 2147483647 w 417"/>
              <a:gd name="T33" fmla="*/ 2147483647 h 423"/>
              <a:gd name="T34" fmla="*/ 2147483647 w 417"/>
              <a:gd name="T35" fmla="*/ 2147483647 h 423"/>
              <a:gd name="T36" fmla="*/ 2147483647 w 417"/>
              <a:gd name="T37" fmla="*/ 2147483647 h 423"/>
              <a:gd name="T38" fmla="*/ 2147483647 w 417"/>
              <a:gd name="T39" fmla="*/ 2147483647 h 423"/>
              <a:gd name="T40" fmla="*/ 2147483647 w 417"/>
              <a:gd name="T41" fmla="*/ 2147483647 h 423"/>
              <a:gd name="T42" fmla="*/ 0 w 417"/>
              <a:gd name="T43" fmla="*/ 2147483647 h 423"/>
              <a:gd name="T44" fmla="*/ 2147483647 w 417"/>
              <a:gd name="T45" fmla="*/ 2147483647 h 423"/>
              <a:gd name="T46" fmla="*/ 2147483647 w 417"/>
              <a:gd name="T47" fmla="*/ 2147483647 h 423"/>
              <a:gd name="T48" fmla="*/ 2147483647 w 417"/>
              <a:gd name="T49" fmla="*/ 2147483647 h 423"/>
              <a:gd name="T50" fmla="*/ 2147483647 w 417"/>
              <a:gd name="T51" fmla="*/ 2147483647 h 423"/>
              <a:gd name="T52" fmla="*/ 2147483647 w 417"/>
              <a:gd name="T53" fmla="*/ 2147483647 h 423"/>
              <a:gd name="T54" fmla="*/ 2147483647 w 417"/>
              <a:gd name="T55" fmla="*/ 2147483647 h 423"/>
              <a:gd name="T56" fmla="*/ 2147483647 w 417"/>
              <a:gd name="T57" fmla="*/ 2147483647 h 423"/>
              <a:gd name="T58" fmla="*/ 2147483647 w 417"/>
              <a:gd name="T59" fmla="*/ 2147483647 h 423"/>
              <a:gd name="T60" fmla="*/ 2147483647 w 417"/>
              <a:gd name="T61" fmla="*/ 0 h 423"/>
              <a:gd name="T62" fmla="*/ 2147483647 w 417"/>
              <a:gd name="T63" fmla="*/ 2147483647 h 423"/>
              <a:gd name="T64" fmla="*/ 2147483647 w 417"/>
              <a:gd name="T65" fmla="*/ 2147483647 h 423"/>
              <a:gd name="T66" fmla="*/ 2147483647 w 417"/>
              <a:gd name="T67" fmla="*/ 2147483647 h 423"/>
              <a:gd name="T68" fmla="*/ 2147483647 w 417"/>
              <a:gd name="T69" fmla="*/ 2147483647 h 423"/>
              <a:gd name="T70" fmla="*/ 2147483647 w 417"/>
              <a:gd name="T71" fmla="*/ 2147483647 h 423"/>
              <a:gd name="T72" fmla="*/ 2147483647 w 417"/>
              <a:gd name="T73" fmla="*/ 2147483647 h 423"/>
              <a:gd name="T74" fmla="*/ 2147483647 w 417"/>
              <a:gd name="T75" fmla="*/ 2147483647 h 423"/>
              <a:gd name="T76" fmla="*/ 2147483647 w 417"/>
              <a:gd name="T77" fmla="*/ 2147483647 h 423"/>
              <a:gd name="T78" fmla="*/ 2147483647 w 417"/>
              <a:gd name="T79" fmla="*/ 2147483647 h 423"/>
              <a:gd name="T80" fmla="*/ 2147483647 w 417"/>
              <a:gd name="T81" fmla="*/ 2147483647 h 423"/>
              <a:gd name="T82" fmla="*/ 2147483647 w 417"/>
              <a:gd name="T83" fmla="*/ 2147483647 h 423"/>
              <a:gd name="T84" fmla="*/ 2147483647 w 417"/>
              <a:gd name="T85" fmla="*/ 2147483647 h 423"/>
              <a:gd name="T86" fmla="*/ 2147483647 w 417"/>
              <a:gd name="T87" fmla="*/ 2147483647 h 423"/>
              <a:gd name="T88" fmla="*/ 2147483647 w 417"/>
              <a:gd name="T89" fmla="*/ 2147483647 h 423"/>
              <a:gd name="T90" fmla="*/ 2147483647 w 417"/>
              <a:gd name="T91" fmla="*/ 2147483647 h 423"/>
              <a:gd name="T92" fmla="*/ 2147483647 w 417"/>
              <a:gd name="T93" fmla="*/ 2147483647 h 423"/>
              <a:gd name="T94" fmla="*/ 2147483647 w 417"/>
              <a:gd name="T95" fmla="*/ 2147483647 h 423"/>
              <a:gd name="T96" fmla="*/ 2147483647 w 417"/>
              <a:gd name="T97" fmla="*/ 2147483647 h 423"/>
              <a:gd name="T98" fmla="*/ 2147483647 w 417"/>
              <a:gd name="T99" fmla="*/ 2147483647 h 423"/>
              <a:gd name="T100" fmla="*/ 2147483647 w 417"/>
              <a:gd name="T101" fmla="*/ 2147483647 h 423"/>
              <a:gd name="T102" fmla="*/ 2147483647 w 417"/>
              <a:gd name="T103" fmla="*/ 2147483647 h 423"/>
              <a:gd name="T104" fmla="*/ 2147483647 w 417"/>
              <a:gd name="T105" fmla="*/ 2147483647 h 423"/>
              <a:gd name="T106" fmla="*/ 2147483647 w 417"/>
              <a:gd name="T107" fmla="*/ 2147483647 h 423"/>
              <a:gd name="T108" fmla="*/ 2147483647 w 417"/>
              <a:gd name="T109" fmla="*/ 2147483647 h 423"/>
              <a:gd name="T110" fmla="*/ 2147483647 w 417"/>
              <a:gd name="T111" fmla="*/ 2147483647 h 423"/>
              <a:gd name="T112" fmla="*/ 2147483647 w 417"/>
              <a:gd name="T113" fmla="*/ 2147483647 h 423"/>
              <a:gd name="T114" fmla="*/ 2147483647 w 417"/>
              <a:gd name="T115" fmla="*/ 2147483647 h 423"/>
              <a:gd name="T116" fmla="*/ 2147483647 w 417"/>
              <a:gd name="T117" fmla="*/ 2147483647 h 4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7"/>
              <a:gd name="T178" fmla="*/ 0 h 423"/>
              <a:gd name="T179" fmla="*/ 417 w 417"/>
              <a:gd name="T180" fmla="*/ 423 h 4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7" h="423">
                <a:moveTo>
                  <a:pt x="130" y="241"/>
                </a:moveTo>
                <a:lnTo>
                  <a:pt x="130" y="241"/>
                </a:lnTo>
                <a:lnTo>
                  <a:pt x="145" y="240"/>
                </a:lnTo>
                <a:lnTo>
                  <a:pt x="159" y="241"/>
                </a:lnTo>
                <a:lnTo>
                  <a:pt x="172" y="244"/>
                </a:lnTo>
                <a:lnTo>
                  <a:pt x="185" y="249"/>
                </a:lnTo>
                <a:lnTo>
                  <a:pt x="197" y="255"/>
                </a:lnTo>
                <a:lnTo>
                  <a:pt x="207" y="263"/>
                </a:lnTo>
                <a:lnTo>
                  <a:pt x="216" y="272"/>
                </a:lnTo>
                <a:lnTo>
                  <a:pt x="224" y="281"/>
                </a:lnTo>
                <a:lnTo>
                  <a:pt x="235" y="304"/>
                </a:lnTo>
                <a:lnTo>
                  <a:pt x="240" y="329"/>
                </a:lnTo>
                <a:lnTo>
                  <a:pt x="238" y="353"/>
                </a:lnTo>
                <a:lnTo>
                  <a:pt x="230" y="372"/>
                </a:lnTo>
                <a:lnTo>
                  <a:pt x="224" y="381"/>
                </a:lnTo>
                <a:lnTo>
                  <a:pt x="217" y="390"/>
                </a:lnTo>
                <a:lnTo>
                  <a:pt x="212" y="398"/>
                </a:lnTo>
                <a:lnTo>
                  <a:pt x="206" y="404"/>
                </a:lnTo>
                <a:lnTo>
                  <a:pt x="198" y="411"/>
                </a:lnTo>
                <a:lnTo>
                  <a:pt x="189" y="416"/>
                </a:lnTo>
                <a:lnTo>
                  <a:pt x="177" y="420"/>
                </a:lnTo>
                <a:lnTo>
                  <a:pt x="163" y="422"/>
                </a:lnTo>
                <a:lnTo>
                  <a:pt x="149" y="423"/>
                </a:lnTo>
                <a:lnTo>
                  <a:pt x="135" y="422"/>
                </a:lnTo>
                <a:lnTo>
                  <a:pt x="124" y="418"/>
                </a:lnTo>
                <a:lnTo>
                  <a:pt x="111" y="412"/>
                </a:lnTo>
                <a:lnTo>
                  <a:pt x="100" y="405"/>
                </a:lnTo>
                <a:lnTo>
                  <a:pt x="89" y="397"/>
                </a:lnTo>
                <a:lnTo>
                  <a:pt x="80" y="386"/>
                </a:lnTo>
                <a:lnTo>
                  <a:pt x="70" y="375"/>
                </a:lnTo>
                <a:lnTo>
                  <a:pt x="59" y="362"/>
                </a:lnTo>
                <a:lnTo>
                  <a:pt x="50" y="346"/>
                </a:lnTo>
                <a:lnTo>
                  <a:pt x="40" y="331"/>
                </a:lnTo>
                <a:lnTo>
                  <a:pt x="31" y="313"/>
                </a:lnTo>
                <a:lnTo>
                  <a:pt x="23" y="296"/>
                </a:lnTo>
                <a:lnTo>
                  <a:pt x="16" y="277"/>
                </a:lnTo>
                <a:lnTo>
                  <a:pt x="9" y="259"/>
                </a:lnTo>
                <a:lnTo>
                  <a:pt x="3" y="241"/>
                </a:lnTo>
                <a:lnTo>
                  <a:pt x="0" y="222"/>
                </a:lnTo>
                <a:lnTo>
                  <a:pt x="0" y="199"/>
                </a:lnTo>
                <a:lnTo>
                  <a:pt x="3" y="175"/>
                </a:lnTo>
                <a:lnTo>
                  <a:pt x="8" y="150"/>
                </a:lnTo>
                <a:lnTo>
                  <a:pt x="16" y="126"/>
                </a:lnTo>
                <a:lnTo>
                  <a:pt x="25" y="103"/>
                </a:lnTo>
                <a:lnTo>
                  <a:pt x="34" y="84"/>
                </a:lnTo>
                <a:lnTo>
                  <a:pt x="44" y="68"/>
                </a:lnTo>
                <a:lnTo>
                  <a:pt x="54" y="57"/>
                </a:lnTo>
                <a:lnTo>
                  <a:pt x="67" y="45"/>
                </a:lnTo>
                <a:lnTo>
                  <a:pt x="81" y="34"/>
                </a:lnTo>
                <a:lnTo>
                  <a:pt x="97" y="25"/>
                </a:lnTo>
                <a:lnTo>
                  <a:pt x="113" y="17"/>
                </a:lnTo>
                <a:lnTo>
                  <a:pt x="132" y="10"/>
                </a:lnTo>
                <a:lnTo>
                  <a:pt x="152" y="5"/>
                </a:lnTo>
                <a:lnTo>
                  <a:pt x="171" y="1"/>
                </a:lnTo>
                <a:lnTo>
                  <a:pt x="191" y="0"/>
                </a:lnTo>
                <a:lnTo>
                  <a:pt x="215" y="1"/>
                </a:lnTo>
                <a:lnTo>
                  <a:pt x="239" y="5"/>
                </a:lnTo>
                <a:lnTo>
                  <a:pt x="262" y="12"/>
                </a:lnTo>
                <a:lnTo>
                  <a:pt x="285" y="19"/>
                </a:lnTo>
                <a:lnTo>
                  <a:pt x="308" y="28"/>
                </a:lnTo>
                <a:lnTo>
                  <a:pt x="327" y="37"/>
                </a:lnTo>
                <a:lnTo>
                  <a:pt x="344" y="48"/>
                </a:lnTo>
                <a:lnTo>
                  <a:pt x="358" y="58"/>
                </a:lnTo>
                <a:lnTo>
                  <a:pt x="371" y="71"/>
                </a:lnTo>
                <a:lnTo>
                  <a:pt x="381" y="84"/>
                </a:lnTo>
                <a:lnTo>
                  <a:pt x="390" y="99"/>
                </a:lnTo>
                <a:lnTo>
                  <a:pt x="399" y="116"/>
                </a:lnTo>
                <a:lnTo>
                  <a:pt x="406" y="134"/>
                </a:lnTo>
                <a:lnTo>
                  <a:pt x="412" y="153"/>
                </a:lnTo>
                <a:lnTo>
                  <a:pt x="417" y="175"/>
                </a:lnTo>
                <a:lnTo>
                  <a:pt x="406" y="167"/>
                </a:lnTo>
                <a:lnTo>
                  <a:pt x="392" y="161"/>
                </a:lnTo>
                <a:lnTo>
                  <a:pt x="376" y="154"/>
                </a:lnTo>
                <a:lnTo>
                  <a:pt x="360" y="149"/>
                </a:lnTo>
                <a:lnTo>
                  <a:pt x="342" y="145"/>
                </a:lnTo>
                <a:lnTo>
                  <a:pt x="324" y="141"/>
                </a:lnTo>
                <a:lnTo>
                  <a:pt x="307" y="137"/>
                </a:lnTo>
                <a:lnTo>
                  <a:pt x="290" y="135"/>
                </a:lnTo>
                <a:lnTo>
                  <a:pt x="275" y="132"/>
                </a:lnTo>
                <a:lnTo>
                  <a:pt x="259" y="131"/>
                </a:lnTo>
                <a:lnTo>
                  <a:pt x="244" y="130"/>
                </a:lnTo>
                <a:lnTo>
                  <a:pt x="229" y="128"/>
                </a:lnTo>
                <a:lnTo>
                  <a:pt x="213" y="128"/>
                </a:lnTo>
                <a:lnTo>
                  <a:pt x="199" y="128"/>
                </a:lnTo>
                <a:lnTo>
                  <a:pt x="186" y="130"/>
                </a:lnTo>
                <a:lnTo>
                  <a:pt x="174" y="131"/>
                </a:lnTo>
                <a:lnTo>
                  <a:pt x="162" y="134"/>
                </a:lnTo>
                <a:lnTo>
                  <a:pt x="150" y="136"/>
                </a:lnTo>
                <a:lnTo>
                  <a:pt x="140" y="140"/>
                </a:lnTo>
                <a:lnTo>
                  <a:pt x="130" y="144"/>
                </a:lnTo>
                <a:lnTo>
                  <a:pt x="120" y="150"/>
                </a:lnTo>
                <a:lnTo>
                  <a:pt x="111" y="155"/>
                </a:lnTo>
                <a:lnTo>
                  <a:pt x="103" y="163"/>
                </a:lnTo>
                <a:lnTo>
                  <a:pt x="95" y="169"/>
                </a:lnTo>
                <a:lnTo>
                  <a:pt x="85" y="186"/>
                </a:lnTo>
                <a:lnTo>
                  <a:pt x="79" y="212"/>
                </a:lnTo>
                <a:lnTo>
                  <a:pt x="76" y="243"/>
                </a:lnTo>
                <a:lnTo>
                  <a:pt x="84" y="275"/>
                </a:lnTo>
                <a:lnTo>
                  <a:pt x="88" y="270"/>
                </a:lnTo>
                <a:lnTo>
                  <a:pt x="93" y="263"/>
                </a:lnTo>
                <a:lnTo>
                  <a:pt x="97" y="258"/>
                </a:lnTo>
                <a:lnTo>
                  <a:pt x="103" y="254"/>
                </a:lnTo>
                <a:lnTo>
                  <a:pt x="108" y="249"/>
                </a:lnTo>
                <a:lnTo>
                  <a:pt x="115" y="246"/>
                </a:lnTo>
                <a:lnTo>
                  <a:pt x="122" y="243"/>
                </a:lnTo>
                <a:lnTo>
                  <a:pt x="130" y="241"/>
                </a:lnTo>
              </a:path>
            </a:pathLst>
          </a:custGeom>
          <a:noFill/>
          <a:ln w="0">
            <a:solidFill>
              <a:srgbClr val="007FE5"/>
            </a:solidFill>
            <a:round/>
            <a:headEnd/>
            <a:tailEnd/>
          </a:ln>
        </p:spPr>
        <p:txBody>
          <a:bodyPr/>
          <a:lstStyle/>
          <a:p>
            <a:endParaRPr lang="en-US" dirty="0"/>
          </a:p>
        </p:txBody>
      </p:sp>
      <p:sp>
        <p:nvSpPr>
          <p:cNvPr id="2123" name="Freeform 92"/>
          <p:cNvSpPr>
            <a:spLocks/>
          </p:cNvSpPr>
          <p:nvPr/>
        </p:nvSpPr>
        <p:spPr bwMode="auto">
          <a:xfrm>
            <a:off x="4040188" y="5989638"/>
            <a:ext cx="33337" cy="30162"/>
          </a:xfrm>
          <a:custGeom>
            <a:avLst/>
            <a:gdLst>
              <a:gd name="T0" fmla="*/ 2147483647 w 42"/>
              <a:gd name="T1" fmla="*/ 2147483647 h 39"/>
              <a:gd name="T2" fmla="*/ 2147483647 w 42"/>
              <a:gd name="T3" fmla="*/ 2147483647 h 39"/>
              <a:gd name="T4" fmla="*/ 2147483647 w 42"/>
              <a:gd name="T5" fmla="*/ 2147483647 h 39"/>
              <a:gd name="T6" fmla="*/ 2147483647 w 42"/>
              <a:gd name="T7" fmla="*/ 2147483647 h 39"/>
              <a:gd name="T8" fmla="*/ 2147483647 w 42"/>
              <a:gd name="T9" fmla="*/ 2147483647 h 39"/>
              <a:gd name="T10" fmla="*/ 2147483647 w 42"/>
              <a:gd name="T11" fmla="*/ 2147483647 h 39"/>
              <a:gd name="T12" fmla="*/ 2147483647 w 42"/>
              <a:gd name="T13" fmla="*/ 2147483647 h 39"/>
              <a:gd name="T14" fmla="*/ 2147483647 w 42"/>
              <a:gd name="T15" fmla="*/ 2147483647 h 39"/>
              <a:gd name="T16" fmla="*/ 2147483647 w 42"/>
              <a:gd name="T17" fmla="*/ 0 h 39"/>
              <a:gd name="T18" fmla="*/ 2147483647 w 42"/>
              <a:gd name="T19" fmla="*/ 2147483647 h 39"/>
              <a:gd name="T20" fmla="*/ 2147483647 w 42"/>
              <a:gd name="T21" fmla="*/ 2147483647 h 39"/>
              <a:gd name="T22" fmla="*/ 2147483647 w 42"/>
              <a:gd name="T23" fmla="*/ 2147483647 h 39"/>
              <a:gd name="T24" fmla="*/ 0 w 42"/>
              <a:gd name="T25" fmla="*/ 2147483647 h 39"/>
              <a:gd name="T26" fmla="*/ 2147483647 w 42"/>
              <a:gd name="T27" fmla="*/ 2147483647 h 39"/>
              <a:gd name="T28" fmla="*/ 2147483647 w 42"/>
              <a:gd name="T29" fmla="*/ 2147483647 h 39"/>
              <a:gd name="T30" fmla="*/ 2147483647 w 42"/>
              <a:gd name="T31" fmla="*/ 2147483647 h 39"/>
              <a:gd name="T32" fmla="*/ 2147483647 w 42"/>
              <a:gd name="T33" fmla="*/ 2147483647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9"/>
              <a:gd name="T53" fmla="*/ 42 w 4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9">
                <a:moveTo>
                  <a:pt x="22" y="39"/>
                </a:moveTo>
                <a:lnTo>
                  <a:pt x="30" y="37"/>
                </a:lnTo>
                <a:lnTo>
                  <a:pt x="36" y="32"/>
                </a:lnTo>
                <a:lnTo>
                  <a:pt x="41" y="27"/>
                </a:lnTo>
                <a:lnTo>
                  <a:pt x="42" y="20"/>
                </a:lnTo>
                <a:lnTo>
                  <a:pt x="41" y="12"/>
                </a:lnTo>
                <a:lnTo>
                  <a:pt x="36" y="5"/>
                </a:lnTo>
                <a:lnTo>
                  <a:pt x="30" y="2"/>
                </a:lnTo>
                <a:lnTo>
                  <a:pt x="22" y="0"/>
                </a:lnTo>
                <a:lnTo>
                  <a:pt x="13" y="2"/>
                </a:lnTo>
                <a:lnTo>
                  <a:pt x="6" y="5"/>
                </a:lnTo>
                <a:lnTo>
                  <a:pt x="1" y="12"/>
                </a:lnTo>
                <a:lnTo>
                  <a:pt x="0" y="20"/>
                </a:lnTo>
                <a:lnTo>
                  <a:pt x="1" y="27"/>
                </a:lnTo>
                <a:lnTo>
                  <a:pt x="6" y="32"/>
                </a:lnTo>
                <a:lnTo>
                  <a:pt x="13" y="37"/>
                </a:lnTo>
                <a:lnTo>
                  <a:pt x="22" y="39"/>
                </a:lnTo>
                <a:close/>
              </a:path>
            </a:pathLst>
          </a:custGeom>
          <a:solidFill>
            <a:srgbClr val="000000"/>
          </a:solidFill>
          <a:ln w="9525">
            <a:noFill/>
            <a:round/>
            <a:headEnd/>
            <a:tailEnd/>
          </a:ln>
        </p:spPr>
        <p:txBody>
          <a:bodyPr/>
          <a:lstStyle/>
          <a:p>
            <a:endParaRPr lang="en-US" dirty="0"/>
          </a:p>
        </p:txBody>
      </p:sp>
      <p:sp>
        <p:nvSpPr>
          <p:cNvPr id="2124" name="Freeform 93"/>
          <p:cNvSpPr>
            <a:spLocks/>
          </p:cNvSpPr>
          <p:nvPr/>
        </p:nvSpPr>
        <p:spPr bwMode="auto">
          <a:xfrm>
            <a:off x="4040188" y="5989638"/>
            <a:ext cx="33337" cy="30162"/>
          </a:xfrm>
          <a:custGeom>
            <a:avLst/>
            <a:gdLst>
              <a:gd name="T0" fmla="*/ 2147483647 w 42"/>
              <a:gd name="T1" fmla="*/ 2147483647 h 39"/>
              <a:gd name="T2" fmla="*/ 2147483647 w 42"/>
              <a:gd name="T3" fmla="*/ 2147483647 h 39"/>
              <a:gd name="T4" fmla="*/ 2147483647 w 42"/>
              <a:gd name="T5" fmla="*/ 2147483647 h 39"/>
              <a:gd name="T6" fmla="*/ 2147483647 w 42"/>
              <a:gd name="T7" fmla="*/ 2147483647 h 39"/>
              <a:gd name="T8" fmla="*/ 2147483647 w 42"/>
              <a:gd name="T9" fmla="*/ 2147483647 h 39"/>
              <a:gd name="T10" fmla="*/ 2147483647 w 42"/>
              <a:gd name="T11" fmla="*/ 2147483647 h 39"/>
              <a:gd name="T12" fmla="*/ 2147483647 w 42"/>
              <a:gd name="T13" fmla="*/ 2147483647 h 39"/>
              <a:gd name="T14" fmla="*/ 2147483647 w 42"/>
              <a:gd name="T15" fmla="*/ 2147483647 h 39"/>
              <a:gd name="T16" fmla="*/ 2147483647 w 42"/>
              <a:gd name="T17" fmla="*/ 2147483647 h 39"/>
              <a:gd name="T18" fmla="*/ 2147483647 w 42"/>
              <a:gd name="T19" fmla="*/ 2147483647 h 39"/>
              <a:gd name="T20" fmla="*/ 2147483647 w 42"/>
              <a:gd name="T21" fmla="*/ 0 h 39"/>
              <a:gd name="T22" fmla="*/ 2147483647 w 42"/>
              <a:gd name="T23" fmla="*/ 0 h 39"/>
              <a:gd name="T24" fmla="*/ 2147483647 w 42"/>
              <a:gd name="T25" fmla="*/ 2147483647 h 39"/>
              <a:gd name="T26" fmla="*/ 2147483647 w 42"/>
              <a:gd name="T27" fmla="*/ 2147483647 h 39"/>
              <a:gd name="T28" fmla="*/ 2147483647 w 42"/>
              <a:gd name="T29" fmla="*/ 2147483647 h 39"/>
              <a:gd name="T30" fmla="*/ 0 w 42"/>
              <a:gd name="T31" fmla="*/ 2147483647 h 39"/>
              <a:gd name="T32" fmla="*/ 0 w 42"/>
              <a:gd name="T33" fmla="*/ 2147483647 h 39"/>
              <a:gd name="T34" fmla="*/ 2147483647 w 42"/>
              <a:gd name="T35" fmla="*/ 2147483647 h 39"/>
              <a:gd name="T36" fmla="*/ 2147483647 w 42"/>
              <a:gd name="T37" fmla="*/ 2147483647 h 39"/>
              <a:gd name="T38" fmla="*/ 2147483647 w 42"/>
              <a:gd name="T39" fmla="*/ 2147483647 h 39"/>
              <a:gd name="T40" fmla="*/ 2147483647 w 42"/>
              <a:gd name="T41" fmla="*/ 214748364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39"/>
              <a:gd name="T65" fmla="*/ 42 w 42"/>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39">
                <a:moveTo>
                  <a:pt x="22" y="39"/>
                </a:moveTo>
                <a:lnTo>
                  <a:pt x="22" y="39"/>
                </a:lnTo>
                <a:lnTo>
                  <a:pt x="30" y="37"/>
                </a:lnTo>
                <a:lnTo>
                  <a:pt x="36" y="32"/>
                </a:lnTo>
                <a:lnTo>
                  <a:pt x="41" y="27"/>
                </a:lnTo>
                <a:lnTo>
                  <a:pt x="42" y="20"/>
                </a:lnTo>
                <a:lnTo>
                  <a:pt x="41" y="12"/>
                </a:lnTo>
                <a:lnTo>
                  <a:pt x="36" y="5"/>
                </a:lnTo>
                <a:lnTo>
                  <a:pt x="30" y="2"/>
                </a:lnTo>
                <a:lnTo>
                  <a:pt x="22" y="0"/>
                </a:lnTo>
                <a:lnTo>
                  <a:pt x="13" y="2"/>
                </a:lnTo>
                <a:lnTo>
                  <a:pt x="6" y="5"/>
                </a:lnTo>
                <a:lnTo>
                  <a:pt x="1" y="12"/>
                </a:lnTo>
                <a:lnTo>
                  <a:pt x="0" y="20"/>
                </a:lnTo>
                <a:lnTo>
                  <a:pt x="1" y="27"/>
                </a:lnTo>
                <a:lnTo>
                  <a:pt x="6" y="32"/>
                </a:lnTo>
                <a:lnTo>
                  <a:pt x="13" y="37"/>
                </a:lnTo>
                <a:lnTo>
                  <a:pt x="22" y="39"/>
                </a:lnTo>
              </a:path>
            </a:pathLst>
          </a:custGeom>
          <a:noFill/>
          <a:ln w="0">
            <a:solidFill>
              <a:srgbClr val="000000"/>
            </a:solidFill>
            <a:round/>
            <a:headEnd/>
            <a:tailEnd/>
          </a:ln>
        </p:spPr>
        <p:txBody>
          <a:bodyPr/>
          <a:lstStyle/>
          <a:p>
            <a:endParaRPr lang="en-US" dirty="0"/>
          </a:p>
        </p:txBody>
      </p:sp>
      <p:sp>
        <p:nvSpPr>
          <p:cNvPr id="2125" name="Freeform 94"/>
          <p:cNvSpPr>
            <a:spLocks/>
          </p:cNvSpPr>
          <p:nvPr/>
        </p:nvSpPr>
        <p:spPr bwMode="auto">
          <a:xfrm>
            <a:off x="4097338" y="5942013"/>
            <a:ext cx="34925" cy="33337"/>
          </a:xfrm>
          <a:custGeom>
            <a:avLst/>
            <a:gdLst>
              <a:gd name="T0" fmla="*/ 2147483647 w 44"/>
              <a:gd name="T1" fmla="*/ 2147483647 h 42"/>
              <a:gd name="T2" fmla="*/ 2147483647 w 44"/>
              <a:gd name="T3" fmla="*/ 2147483647 h 42"/>
              <a:gd name="T4" fmla="*/ 2147483647 w 44"/>
              <a:gd name="T5" fmla="*/ 2147483647 h 42"/>
              <a:gd name="T6" fmla="*/ 2147483647 w 44"/>
              <a:gd name="T7" fmla="*/ 2147483647 h 42"/>
              <a:gd name="T8" fmla="*/ 2147483647 w 44"/>
              <a:gd name="T9" fmla="*/ 2147483647 h 42"/>
              <a:gd name="T10" fmla="*/ 2147483647 w 44"/>
              <a:gd name="T11" fmla="*/ 2147483647 h 42"/>
              <a:gd name="T12" fmla="*/ 2147483647 w 44"/>
              <a:gd name="T13" fmla="*/ 2147483647 h 42"/>
              <a:gd name="T14" fmla="*/ 2147483647 w 44"/>
              <a:gd name="T15" fmla="*/ 2147483647 h 42"/>
              <a:gd name="T16" fmla="*/ 2147483647 w 44"/>
              <a:gd name="T17" fmla="*/ 0 h 42"/>
              <a:gd name="T18" fmla="*/ 2147483647 w 44"/>
              <a:gd name="T19" fmla="*/ 2147483647 h 42"/>
              <a:gd name="T20" fmla="*/ 2147483647 w 44"/>
              <a:gd name="T21" fmla="*/ 2147483647 h 42"/>
              <a:gd name="T22" fmla="*/ 2147483647 w 44"/>
              <a:gd name="T23" fmla="*/ 2147483647 h 42"/>
              <a:gd name="T24" fmla="*/ 0 w 44"/>
              <a:gd name="T25" fmla="*/ 2147483647 h 42"/>
              <a:gd name="T26" fmla="*/ 2147483647 w 44"/>
              <a:gd name="T27" fmla="*/ 2147483647 h 42"/>
              <a:gd name="T28" fmla="*/ 2147483647 w 44"/>
              <a:gd name="T29" fmla="*/ 2147483647 h 42"/>
              <a:gd name="T30" fmla="*/ 2147483647 w 44"/>
              <a:gd name="T31" fmla="*/ 2147483647 h 42"/>
              <a:gd name="T32" fmla="*/ 2147483647 w 44"/>
              <a:gd name="T33" fmla="*/ 214748364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2"/>
              <a:gd name="T53" fmla="*/ 44 w 4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2">
                <a:moveTo>
                  <a:pt x="22" y="42"/>
                </a:moveTo>
                <a:lnTo>
                  <a:pt x="30" y="41"/>
                </a:lnTo>
                <a:lnTo>
                  <a:pt x="37" y="36"/>
                </a:lnTo>
                <a:lnTo>
                  <a:pt x="42" y="30"/>
                </a:lnTo>
                <a:lnTo>
                  <a:pt x="44" y="21"/>
                </a:lnTo>
                <a:lnTo>
                  <a:pt x="42" y="13"/>
                </a:lnTo>
                <a:lnTo>
                  <a:pt x="37" y="6"/>
                </a:lnTo>
                <a:lnTo>
                  <a:pt x="30" y="1"/>
                </a:lnTo>
                <a:lnTo>
                  <a:pt x="22" y="0"/>
                </a:lnTo>
                <a:lnTo>
                  <a:pt x="14" y="1"/>
                </a:lnTo>
                <a:lnTo>
                  <a:pt x="7" y="6"/>
                </a:lnTo>
                <a:lnTo>
                  <a:pt x="1" y="13"/>
                </a:lnTo>
                <a:lnTo>
                  <a:pt x="0" y="21"/>
                </a:lnTo>
                <a:lnTo>
                  <a:pt x="1" y="30"/>
                </a:lnTo>
                <a:lnTo>
                  <a:pt x="7" y="36"/>
                </a:lnTo>
                <a:lnTo>
                  <a:pt x="14" y="41"/>
                </a:lnTo>
                <a:lnTo>
                  <a:pt x="22" y="42"/>
                </a:lnTo>
                <a:close/>
              </a:path>
            </a:pathLst>
          </a:custGeom>
          <a:solidFill>
            <a:srgbClr val="000000"/>
          </a:solidFill>
          <a:ln w="9525">
            <a:noFill/>
            <a:round/>
            <a:headEnd/>
            <a:tailEnd/>
          </a:ln>
        </p:spPr>
        <p:txBody>
          <a:bodyPr/>
          <a:lstStyle/>
          <a:p>
            <a:endParaRPr lang="en-US" dirty="0"/>
          </a:p>
        </p:txBody>
      </p:sp>
      <p:sp>
        <p:nvSpPr>
          <p:cNvPr id="2126" name="Freeform 95"/>
          <p:cNvSpPr>
            <a:spLocks/>
          </p:cNvSpPr>
          <p:nvPr/>
        </p:nvSpPr>
        <p:spPr bwMode="auto">
          <a:xfrm>
            <a:off x="4097338" y="5942013"/>
            <a:ext cx="34925" cy="33337"/>
          </a:xfrm>
          <a:custGeom>
            <a:avLst/>
            <a:gdLst>
              <a:gd name="T0" fmla="*/ 2147483647 w 44"/>
              <a:gd name="T1" fmla="*/ 2147483647 h 42"/>
              <a:gd name="T2" fmla="*/ 2147483647 w 44"/>
              <a:gd name="T3" fmla="*/ 2147483647 h 42"/>
              <a:gd name="T4" fmla="*/ 2147483647 w 44"/>
              <a:gd name="T5" fmla="*/ 2147483647 h 42"/>
              <a:gd name="T6" fmla="*/ 2147483647 w 44"/>
              <a:gd name="T7" fmla="*/ 2147483647 h 42"/>
              <a:gd name="T8" fmla="*/ 2147483647 w 44"/>
              <a:gd name="T9" fmla="*/ 2147483647 h 42"/>
              <a:gd name="T10" fmla="*/ 2147483647 w 44"/>
              <a:gd name="T11" fmla="*/ 2147483647 h 42"/>
              <a:gd name="T12" fmla="*/ 2147483647 w 44"/>
              <a:gd name="T13" fmla="*/ 2147483647 h 42"/>
              <a:gd name="T14" fmla="*/ 2147483647 w 44"/>
              <a:gd name="T15" fmla="*/ 2147483647 h 42"/>
              <a:gd name="T16" fmla="*/ 2147483647 w 44"/>
              <a:gd name="T17" fmla="*/ 2147483647 h 42"/>
              <a:gd name="T18" fmla="*/ 2147483647 w 44"/>
              <a:gd name="T19" fmla="*/ 2147483647 h 42"/>
              <a:gd name="T20" fmla="*/ 2147483647 w 44"/>
              <a:gd name="T21" fmla="*/ 0 h 42"/>
              <a:gd name="T22" fmla="*/ 2147483647 w 44"/>
              <a:gd name="T23" fmla="*/ 0 h 42"/>
              <a:gd name="T24" fmla="*/ 2147483647 w 44"/>
              <a:gd name="T25" fmla="*/ 2147483647 h 42"/>
              <a:gd name="T26" fmla="*/ 2147483647 w 44"/>
              <a:gd name="T27" fmla="*/ 2147483647 h 42"/>
              <a:gd name="T28" fmla="*/ 2147483647 w 44"/>
              <a:gd name="T29" fmla="*/ 2147483647 h 42"/>
              <a:gd name="T30" fmla="*/ 0 w 44"/>
              <a:gd name="T31" fmla="*/ 2147483647 h 42"/>
              <a:gd name="T32" fmla="*/ 0 w 44"/>
              <a:gd name="T33" fmla="*/ 2147483647 h 42"/>
              <a:gd name="T34" fmla="*/ 2147483647 w 44"/>
              <a:gd name="T35" fmla="*/ 2147483647 h 42"/>
              <a:gd name="T36" fmla="*/ 2147483647 w 44"/>
              <a:gd name="T37" fmla="*/ 2147483647 h 42"/>
              <a:gd name="T38" fmla="*/ 2147483647 w 44"/>
              <a:gd name="T39" fmla="*/ 2147483647 h 42"/>
              <a:gd name="T40" fmla="*/ 2147483647 w 44"/>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2"/>
              <a:gd name="T65" fmla="*/ 44 w 44"/>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2">
                <a:moveTo>
                  <a:pt x="22" y="42"/>
                </a:moveTo>
                <a:lnTo>
                  <a:pt x="22" y="42"/>
                </a:lnTo>
                <a:lnTo>
                  <a:pt x="30" y="41"/>
                </a:lnTo>
                <a:lnTo>
                  <a:pt x="37" y="36"/>
                </a:lnTo>
                <a:lnTo>
                  <a:pt x="42" y="30"/>
                </a:lnTo>
                <a:lnTo>
                  <a:pt x="44" y="21"/>
                </a:lnTo>
                <a:lnTo>
                  <a:pt x="42" y="13"/>
                </a:lnTo>
                <a:lnTo>
                  <a:pt x="37" y="6"/>
                </a:lnTo>
                <a:lnTo>
                  <a:pt x="30" y="1"/>
                </a:lnTo>
                <a:lnTo>
                  <a:pt x="22" y="0"/>
                </a:lnTo>
                <a:lnTo>
                  <a:pt x="14" y="1"/>
                </a:lnTo>
                <a:lnTo>
                  <a:pt x="7" y="6"/>
                </a:lnTo>
                <a:lnTo>
                  <a:pt x="1" y="13"/>
                </a:lnTo>
                <a:lnTo>
                  <a:pt x="0" y="21"/>
                </a:lnTo>
                <a:lnTo>
                  <a:pt x="1" y="30"/>
                </a:lnTo>
                <a:lnTo>
                  <a:pt x="7" y="36"/>
                </a:lnTo>
                <a:lnTo>
                  <a:pt x="14" y="41"/>
                </a:lnTo>
                <a:lnTo>
                  <a:pt x="22" y="42"/>
                </a:lnTo>
              </a:path>
            </a:pathLst>
          </a:custGeom>
          <a:noFill/>
          <a:ln w="0">
            <a:solidFill>
              <a:srgbClr val="000000"/>
            </a:solidFill>
            <a:round/>
            <a:headEnd/>
            <a:tailEnd/>
          </a:ln>
        </p:spPr>
        <p:txBody>
          <a:bodyPr/>
          <a:lstStyle/>
          <a:p>
            <a:endParaRPr lang="en-US" dirty="0"/>
          </a:p>
        </p:txBody>
      </p:sp>
      <p:sp>
        <p:nvSpPr>
          <p:cNvPr id="2127" name="Freeform 96"/>
          <p:cNvSpPr>
            <a:spLocks/>
          </p:cNvSpPr>
          <p:nvPr/>
        </p:nvSpPr>
        <p:spPr bwMode="auto">
          <a:xfrm>
            <a:off x="4002088" y="5827713"/>
            <a:ext cx="80962" cy="77787"/>
          </a:xfrm>
          <a:custGeom>
            <a:avLst/>
            <a:gdLst>
              <a:gd name="T0" fmla="*/ 2147483647 w 102"/>
              <a:gd name="T1" fmla="*/ 2147483647 h 98"/>
              <a:gd name="T2" fmla="*/ 2147483647 w 102"/>
              <a:gd name="T3" fmla="*/ 2147483647 h 98"/>
              <a:gd name="T4" fmla="*/ 2147483647 w 102"/>
              <a:gd name="T5" fmla="*/ 2147483647 h 98"/>
              <a:gd name="T6" fmla="*/ 2147483647 w 102"/>
              <a:gd name="T7" fmla="*/ 2147483647 h 98"/>
              <a:gd name="T8" fmla="*/ 2147483647 w 102"/>
              <a:gd name="T9" fmla="*/ 2147483647 h 98"/>
              <a:gd name="T10" fmla="*/ 2147483647 w 102"/>
              <a:gd name="T11" fmla="*/ 2147483647 h 98"/>
              <a:gd name="T12" fmla="*/ 2147483647 w 102"/>
              <a:gd name="T13" fmla="*/ 2147483647 h 98"/>
              <a:gd name="T14" fmla="*/ 2147483647 w 102"/>
              <a:gd name="T15" fmla="*/ 2147483647 h 98"/>
              <a:gd name="T16" fmla="*/ 2147483647 w 102"/>
              <a:gd name="T17" fmla="*/ 2147483647 h 98"/>
              <a:gd name="T18" fmla="*/ 2147483647 w 102"/>
              <a:gd name="T19" fmla="*/ 2147483647 h 98"/>
              <a:gd name="T20" fmla="*/ 2147483647 w 102"/>
              <a:gd name="T21" fmla="*/ 2147483647 h 98"/>
              <a:gd name="T22" fmla="*/ 2147483647 w 102"/>
              <a:gd name="T23" fmla="*/ 2147483647 h 98"/>
              <a:gd name="T24" fmla="*/ 2147483647 w 102"/>
              <a:gd name="T25" fmla="*/ 2147483647 h 98"/>
              <a:gd name="T26" fmla="*/ 2147483647 w 102"/>
              <a:gd name="T27" fmla="*/ 2147483647 h 98"/>
              <a:gd name="T28" fmla="*/ 2147483647 w 102"/>
              <a:gd name="T29" fmla="*/ 2147483647 h 98"/>
              <a:gd name="T30" fmla="*/ 2147483647 w 102"/>
              <a:gd name="T31" fmla="*/ 2147483647 h 98"/>
              <a:gd name="T32" fmla="*/ 2147483647 w 102"/>
              <a:gd name="T33" fmla="*/ 0 h 98"/>
              <a:gd name="T34" fmla="*/ 2147483647 w 102"/>
              <a:gd name="T35" fmla="*/ 2147483647 h 98"/>
              <a:gd name="T36" fmla="*/ 2147483647 w 102"/>
              <a:gd name="T37" fmla="*/ 2147483647 h 98"/>
              <a:gd name="T38" fmla="*/ 2147483647 w 102"/>
              <a:gd name="T39" fmla="*/ 2147483647 h 98"/>
              <a:gd name="T40" fmla="*/ 2147483647 w 102"/>
              <a:gd name="T41" fmla="*/ 2147483647 h 98"/>
              <a:gd name="T42" fmla="*/ 2147483647 w 102"/>
              <a:gd name="T43" fmla="*/ 2147483647 h 98"/>
              <a:gd name="T44" fmla="*/ 2147483647 w 102"/>
              <a:gd name="T45" fmla="*/ 2147483647 h 98"/>
              <a:gd name="T46" fmla="*/ 2147483647 w 102"/>
              <a:gd name="T47" fmla="*/ 2147483647 h 98"/>
              <a:gd name="T48" fmla="*/ 0 w 102"/>
              <a:gd name="T49" fmla="*/ 2147483647 h 98"/>
              <a:gd name="T50" fmla="*/ 2147483647 w 102"/>
              <a:gd name="T51" fmla="*/ 2147483647 h 98"/>
              <a:gd name="T52" fmla="*/ 2147483647 w 102"/>
              <a:gd name="T53" fmla="*/ 2147483647 h 98"/>
              <a:gd name="T54" fmla="*/ 2147483647 w 102"/>
              <a:gd name="T55" fmla="*/ 2147483647 h 98"/>
              <a:gd name="T56" fmla="*/ 2147483647 w 102"/>
              <a:gd name="T57" fmla="*/ 2147483647 h 98"/>
              <a:gd name="T58" fmla="*/ 2147483647 w 102"/>
              <a:gd name="T59" fmla="*/ 2147483647 h 98"/>
              <a:gd name="T60" fmla="*/ 2147483647 w 102"/>
              <a:gd name="T61" fmla="*/ 2147483647 h 98"/>
              <a:gd name="T62" fmla="*/ 2147483647 w 102"/>
              <a:gd name="T63" fmla="*/ 2147483647 h 98"/>
              <a:gd name="T64" fmla="*/ 2147483647 w 102"/>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98"/>
              <a:gd name="T101" fmla="*/ 102 w 102"/>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98">
                <a:moveTo>
                  <a:pt x="51" y="98"/>
                </a:moveTo>
                <a:lnTo>
                  <a:pt x="61" y="97"/>
                </a:lnTo>
                <a:lnTo>
                  <a:pt x="71" y="94"/>
                </a:lnTo>
                <a:lnTo>
                  <a:pt x="79" y="90"/>
                </a:lnTo>
                <a:lnTo>
                  <a:pt x="87" y="84"/>
                </a:lnTo>
                <a:lnTo>
                  <a:pt x="93" y="76"/>
                </a:lnTo>
                <a:lnTo>
                  <a:pt x="98" y="68"/>
                </a:lnTo>
                <a:lnTo>
                  <a:pt x="101" y="59"/>
                </a:lnTo>
                <a:lnTo>
                  <a:pt x="102" y="49"/>
                </a:lnTo>
                <a:lnTo>
                  <a:pt x="101" y="39"/>
                </a:lnTo>
                <a:lnTo>
                  <a:pt x="98" y="30"/>
                </a:lnTo>
                <a:lnTo>
                  <a:pt x="93" y="22"/>
                </a:lnTo>
                <a:lnTo>
                  <a:pt x="87" y="14"/>
                </a:lnTo>
                <a:lnTo>
                  <a:pt x="79" y="8"/>
                </a:lnTo>
                <a:lnTo>
                  <a:pt x="71" y="4"/>
                </a:lnTo>
                <a:lnTo>
                  <a:pt x="61" y="2"/>
                </a:lnTo>
                <a:lnTo>
                  <a:pt x="51" y="0"/>
                </a:lnTo>
                <a:lnTo>
                  <a:pt x="41" y="2"/>
                </a:lnTo>
                <a:lnTo>
                  <a:pt x="30" y="4"/>
                </a:lnTo>
                <a:lnTo>
                  <a:pt x="23" y="8"/>
                </a:lnTo>
                <a:lnTo>
                  <a:pt x="15" y="14"/>
                </a:lnTo>
                <a:lnTo>
                  <a:pt x="9" y="22"/>
                </a:lnTo>
                <a:lnTo>
                  <a:pt x="3" y="30"/>
                </a:lnTo>
                <a:lnTo>
                  <a:pt x="1" y="39"/>
                </a:lnTo>
                <a:lnTo>
                  <a:pt x="0" y="49"/>
                </a:lnTo>
                <a:lnTo>
                  <a:pt x="1" y="59"/>
                </a:lnTo>
                <a:lnTo>
                  <a:pt x="3" y="68"/>
                </a:lnTo>
                <a:lnTo>
                  <a:pt x="9" y="76"/>
                </a:lnTo>
                <a:lnTo>
                  <a:pt x="15" y="84"/>
                </a:lnTo>
                <a:lnTo>
                  <a:pt x="23" y="90"/>
                </a:lnTo>
                <a:lnTo>
                  <a:pt x="30" y="94"/>
                </a:lnTo>
                <a:lnTo>
                  <a:pt x="41" y="97"/>
                </a:lnTo>
                <a:lnTo>
                  <a:pt x="51" y="98"/>
                </a:lnTo>
                <a:close/>
              </a:path>
            </a:pathLst>
          </a:custGeom>
          <a:solidFill>
            <a:srgbClr val="007FE5"/>
          </a:solidFill>
          <a:ln w="9525">
            <a:noFill/>
            <a:round/>
            <a:headEnd/>
            <a:tailEnd/>
          </a:ln>
        </p:spPr>
        <p:txBody>
          <a:bodyPr/>
          <a:lstStyle/>
          <a:p>
            <a:endParaRPr lang="en-US" dirty="0"/>
          </a:p>
        </p:txBody>
      </p:sp>
      <p:sp>
        <p:nvSpPr>
          <p:cNvPr id="2128" name="Freeform 97"/>
          <p:cNvSpPr>
            <a:spLocks/>
          </p:cNvSpPr>
          <p:nvPr/>
        </p:nvSpPr>
        <p:spPr bwMode="auto">
          <a:xfrm>
            <a:off x="3621088" y="5784850"/>
            <a:ext cx="434975" cy="436563"/>
          </a:xfrm>
          <a:custGeom>
            <a:avLst/>
            <a:gdLst>
              <a:gd name="T0" fmla="*/ 2147483647 w 548"/>
              <a:gd name="T1" fmla="*/ 2147483647 h 549"/>
              <a:gd name="T2" fmla="*/ 2147483647 w 548"/>
              <a:gd name="T3" fmla="*/ 2147483647 h 549"/>
              <a:gd name="T4" fmla="*/ 2147483647 w 548"/>
              <a:gd name="T5" fmla="*/ 2147483647 h 549"/>
              <a:gd name="T6" fmla="*/ 2147483647 w 548"/>
              <a:gd name="T7" fmla="*/ 2147483647 h 549"/>
              <a:gd name="T8" fmla="*/ 2147483647 w 548"/>
              <a:gd name="T9" fmla="*/ 2147483647 h 549"/>
              <a:gd name="T10" fmla="*/ 2147483647 w 548"/>
              <a:gd name="T11" fmla="*/ 2147483647 h 549"/>
              <a:gd name="T12" fmla="*/ 2147483647 w 548"/>
              <a:gd name="T13" fmla="*/ 2147483647 h 549"/>
              <a:gd name="T14" fmla="*/ 2147483647 w 548"/>
              <a:gd name="T15" fmla="*/ 2147483647 h 549"/>
              <a:gd name="T16" fmla="*/ 2147483647 w 548"/>
              <a:gd name="T17" fmla="*/ 2147483647 h 549"/>
              <a:gd name="T18" fmla="*/ 2147483647 w 548"/>
              <a:gd name="T19" fmla="*/ 2147483647 h 549"/>
              <a:gd name="T20" fmla="*/ 2147483647 w 548"/>
              <a:gd name="T21" fmla="*/ 2147483647 h 549"/>
              <a:gd name="T22" fmla="*/ 2147483647 w 548"/>
              <a:gd name="T23" fmla="*/ 2147483647 h 549"/>
              <a:gd name="T24" fmla="*/ 2147483647 w 548"/>
              <a:gd name="T25" fmla="*/ 2147483647 h 549"/>
              <a:gd name="T26" fmla="*/ 2147483647 w 548"/>
              <a:gd name="T27" fmla="*/ 2147483647 h 549"/>
              <a:gd name="T28" fmla="*/ 2147483647 w 548"/>
              <a:gd name="T29" fmla="*/ 2147483647 h 549"/>
              <a:gd name="T30" fmla="*/ 2147483647 w 548"/>
              <a:gd name="T31" fmla="*/ 2147483647 h 549"/>
              <a:gd name="T32" fmla="*/ 2147483647 w 548"/>
              <a:gd name="T33" fmla="*/ 2147483647 h 549"/>
              <a:gd name="T34" fmla="*/ 2147483647 w 548"/>
              <a:gd name="T35" fmla="*/ 2147483647 h 549"/>
              <a:gd name="T36" fmla="*/ 2147483647 w 548"/>
              <a:gd name="T37" fmla="*/ 2147483647 h 549"/>
              <a:gd name="T38" fmla="*/ 2147483647 w 548"/>
              <a:gd name="T39" fmla="*/ 2147483647 h 549"/>
              <a:gd name="T40" fmla="*/ 2147483647 w 548"/>
              <a:gd name="T41" fmla="*/ 2147483647 h 549"/>
              <a:gd name="T42" fmla="*/ 2147483647 w 548"/>
              <a:gd name="T43" fmla="*/ 2147483647 h 549"/>
              <a:gd name="T44" fmla="*/ 2147483647 w 548"/>
              <a:gd name="T45" fmla="*/ 2147483647 h 549"/>
              <a:gd name="T46" fmla="*/ 2147483647 w 548"/>
              <a:gd name="T47" fmla="*/ 2147483647 h 549"/>
              <a:gd name="T48" fmla="*/ 2147483647 w 548"/>
              <a:gd name="T49" fmla="*/ 2147483647 h 549"/>
              <a:gd name="T50" fmla="*/ 2147483647 w 548"/>
              <a:gd name="T51" fmla="*/ 2147483647 h 549"/>
              <a:gd name="T52" fmla="*/ 2147483647 w 548"/>
              <a:gd name="T53" fmla="*/ 2147483647 h 549"/>
              <a:gd name="T54" fmla="*/ 2147483647 w 548"/>
              <a:gd name="T55" fmla="*/ 2147483647 h 549"/>
              <a:gd name="T56" fmla="*/ 2147483647 w 548"/>
              <a:gd name="T57" fmla="*/ 2147483647 h 549"/>
              <a:gd name="T58" fmla="*/ 0 w 548"/>
              <a:gd name="T59" fmla="*/ 2147483647 h 549"/>
              <a:gd name="T60" fmla="*/ 2147483647 w 548"/>
              <a:gd name="T61" fmla="*/ 2147483647 h 549"/>
              <a:gd name="T62" fmla="*/ 2147483647 w 548"/>
              <a:gd name="T63" fmla="*/ 2147483647 h 549"/>
              <a:gd name="T64" fmla="*/ 2147483647 w 548"/>
              <a:gd name="T65" fmla="*/ 2147483647 h 549"/>
              <a:gd name="T66" fmla="*/ 2147483647 w 548"/>
              <a:gd name="T67" fmla="*/ 2147483647 h 549"/>
              <a:gd name="T68" fmla="*/ 2147483647 w 548"/>
              <a:gd name="T69" fmla="*/ 2147483647 h 549"/>
              <a:gd name="T70" fmla="*/ 2147483647 w 548"/>
              <a:gd name="T71" fmla="*/ 2147483647 h 549"/>
              <a:gd name="T72" fmla="*/ 2147483647 w 548"/>
              <a:gd name="T73" fmla="*/ 2147483647 h 549"/>
              <a:gd name="T74" fmla="*/ 2147483647 w 548"/>
              <a:gd name="T75" fmla="*/ 2147483647 h 549"/>
              <a:gd name="T76" fmla="*/ 2147483647 w 548"/>
              <a:gd name="T77" fmla="*/ 2147483647 h 549"/>
              <a:gd name="T78" fmla="*/ 2147483647 w 548"/>
              <a:gd name="T79" fmla="*/ 0 h 549"/>
              <a:gd name="T80" fmla="*/ 2147483647 w 548"/>
              <a:gd name="T81" fmla="*/ 0 h 549"/>
              <a:gd name="T82" fmla="*/ 2147483647 w 548"/>
              <a:gd name="T83" fmla="*/ 2147483647 h 549"/>
              <a:gd name="T84" fmla="*/ 2147483647 w 548"/>
              <a:gd name="T85" fmla="*/ 2147483647 h 549"/>
              <a:gd name="T86" fmla="*/ 2147483647 w 548"/>
              <a:gd name="T87" fmla="*/ 2147483647 h 549"/>
              <a:gd name="T88" fmla="*/ 2147483647 w 548"/>
              <a:gd name="T89" fmla="*/ 2147483647 h 549"/>
              <a:gd name="T90" fmla="*/ 2147483647 w 548"/>
              <a:gd name="T91" fmla="*/ 2147483647 h 549"/>
              <a:gd name="T92" fmla="*/ 2147483647 w 548"/>
              <a:gd name="T93" fmla="*/ 2147483647 h 549"/>
              <a:gd name="T94" fmla="*/ 2147483647 w 548"/>
              <a:gd name="T95" fmla="*/ 2147483647 h 549"/>
              <a:gd name="T96" fmla="*/ 2147483647 w 548"/>
              <a:gd name="T97" fmla="*/ 2147483647 h 549"/>
              <a:gd name="T98" fmla="*/ 2147483647 w 548"/>
              <a:gd name="T99" fmla="*/ 2147483647 h 549"/>
              <a:gd name="T100" fmla="*/ 2147483647 w 548"/>
              <a:gd name="T101" fmla="*/ 2147483647 h 549"/>
              <a:gd name="T102" fmla="*/ 2147483647 w 548"/>
              <a:gd name="T103" fmla="*/ 2147483647 h 549"/>
              <a:gd name="T104" fmla="*/ 2147483647 w 548"/>
              <a:gd name="T105" fmla="*/ 2147483647 h 549"/>
              <a:gd name="T106" fmla="*/ 2147483647 w 548"/>
              <a:gd name="T107" fmla="*/ 2147483647 h 549"/>
              <a:gd name="T108" fmla="*/ 2147483647 w 548"/>
              <a:gd name="T109" fmla="*/ 2147483647 h 549"/>
              <a:gd name="T110" fmla="*/ 2147483647 w 548"/>
              <a:gd name="T111" fmla="*/ 2147483647 h 549"/>
              <a:gd name="T112" fmla="*/ 2147483647 w 548"/>
              <a:gd name="T113" fmla="*/ 2147483647 h 5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8"/>
              <a:gd name="T172" fmla="*/ 0 h 549"/>
              <a:gd name="T173" fmla="*/ 548 w 548"/>
              <a:gd name="T174" fmla="*/ 549 h 5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8" h="549">
                <a:moveTo>
                  <a:pt x="450" y="476"/>
                </a:moveTo>
                <a:lnTo>
                  <a:pt x="449" y="478"/>
                </a:lnTo>
                <a:lnTo>
                  <a:pt x="446" y="481"/>
                </a:lnTo>
                <a:lnTo>
                  <a:pt x="441" y="484"/>
                </a:lnTo>
                <a:lnTo>
                  <a:pt x="433" y="487"/>
                </a:lnTo>
                <a:lnTo>
                  <a:pt x="426" y="488"/>
                </a:lnTo>
                <a:lnTo>
                  <a:pt x="418" y="489"/>
                </a:lnTo>
                <a:lnTo>
                  <a:pt x="408" y="490"/>
                </a:lnTo>
                <a:lnTo>
                  <a:pt x="397" y="493"/>
                </a:lnTo>
                <a:lnTo>
                  <a:pt x="387" y="494"/>
                </a:lnTo>
                <a:lnTo>
                  <a:pt x="377" y="496"/>
                </a:lnTo>
                <a:lnTo>
                  <a:pt x="368" y="497"/>
                </a:lnTo>
                <a:lnTo>
                  <a:pt x="360" y="497"/>
                </a:lnTo>
                <a:lnTo>
                  <a:pt x="353" y="497"/>
                </a:lnTo>
                <a:lnTo>
                  <a:pt x="345" y="497"/>
                </a:lnTo>
                <a:lnTo>
                  <a:pt x="337" y="497"/>
                </a:lnTo>
                <a:lnTo>
                  <a:pt x="328" y="496"/>
                </a:lnTo>
                <a:lnTo>
                  <a:pt x="321" y="494"/>
                </a:lnTo>
                <a:lnTo>
                  <a:pt x="314" y="493"/>
                </a:lnTo>
                <a:lnTo>
                  <a:pt x="306" y="490"/>
                </a:lnTo>
                <a:lnTo>
                  <a:pt x="300" y="487"/>
                </a:lnTo>
                <a:lnTo>
                  <a:pt x="290" y="479"/>
                </a:lnTo>
                <a:lnTo>
                  <a:pt x="285" y="471"/>
                </a:lnTo>
                <a:lnTo>
                  <a:pt x="282" y="462"/>
                </a:lnTo>
                <a:lnTo>
                  <a:pt x="283" y="452"/>
                </a:lnTo>
                <a:lnTo>
                  <a:pt x="286" y="444"/>
                </a:lnTo>
                <a:lnTo>
                  <a:pt x="291" y="435"/>
                </a:lnTo>
                <a:lnTo>
                  <a:pt x="296" y="425"/>
                </a:lnTo>
                <a:lnTo>
                  <a:pt x="301" y="416"/>
                </a:lnTo>
                <a:lnTo>
                  <a:pt x="308" y="407"/>
                </a:lnTo>
                <a:lnTo>
                  <a:pt x="314" y="401"/>
                </a:lnTo>
                <a:lnTo>
                  <a:pt x="321" y="396"/>
                </a:lnTo>
                <a:lnTo>
                  <a:pt x="327" y="390"/>
                </a:lnTo>
                <a:lnTo>
                  <a:pt x="333" y="388"/>
                </a:lnTo>
                <a:lnTo>
                  <a:pt x="338" y="387"/>
                </a:lnTo>
                <a:lnTo>
                  <a:pt x="344" y="384"/>
                </a:lnTo>
                <a:lnTo>
                  <a:pt x="349" y="381"/>
                </a:lnTo>
                <a:lnTo>
                  <a:pt x="355" y="379"/>
                </a:lnTo>
                <a:lnTo>
                  <a:pt x="362" y="376"/>
                </a:lnTo>
                <a:lnTo>
                  <a:pt x="368" y="371"/>
                </a:lnTo>
                <a:lnTo>
                  <a:pt x="377" y="366"/>
                </a:lnTo>
                <a:lnTo>
                  <a:pt x="383" y="360"/>
                </a:lnTo>
                <a:lnTo>
                  <a:pt x="387" y="351"/>
                </a:lnTo>
                <a:lnTo>
                  <a:pt x="390" y="342"/>
                </a:lnTo>
                <a:lnTo>
                  <a:pt x="394" y="331"/>
                </a:lnTo>
                <a:lnTo>
                  <a:pt x="388" y="328"/>
                </a:lnTo>
                <a:lnTo>
                  <a:pt x="382" y="322"/>
                </a:lnTo>
                <a:lnTo>
                  <a:pt x="377" y="316"/>
                </a:lnTo>
                <a:lnTo>
                  <a:pt x="372" y="308"/>
                </a:lnTo>
                <a:lnTo>
                  <a:pt x="367" y="301"/>
                </a:lnTo>
                <a:lnTo>
                  <a:pt x="362" y="293"/>
                </a:lnTo>
                <a:lnTo>
                  <a:pt x="356" y="287"/>
                </a:lnTo>
                <a:lnTo>
                  <a:pt x="353" y="281"/>
                </a:lnTo>
                <a:lnTo>
                  <a:pt x="345" y="265"/>
                </a:lnTo>
                <a:lnTo>
                  <a:pt x="340" y="240"/>
                </a:lnTo>
                <a:lnTo>
                  <a:pt x="335" y="213"/>
                </a:lnTo>
                <a:lnTo>
                  <a:pt x="333" y="190"/>
                </a:lnTo>
                <a:lnTo>
                  <a:pt x="333" y="165"/>
                </a:lnTo>
                <a:lnTo>
                  <a:pt x="332" y="133"/>
                </a:lnTo>
                <a:lnTo>
                  <a:pt x="332" y="101"/>
                </a:lnTo>
                <a:lnTo>
                  <a:pt x="333" y="77"/>
                </a:lnTo>
                <a:lnTo>
                  <a:pt x="335" y="62"/>
                </a:lnTo>
                <a:lnTo>
                  <a:pt x="336" y="53"/>
                </a:lnTo>
                <a:lnTo>
                  <a:pt x="332" y="47"/>
                </a:lnTo>
                <a:lnTo>
                  <a:pt x="323" y="44"/>
                </a:lnTo>
                <a:lnTo>
                  <a:pt x="314" y="44"/>
                </a:lnTo>
                <a:lnTo>
                  <a:pt x="312" y="51"/>
                </a:lnTo>
                <a:lnTo>
                  <a:pt x="312" y="59"/>
                </a:lnTo>
                <a:lnTo>
                  <a:pt x="313" y="70"/>
                </a:lnTo>
                <a:lnTo>
                  <a:pt x="314" y="86"/>
                </a:lnTo>
                <a:lnTo>
                  <a:pt x="318" y="110"/>
                </a:lnTo>
                <a:lnTo>
                  <a:pt x="322" y="133"/>
                </a:lnTo>
                <a:lnTo>
                  <a:pt x="323" y="151"/>
                </a:lnTo>
                <a:lnTo>
                  <a:pt x="323" y="170"/>
                </a:lnTo>
                <a:lnTo>
                  <a:pt x="323" y="195"/>
                </a:lnTo>
                <a:lnTo>
                  <a:pt x="323" y="224"/>
                </a:lnTo>
                <a:lnTo>
                  <a:pt x="323" y="244"/>
                </a:lnTo>
                <a:lnTo>
                  <a:pt x="321" y="274"/>
                </a:lnTo>
                <a:lnTo>
                  <a:pt x="315" y="319"/>
                </a:lnTo>
                <a:lnTo>
                  <a:pt x="309" y="366"/>
                </a:lnTo>
                <a:lnTo>
                  <a:pt x="303" y="397"/>
                </a:lnTo>
                <a:lnTo>
                  <a:pt x="299" y="407"/>
                </a:lnTo>
                <a:lnTo>
                  <a:pt x="294" y="419"/>
                </a:lnTo>
                <a:lnTo>
                  <a:pt x="286" y="433"/>
                </a:lnTo>
                <a:lnTo>
                  <a:pt x="278" y="447"/>
                </a:lnTo>
                <a:lnTo>
                  <a:pt x="269" y="461"/>
                </a:lnTo>
                <a:lnTo>
                  <a:pt x="262" y="474"/>
                </a:lnTo>
                <a:lnTo>
                  <a:pt x="253" y="485"/>
                </a:lnTo>
                <a:lnTo>
                  <a:pt x="246" y="493"/>
                </a:lnTo>
                <a:lnTo>
                  <a:pt x="240" y="499"/>
                </a:lnTo>
                <a:lnTo>
                  <a:pt x="233" y="506"/>
                </a:lnTo>
                <a:lnTo>
                  <a:pt x="226" y="511"/>
                </a:lnTo>
                <a:lnTo>
                  <a:pt x="218" y="516"/>
                </a:lnTo>
                <a:lnTo>
                  <a:pt x="210" y="521"/>
                </a:lnTo>
                <a:lnTo>
                  <a:pt x="203" y="526"/>
                </a:lnTo>
                <a:lnTo>
                  <a:pt x="195" y="530"/>
                </a:lnTo>
                <a:lnTo>
                  <a:pt x="186" y="533"/>
                </a:lnTo>
                <a:lnTo>
                  <a:pt x="181" y="535"/>
                </a:lnTo>
                <a:lnTo>
                  <a:pt x="174" y="537"/>
                </a:lnTo>
                <a:lnTo>
                  <a:pt x="167" y="539"/>
                </a:lnTo>
                <a:lnTo>
                  <a:pt x="160" y="542"/>
                </a:lnTo>
                <a:lnTo>
                  <a:pt x="152" y="543"/>
                </a:lnTo>
                <a:lnTo>
                  <a:pt x="146" y="544"/>
                </a:lnTo>
                <a:lnTo>
                  <a:pt x="138" y="546"/>
                </a:lnTo>
                <a:lnTo>
                  <a:pt x="132" y="547"/>
                </a:lnTo>
                <a:lnTo>
                  <a:pt x="124" y="547"/>
                </a:lnTo>
                <a:lnTo>
                  <a:pt x="118" y="548"/>
                </a:lnTo>
                <a:lnTo>
                  <a:pt x="110" y="549"/>
                </a:lnTo>
                <a:lnTo>
                  <a:pt x="102" y="549"/>
                </a:lnTo>
                <a:lnTo>
                  <a:pt x="96" y="549"/>
                </a:lnTo>
                <a:lnTo>
                  <a:pt x="88" y="549"/>
                </a:lnTo>
                <a:lnTo>
                  <a:pt x="82" y="548"/>
                </a:lnTo>
                <a:lnTo>
                  <a:pt x="76" y="547"/>
                </a:lnTo>
                <a:lnTo>
                  <a:pt x="65" y="539"/>
                </a:lnTo>
                <a:lnTo>
                  <a:pt x="61" y="528"/>
                </a:lnTo>
                <a:lnTo>
                  <a:pt x="60" y="514"/>
                </a:lnTo>
                <a:lnTo>
                  <a:pt x="65" y="502"/>
                </a:lnTo>
                <a:lnTo>
                  <a:pt x="73" y="492"/>
                </a:lnTo>
                <a:lnTo>
                  <a:pt x="79" y="485"/>
                </a:lnTo>
                <a:lnTo>
                  <a:pt x="85" y="480"/>
                </a:lnTo>
                <a:lnTo>
                  <a:pt x="86" y="474"/>
                </a:lnTo>
                <a:lnTo>
                  <a:pt x="85" y="466"/>
                </a:lnTo>
                <a:lnTo>
                  <a:pt x="83" y="456"/>
                </a:lnTo>
                <a:lnTo>
                  <a:pt x="79" y="444"/>
                </a:lnTo>
                <a:lnTo>
                  <a:pt x="76" y="431"/>
                </a:lnTo>
                <a:lnTo>
                  <a:pt x="113" y="420"/>
                </a:lnTo>
                <a:lnTo>
                  <a:pt x="114" y="424"/>
                </a:lnTo>
                <a:lnTo>
                  <a:pt x="115" y="428"/>
                </a:lnTo>
                <a:lnTo>
                  <a:pt x="117" y="430"/>
                </a:lnTo>
                <a:lnTo>
                  <a:pt x="117" y="433"/>
                </a:lnTo>
                <a:lnTo>
                  <a:pt x="119" y="446"/>
                </a:lnTo>
                <a:lnTo>
                  <a:pt x="123" y="457"/>
                </a:lnTo>
                <a:lnTo>
                  <a:pt x="128" y="467"/>
                </a:lnTo>
                <a:lnTo>
                  <a:pt x="136" y="474"/>
                </a:lnTo>
                <a:lnTo>
                  <a:pt x="141" y="475"/>
                </a:lnTo>
                <a:lnTo>
                  <a:pt x="147" y="478"/>
                </a:lnTo>
                <a:lnTo>
                  <a:pt x="155" y="478"/>
                </a:lnTo>
                <a:lnTo>
                  <a:pt x="164" y="479"/>
                </a:lnTo>
                <a:lnTo>
                  <a:pt x="173" y="478"/>
                </a:lnTo>
                <a:lnTo>
                  <a:pt x="183" y="476"/>
                </a:lnTo>
                <a:lnTo>
                  <a:pt x="192" y="474"/>
                </a:lnTo>
                <a:lnTo>
                  <a:pt x="200" y="470"/>
                </a:lnTo>
                <a:lnTo>
                  <a:pt x="206" y="465"/>
                </a:lnTo>
                <a:lnTo>
                  <a:pt x="213" y="460"/>
                </a:lnTo>
                <a:lnTo>
                  <a:pt x="219" y="456"/>
                </a:lnTo>
                <a:lnTo>
                  <a:pt x="224" y="451"/>
                </a:lnTo>
                <a:lnTo>
                  <a:pt x="229" y="446"/>
                </a:lnTo>
                <a:lnTo>
                  <a:pt x="233" y="440"/>
                </a:lnTo>
                <a:lnTo>
                  <a:pt x="237" y="437"/>
                </a:lnTo>
                <a:lnTo>
                  <a:pt x="240" y="433"/>
                </a:lnTo>
                <a:lnTo>
                  <a:pt x="246" y="422"/>
                </a:lnTo>
                <a:lnTo>
                  <a:pt x="256" y="407"/>
                </a:lnTo>
                <a:lnTo>
                  <a:pt x="267" y="390"/>
                </a:lnTo>
                <a:lnTo>
                  <a:pt x="273" y="376"/>
                </a:lnTo>
                <a:lnTo>
                  <a:pt x="278" y="361"/>
                </a:lnTo>
                <a:lnTo>
                  <a:pt x="282" y="340"/>
                </a:lnTo>
                <a:lnTo>
                  <a:pt x="285" y="320"/>
                </a:lnTo>
                <a:lnTo>
                  <a:pt x="286" y="304"/>
                </a:lnTo>
                <a:lnTo>
                  <a:pt x="286" y="283"/>
                </a:lnTo>
                <a:lnTo>
                  <a:pt x="285" y="258"/>
                </a:lnTo>
                <a:lnTo>
                  <a:pt x="282" y="235"/>
                </a:lnTo>
                <a:lnTo>
                  <a:pt x="279" y="217"/>
                </a:lnTo>
                <a:lnTo>
                  <a:pt x="269" y="217"/>
                </a:lnTo>
                <a:lnTo>
                  <a:pt x="260" y="217"/>
                </a:lnTo>
                <a:lnTo>
                  <a:pt x="251" y="217"/>
                </a:lnTo>
                <a:lnTo>
                  <a:pt x="244" y="217"/>
                </a:lnTo>
                <a:lnTo>
                  <a:pt x="235" y="219"/>
                </a:lnTo>
                <a:lnTo>
                  <a:pt x="226" y="219"/>
                </a:lnTo>
                <a:lnTo>
                  <a:pt x="217" y="220"/>
                </a:lnTo>
                <a:lnTo>
                  <a:pt x="206" y="221"/>
                </a:lnTo>
                <a:lnTo>
                  <a:pt x="196" y="222"/>
                </a:lnTo>
                <a:lnTo>
                  <a:pt x="185" y="224"/>
                </a:lnTo>
                <a:lnTo>
                  <a:pt x="173" y="225"/>
                </a:lnTo>
                <a:lnTo>
                  <a:pt x="163" y="225"/>
                </a:lnTo>
                <a:lnTo>
                  <a:pt x="151" y="226"/>
                </a:lnTo>
                <a:lnTo>
                  <a:pt x="141" y="228"/>
                </a:lnTo>
                <a:lnTo>
                  <a:pt x="133" y="229"/>
                </a:lnTo>
                <a:lnTo>
                  <a:pt x="126" y="230"/>
                </a:lnTo>
                <a:lnTo>
                  <a:pt x="118" y="231"/>
                </a:lnTo>
                <a:lnTo>
                  <a:pt x="109" y="233"/>
                </a:lnTo>
                <a:lnTo>
                  <a:pt x="100" y="233"/>
                </a:lnTo>
                <a:lnTo>
                  <a:pt x="90" y="234"/>
                </a:lnTo>
                <a:lnTo>
                  <a:pt x="81" y="236"/>
                </a:lnTo>
                <a:lnTo>
                  <a:pt x="74" y="240"/>
                </a:lnTo>
                <a:lnTo>
                  <a:pt x="69" y="247"/>
                </a:lnTo>
                <a:lnTo>
                  <a:pt x="69" y="254"/>
                </a:lnTo>
                <a:lnTo>
                  <a:pt x="73" y="272"/>
                </a:lnTo>
                <a:lnTo>
                  <a:pt x="77" y="292"/>
                </a:lnTo>
                <a:lnTo>
                  <a:pt x="82" y="311"/>
                </a:lnTo>
                <a:lnTo>
                  <a:pt x="87" y="330"/>
                </a:lnTo>
                <a:lnTo>
                  <a:pt x="93" y="352"/>
                </a:lnTo>
                <a:lnTo>
                  <a:pt x="100" y="376"/>
                </a:lnTo>
                <a:lnTo>
                  <a:pt x="106" y="401"/>
                </a:lnTo>
                <a:lnTo>
                  <a:pt x="113" y="420"/>
                </a:lnTo>
                <a:lnTo>
                  <a:pt x="76" y="431"/>
                </a:lnTo>
                <a:lnTo>
                  <a:pt x="73" y="421"/>
                </a:lnTo>
                <a:lnTo>
                  <a:pt x="70" y="412"/>
                </a:lnTo>
                <a:lnTo>
                  <a:pt x="68" y="403"/>
                </a:lnTo>
                <a:lnTo>
                  <a:pt x="67" y="398"/>
                </a:lnTo>
                <a:lnTo>
                  <a:pt x="60" y="374"/>
                </a:lnTo>
                <a:lnTo>
                  <a:pt x="52" y="347"/>
                </a:lnTo>
                <a:lnTo>
                  <a:pt x="46" y="320"/>
                </a:lnTo>
                <a:lnTo>
                  <a:pt x="40" y="298"/>
                </a:lnTo>
                <a:lnTo>
                  <a:pt x="34" y="281"/>
                </a:lnTo>
                <a:lnTo>
                  <a:pt x="28" y="270"/>
                </a:lnTo>
                <a:lnTo>
                  <a:pt x="22" y="263"/>
                </a:lnTo>
                <a:lnTo>
                  <a:pt x="13" y="257"/>
                </a:lnTo>
                <a:lnTo>
                  <a:pt x="4" y="249"/>
                </a:lnTo>
                <a:lnTo>
                  <a:pt x="0" y="238"/>
                </a:lnTo>
                <a:lnTo>
                  <a:pt x="0" y="225"/>
                </a:lnTo>
                <a:lnTo>
                  <a:pt x="5" y="213"/>
                </a:lnTo>
                <a:lnTo>
                  <a:pt x="9" y="210"/>
                </a:lnTo>
                <a:lnTo>
                  <a:pt x="15" y="207"/>
                </a:lnTo>
                <a:lnTo>
                  <a:pt x="22" y="204"/>
                </a:lnTo>
                <a:lnTo>
                  <a:pt x="29" y="204"/>
                </a:lnTo>
                <a:lnTo>
                  <a:pt x="37" y="204"/>
                </a:lnTo>
                <a:lnTo>
                  <a:pt x="46" y="204"/>
                </a:lnTo>
                <a:lnTo>
                  <a:pt x="54" y="204"/>
                </a:lnTo>
                <a:lnTo>
                  <a:pt x="63" y="204"/>
                </a:lnTo>
                <a:lnTo>
                  <a:pt x="72" y="204"/>
                </a:lnTo>
                <a:lnTo>
                  <a:pt x="81" y="203"/>
                </a:lnTo>
                <a:lnTo>
                  <a:pt x="90" y="203"/>
                </a:lnTo>
                <a:lnTo>
                  <a:pt x="99" y="202"/>
                </a:lnTo>
                <a:lnTo>
                  <a:pt x="109" y="201"/>
                </a:lnTo>
                <a:lnTo>
                  <a:pt x="119" y="199"/>
                </a:lnTo>
                <a:lnTo>
                  <a:pt x="131" y="198"/>
                </a:lnTo>
                <a:lnTo>
                  <a:pt x="142" y="197"/>
                </a:lnTo>
                <a:lnTo>
                  <a:pt x="155" y="195"/>
                </a:lnTo>
                <a:lnTo>
                  <a:pt x="170" y="193"/>
                </a:lnTo>
                <a:lnTo>
                  <a:pt x="186" y="192"/>
                </a:lnTo>
                <a:lnTo>
                  <a:pt x="203" y="188"/>
                </a:lnTo>
                <a:lnTo>
                  <a:pt x="220" y="185"/>
                </a:lnTo>
                <a:lnTo>
                  <a:pt x="238" y="181"/>
                </a:lnTo>
                <a:lnTo>
                  <a:pt x="256" y="177"/>
                </a:lnTo>
                <a:lnTo>
                  <a:pt x="276" y="174"/>
                </a:lnTo>
                <a:lnTo>
                  <a:pt x="282" y="163"/>
                </a:lnTo>
                <a:lnTo>
                  <a:pt x="281" y="142"/>
                </a:lnTo>
                <a:lnTo>
                  <a:pt x="276" y="113"/>
                </a:lnTo>
                <a:lnTo>
                  <a:pt x="273" y="84"/>
                </a:lnTo>
                <a:lnTo>
                  <a:pt x="272" y="72"/>
                </a:lnTo>
                <a:lnTo>
                  <a:pt x="268" y="63"/>
                </a:lnTo>
                <a:lnTo>
                  <a:pt x="262" y="58"/>
                </a:lnTo>
                <a:lnTo>
                  <a:pt x="255" y="54"/>
                </a:lnTo>
                <a:lnTo>
                  <a:pt x="247" y="53"/>
                </a:lnTo>
                <a:lnTo>
                  <a:pt x="238" y="53"/>
                </a:lnTo>
                <a:lnTo>
                  <a:pt x="232" y="53"/>
                </a:lnTo>
                <a:lnTo>
                  <a:pt x="226" y="53"/>
                </a:lnTo>
                <a:lnTo>
                  <a:pt x="220" y="53"/>
                </a:lnTo>
                <a:lnTo>
                  <a:pt x="214" y="53"/>
                </a:lnTo>
                <a:lnTo>
                  <a:pt x="208" y="54"/>
                </a:lnTo>
                <a:lnTo>
                  <a:pt x="200" y="54"/>
                </a:lnTo>
                <a:lnTo>
                  <a:pt x="191" y="56"/>
                </a:lnTo>
                <a:lnTo>
                  <a:pt x="181" y="57"/>
                </a:lnTo>
                <a:lnTo>
                  <a:pt x="169" y="57"/>
                </a:lnTo>
                <a:lnTo>
                  <a:pt x="156" y="57"/>
                </a:lnTo>
                <a:lnTo>
                  <a:pt x="144" y="57"/>
                </a:lnTo>
                <a:lnTo>
                  <a:pt x="131" y="57"/>
                </a:lnTo>
                <a:lnTo>
                  <a:pt x="119" y="57"/>
                </a:lnTo>
                <a:lnTo>
                  <a:pt x="109" y="57"/>
                </a:lnTo>
                <a:lnTo>
                  <a:pt x="97" y="57"/>
                </a:lnTo>
                <a:lnTo>
                  <a:pt x="87" y="57"/>
                </a:lnTo>
                <a:lnTo>
                  <a:pt x="77" y="57"/>
                </a:lnTo>
                <a:lnTo>
                  <a:pt x="65" y="57"/>
                </a:lnTo>
                <a:lnTo>
                  <a:pt x="47" y="53"/>
                </a:lnTo>
                <a:lnTo>
                  <a:pt x="36" y="44"/>
                </a:lnTo>
                <a:lnTo>
                  <a:pt x="31" y="31"/>
                </a:lnTo>
                <a:lnTo>
                  <a:pt x="29" y="20"/>
                </a:lnTo>
                <a:lnTo>
                  <a:pt x="31" y="15"/>
                </a:lnTo>
                <a:lnTo>
                  <a:pt x="33" y="11"/>
                </a:lnTo>
                <a:lnTo>
                  <a:pt x="37" y="8"/>
                </a:lnTo>
                <a:lnTo>
                  <a:pt x="43" y="6"/>
                </a:lnTo>
                <a:lnTo>
                  <a:pt x="49" y="3"/>
                </a:lnTo>
                <a:lnTo>
                  <a:pt x="56" y="2"/>
                </a:lnTo>
                <a:lnTo>
                  <a:pt x="63" y="0"/>
                </a:lnTo>
                <a:lnTo>
                  <a:pt x="69" y="0"/>
                </a:lnTo>
                <a:lnTo>
                  <a:pt x="77" y="0"/>
                </a:lnTo>
                <a:lnTo>
                  <a:pt x="90" y="0"/>
                </a:lnTo>
                <a:lnTo>
                  <a:pt x="104" y="0"/>
                </a:lnTo>
                <a:lnTo>
                  <a:pt x="120" y="0"/>
                </a:lnTo>
                <a:lnTo>
                  <a:pt x="138" y="0"/>
                </a:lnTo>
                <a:lnTo>
                  <a:pt x="156" y="0"/>
                </a:lnTo>
                <a:lnTo>
                  <a:pt x="176" y="0"/>
                </a:lnTo>
                <a:lnTo>
                  <a:pt x="192" y="0"/>
                </a:lnTo>
                <a:lnTo>
                  <a:pt x="209" y="0"/>
                </a:lnTo>
                <a:lnTo>
                  <a:pt x="224" y="0"/>
                </a:lnTo>
                <a:lnTo>
                  <a:pt x="241" y="0"/>
                </a:lnTo>
                <a:lnTo>
                  <a:pt x="256" y="0"/>
                </a:lnTo>
                <a:lnTo>
                  <a:pt x="273" y="0"/>
                </a:lnTo>
                <a:lnTo>
                  <a:pt x="287" y="0"/>
                </a:lnTo>
                <a:lnTo>
                  <a:pt x="303" y="0"/>
                </a:lnTo>
                <a:lnTo>
                  <a:pt x="317" y="0"/>
                </a:lnTo>
                <a:lnTo>
                  <a:pt x="326" y="0"/>
                </a:lnTo>
                <a:lnTo>
                  <a:pt x="335" y="2"/>
                </a:lnTo>
                <a:lnTo>
                  <a:pt x="344" y="4"/>
                </a:lnTo>
                <a:lnTo>
                  <a:pt x="351" y="7"/>
                </a:lnTo>
                <a:lnTo>
                  <a:pt x="358" y="11"/>
                </a:lnTo>
                <a:lnTo>
                  <a:pt x="364" y="17"/>
                </a:lnTo>
                <a:lnTo>
                  <a:pt x="371" y="25"/>
                </a:lnTo>
                <a:lnTo>
                  <a:pt x="377" y="36"/>
                </a:lnTo>
                <a:lnTo>
                  <a:pt x="381" y="48"/>
                </a:lnTo>
                <a:lnTo>
                  <a:pt x="381" y="61"/>
                </a:lnTo>
                <a:lnTo>
                  <a:pt x="378" y="72"/>
                </a:lnTo>
                <a:lnTo>
                  <a:pt x="377" y="86"/>
                </a:lnTo>
                <a:lnTo>
                  <a:pt x="377" y="102"/>
                </a:lnTo>
                <a:lnTo>
                  <a:pt x="376" y="118"/>
                </a:lnTo>
                <a:lnTo>
                  <a:pt x="373" y="135"/>
                </a:lnTo>
                <a:lnTo>
                  <a:pt x="373" y="151"/>
                </a:lnTo>
                <a:lnTo>
                  <a:pt x="386" y="147"/>
                </a:lnTo>
                <a:lnTo>
                  <a:pt x="397" y="140"/>
                </a:lnTo>
                <a:lnTo>
                  <a:pt x="408" y="135"/>
                </a:lnTo>
                <a:lnTo>
                  <a:pt x="415" y="129"/>
                </a:lnTo>
                <a:lnTo>
                  <a:pt x="422" y="124"/>
                </a:lnTo>
                <a:lnTo>
                  <a:pt x="427" y="121"/>
                </a:lnTo>
                <a:lnTo>
                  <a:pt x="431" y="120"/>
                </a:lnTo>
                <a:lnTo>
                  <a:pt x="433" y="121"/>
                </a:lnTo>
                <a:lnTo>
                  <a:pt x="440" y="133"/>
                </a:lnTo>
                <a:lnTo>
                  <a:pt x="447" y="142"/>
                </a:lnTo>
                <a:lnTo>
                  <a:pt x="454" y="149"/>
                </a:lnTo>
                <a:lnTo>
                  <a:pt x="460" y="154"/>
                </a:lnTo>
                <a:lnTo>
                  <a:pt x="462" y="160"/>
                </a:lnTo>
                <a:lnTo>
                  <a:pt x="458" y="166"/>
                </a:lnTo>
                <a:lnTo>
                  <a:pt x="453" y="171"/>
                </a:lnTo>
                <a:lnTo>
                  <a:pt x="450" y="174"/>
                </a:lnTo>
                <a:lnTo>
                  <a:pt x="449" y="174"/>
                </a:lnTo>
                <a:lnTo>
                  <a:pt x="447" y="176"/>
                </a:lnTo>
                <a:lnTo>
                  <a:pt x="444" y="179"/>
                </a:lnTo>
                <a:lnTo>
                  <a:pt x="439" y="181"/>
                </a:lnTo>
                <a:lnTo>
                  <a:pt x="432" y="185"/>
                </a:lnTo>
                <a:lnTo>
                  <a:pt x="426" y="190"/>
                </a:lnTo>
                <a:lnTo>
                  <a:pt x="418" y="194"/>
                </a:lnTo>
                <a:lnTo>
                  <a:pt x="409" y="198"/>
                </a:lnTo>
                <a:lnTo>
                  <a:pt x="405" y="199"/>
                </a:lnTo>
                <a:lnTo>
                  <a:pt x="401" y="201"/>
                </a:lnTo>
                <a:lnTo>
                  <a:pt x="395" y="202"/>
                </a:lnTo>
                <a:lnTo>
                  <a:pt x="390" y="203"/>
                </a:lnTo>
                <a:lnTo>
                  <a:pt x="383" y="204"/>
                </a:lnTo>
                <a:lnTo>
                  <a:pt x="378" y="206"/>
                </a:lnTo>
                <a:lnTo>
                  <a:pt x="373" y="206"/>
                </a:lnTo>
                <a:lnTo>
                  <a:pt x="369" y="207"/>
                </a:lnTo>
                <a:lnTo>
                  <a:pt x="367" y="208"/>
                </a:lnTo>
                <a:lnTo>
                  <a:pt x="365" y="208"/>
                </a:lnTo>
                <a:lnTo>
                  <a:pt x="365" y="212"/>
                </a:lnTo>
                <a:lnTo>
                  <a:pt x="367" y="217"/>
                </a:lnTo>
                <a:lnTo>
                  <a:pt x="369" y="229"/>
                </a:lnTo>
                <a:lnTo>
                  <a:pt x="372" y="239"/>
                </a:lnTo>
                <a:lnTo>
                  <a:pt x="376" y="249"/>
                </a:lnTo>
                <a:lnTo>
                  <a:pt x="380" y="258"/>
                </a:lnTo>
                <a:lnTo>
                  <a:pt x="387" y="270"/>
                </a:lnTo>
                <a:lnTo>
                  <a:pt x="394" y="279"/>
                </a:lnTo>
                <a:lnTo>
                  <a:pt x="401" y="287"/>
                </a:lnTo>
                <a:lnTo>
                  <a:pt x="410" y="294"/>
                </a:lnTo>
                <a:lnTo>
                  <a:pt x="412" y="293"/>
                </a:lnTo>
                <a:lnTo>
                  <a:pt x="414" y="287"/>
                </a:lnTo>
                <a:lnTo>
                  <a:pt x="418" y="279"/>
                </a:lnTo>
                <a:lnTo>
                  <a:pt x="423" y="267"/>
                </a:lnTo>
                <a:lnTo>
                  <a:pt x="427" y="260"/>
                </a:lnTo>
                <a:lnTo>
                  <a:pt x="431" y="251"/>
                </a:lnTo>
                <a:lnTo>
                  <a:pt x="437" y="239"/>
                </a:lnTo>
                <a:lnTo>
                  <a:pt x="444" y="226"/>
                </a:lnTo>
                <a:lnTo>
                  <a:pt x="451" y="213"/>
                </a:lnTo>
                <a:lnTo>
                  <a:pt x="458" y="202"/>
                </a:lnTo>
                <a:lnTo>
                  <a:pt x="464" y="190"/>
                </a:lnTo>
                <a:lnTo>
                  <a:pt x="469" y="180"/>
                </a:lnTo>
                <a:lnTo>
                  <a:pt x="478" y="163"/>
                </a:lnTo>
                <a:lnTo>
                  <a:pt x="487" y="149"/>
                </a:lnTo>
                <a:lnTo>
                  <a:pt x="496" y="134"/>
                </a:lnTo>
                <a:lnTo>
                  <a:pt x="507" y="117"/>
                </a:lnTo>
                <a:lnTo>
                  <a:pt x="513" y="110"/>
                </a:lnTo>
                <a:lnTo>
                  <a:pt x="519" y="104"/>
                </a:lnTo>
                <a:lnTo>
                  <a:pt x="524" y="103"/>
                </a:lnTo>
                <a:lnTo>
                  <a:pt x="532" y="104"/>
                </a:lnTo>
                <a:lnTo>
                  <a:pt x="540" y="110"/>
                </a:lnTo>
                <a:lnTo>
                  <a:pt x="546" y="116"/>
                </a:lnTo>
                <a:lnTo>
                  <a:pt x="548" y="126"/>
                </a:lnTo>
                <a:lnTo>
                  <a:pt x="545" y="136"/>
                </a:lnTo>
                <a:lnTo>
                  <a:pt x="540" y="148"/>
                </a:lnTo>
                <a:lnTo>
                  <a:pt x="533" y="162"/>
                </a:lnTo>
                <a:lnTo>
                  <a:pt x="526" y="180"/>
                </a:lnTo>
                <a:lnTo>
                  <a:pt x="515" y="199"/>
                </a:lnTo>
                <a:lnTo>
                  <a:pt x="510" y="210"/>
                </a:lnTo>
                <a:lnTo>
                  <a:pt x="507" y="220"/>
                </a:lnTo>
                <a:lnTo>
                  <a:pt x="501" y="231"/>
                </a:lnTo>
                <a:lnTo>
                  <a:pt x="496" y="242"/>
                </a:lnTo>
                <a:lnTo>
                  <a:pt x="491" y="252"/>
                </a:lnTo>
                <a:lnTo>
                  <a:pt x="487" y="263"/>
                </a:lnTo>
                <a:lnTo>
                  <a:pt x="482" y="274"/>
                </a:lnTo>
                <a:lnTo>
                  <a:pt x="477" y="284"/>
                </a:lnTo>
                <a:lnTo>
                  <a:pt x="472" y="295"/>
                </a:lnTo>
                <a:lnTo>
                  <a:pt x="465" y="310"/>
                </a:lnTo>
                <a:lnTo>
                  <a:pt x="459" y="325"/>
                </a:lnTo>
                <a:lnTo>
                  <a:pt x="453" y="340"/>
                </a:lnTo>
                <a:lnTo>
                  <a:pt x="446" y="354"/>
                </a:lnTo>
                <a:lnTo>
                  <a:pt x="441" y="369"/>
                </a:lnTo>
                <a:lnTo>
                  <a:pt x="436" y="380"/>
                </a:lnTo>
                <a:lnTo>
                  <a:pt x="433" y="389"/>
                </a:lnTo>
                <a:lnTo>
                  <a:pt x="430" y="406"/>
                </a:lnTo>
                <a:lnTo>
                  <a:pt x="430" y="419"/>
                </a:lnTo>
                <a:lnTo>
                  <a:pt x="433" y="430"/>
                </a:lnTo>
                <a:lnTo>
                  <a:pt x="439" y="439"/>
                </a:lnTo>
                <a:lnTo>
                  <a:pt x="445" y="447"/>
                </a:lnTo>
                <a:lnTo>
                  <a:pt x="449" y="456"/>
                </a:lnTo>
                <a:lnTo>
                  <a:pt x="451" y="465"/>
                </a:lnTo>
                <a:lnTo>
                  <a:pt x="450" y="476"/>
                </a:lnTo>
                <a:close/>
              </a:path>
            </a:pathLst>
          </a:custGeom>
          <a:solidFill>
            <a:srgbClr val="000000"/>
          </a:solidFill>
          <a:ln w="9525">
            <a:noFill/>
            <a:round/>
            <a:headEnd/>
            <a:tailEnd/>
          </a:ln>
        </p:spPr>
        <p:txBody>
          <a:bodyPr/>
          <a:lstStyle/>
          <a:p>
            <a:endParaRPr lang="en-US" dirty="0"/>
          </a:p>
        </p:txBody>
      </p:sp>
      <p:sp>
        <p:nvSpPr>
          <p:cNvPr id="2129" name="Freeform 98"/>
          <p:cNvSpPr>
            <a:spLocks/>
          </p:cNvSpPr>
          <p:nvPr/>
        </p:nvSpPr>
        <p:spPr bwMode="auto">
          <a:xfrm>
            <a:off x="3709988" y="6083300"/>
            <a:ext cx="128587" cy="80963"/>
          </a:xfrm>
          <a:custGeom>
            <a:avLst/>
            <a:gdLst>
              <a:gd name="T0" fmla="*/ 0 w 160"/>
              <a:gd name="T1" fmla="*/ 2147483647 h 103"/>
              <a:gd name="T2" fmla="*/ 0 w 160"/>
              <a:gd name="T3" fmla="*/ 2147483647 h 103"/>
              <a:gd name="T4" fmla="*/ 2147483647 w 160"/>
              <a:gd name="T5" fmla="*/ 2147483647 h 103"/>
              <a:gd name="T6" fmla="*/ 2147483647 w 160"/>
              <a:gd name="T7" fmla="*/ 2147483647 h 103"/>
              <a:gd name="T8" fmla="*/ 2147483647 w 160"/>
              <a:gd name="T9" fmla="*/ 2147483647 h 103"/>
              <a:gd name="T10" fmla="*/ 2147483647 w 160"/>
              <a:gd name="T11" fmla="*/ 2147483647 h 103"/>
              <a:gd name="T12" fmla="*/ 2147483647 w 160"/>
              <a:gd name="T13" fmla="*/ 2147483647 h 103"/>
              <a:gd name="T14" fmla="*/ 2147483647 w 160"/>
              <a:gd name="T15" fmla="*/ 2147483647 h 103"/>
              <a:gd name="T16" fmla="*/ 2147483647 w 160"/>
              <a:gd name="T17" fmla="*/ 2147483647 h 103"/>
              <a:gd name="T18" fmla="*/ 2147483647 w 160"/>
              <a:gd name="T19" fmla="*/ 2147483647 h 103"/>
              <a:gd name="T20" fmla="*/ 2147483647 w 160"/>
              <a:gd name="T21" fmla="*/ 2147483647 h 103"/>
              <a:gd name="T22" fmla="*/ 2147483647 w 160"/>
              <a:gd name="T23" fmla="*/ 2147483647 h 103"/>
              <a:gd name="T24" fmla="*/ 2147483647 w 160"/>
              <a:gd name="T25" fmla="*/ 2147483647 h 103"/>
              <a:gd name="T26" fmla="*/ 2147483647 w 160"/>
              <a:gd name="T27" fmla="*/ 2147483647 h 103"/>
              <a:gd name="T28" fmla="*/ 2147483647 w 160"/>
              <a:gd name="T29" fmla="*/ 2147483647 h 103"/>
              <a:gd name="T30" fmla="*/ 2147483647 w 160"/>
              <a:gd name="T31" fmla="*/ 2147483647 h 103"/>
              <a:gd name="T32" fmla="*/ 2147483647 w 160"/>
              <a:gd name="T33" fmla="*/ 2147483647 h 103"/>
              <a:gd name="T34" fmla="*/ 2147483647 w 160"/>
              <a:gd name="T35" fmla="*/ 2147483647 h 103"/>
              <a:gd name="T36" fmla="*/ 2147483647 w 160"/>
              <a:gd name="T37" fmla="*/ 2147483647 h 103"/>
              <a:gd name="T38" fmla="*/ 2147483647 w 160"/>
              <a:gd name="T39" fmla="*/ 2147483647 h 103"/>
              <a:gd name="T40" fmla="*/ 2147483647 w 160"/>
              <a:gd name="T41" fmla="*/ 2147483647 h 103"/>
              <a:gd name="T42" fmla="*/ 2147483647 w 160"/>
              <a:gd name="T43" fmla="*/ 2147483647 h 103"/>
              <a:gd name="T44" fmla="*/ 2147483647 w 160"/>
              <a:gd name="T45" fmla="*/ 2147483647 h 103"/>
              <a:gd name="T46" fmla="*/ 2147483647 w 160"/>
              <a:gd name="T47" fmla="*/ 2147483647 h 103"/>
              <a:gd name="T48" fmla="*/ 2147483647 w 160"/>
              <a:gd name="T49" fmla="*/ 2147483647 h 103"/>
              <a:gd name="T50" fmla="*/ 2147483647 w 160"/>
              <a:gd name="T51" fmla="*/ 2147483647 h 103"/>
              <a:gd name="T52" fmla="*/ 2147483647 w 160"/>
              <a:gd name="T53" fmla="*/ 2147483647 h 103"/>
              <a:gd name="T54" fmla="*/ 2147483647 w 160"/>
              <a:gd name="T55" fmla="*/ 2147483647 h 103"/>
              <a:gd name="T56" fmla="*/ 2147483647 w 160"/>
              <a:gd name="T57" fmla="*/ 2147483647 h 103"/>
              <a:gd name="T58" fmla="*/ 2147483647 w 160"/>
              <a:gd name="T59" fmla="*/ 2147483647 h 103"/>
              <a:gd name="T60" fmla="*/ 2147483647 w 160"/>
              <a:gd name="T61" fmla="*/ 2147483647 h 103"/>
              <a:gd name="T62" fmla="*/ 2147483647 w 160"/>
              <a:gd name="T63" fmla="*/ 2147483647 h 103"/>
              <a:gd name="T64" fmla="*/ 2147483647 w 160"/>
              <a:gd name="T65" fmla="*/ 2147483647 h 103"/>
              <a:gd name="T66" fmla="*/ 2147483647 w 160"/>
              <a:gd name="T67" fmla="*/ 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103"/>
              <a:gd name="T104" fmla="*/ 160 w 160"/>
              <a:gd name="T105" fmla="*/ 103 h 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103">
                <a:moveTo>
                  <a:pt x="0" y="44"/>
                </a:moveTo>
                <a:lnTo>
                  <a:pt x="0" y="44"/>
                </a:lnTo>
                <a:lnTo>
                  <a:pt x="1" y="48"/>
                </a:lnTo>
                <a:lnTo>
                  <a:pt x="2" y="52"/>
                </a:lnTo>
                <a:lnTo>
                  <a:pt x="4" y="54"/>
                </a:lnTo>
                <a:lnTo>
                  <a:pt x="4" y="57"/>
                </a:lnTo>
                <a:lnTo>
                  <a:pt x="6" y="70"/>
                </a:lnTo>
                <a:lnTo>
                  <a:pt x="10" y="81"/>
                </a:lnTo>
                <a:lnTo>
                  <a:pt x="15" y="91"/>
                </a:lnTo>
                <a:lnTo>
                  <a:pt x="23" y="98"/>
                </a:lnTo>
                <a:lnTo>
                  <a:pt x="28" y="99"/>
                </a:lnTo>
                <a:lnTo>
                  <a:pt x="34" y="102"/>
                </a:lnTo>
                <a:lnTo>
                  <a:pt x="42" y="102"/>
                </a:lnTo>
                <a:lnTo>
                  <a:pt x="51" y="103"/>
                </a:lnTo>
                <a:lnTo>
                  <a:pt x="60" y="102"/>
                </a:lnTo>
                <a:lnTo>
                  <a:pt x="70" y="100"/>
                </a:lnTo>
                <a:lnTo>
                  <a:pt x="79" y="98"/>
                </a:lnTo>
                <a:lnTo>
                  <a:pt x="87" y="94"/>
                </a:lnTo>
                <a:lnTo>
                  <a:pt x="93" y="89"/>
                </a:lnTo>
                <a:lnTo>
                  <a:pt x="100" y="84"/>
                </a:lnTo>
                <a:lnTo>
                  <a:pt x="106" y="80"/>
                </a:lnTo>
                <a:lnTo>
                  <a:pt x="111" y="75"/>
                </a:lnTo>
                <a:lnTo>
                  <a:pt x="116" y="70"/>
                </a:lnTo>
                <a:lnTo>
                  <a:pt x="120" y="64"/>
                </a:lnTo>
                <a:lnTo>
                  <a:pt x="124" y="61"/>
                </a:lnTo>
                <a:lnTo>
                  <a:pt x="127" y="57"/>
                </a:lnTo>
                <a:lnTo>
                  <a:pt x="133" y="46"/>
                </a:lnTo>
                <a:lnTo>
                  <a:pt x="143" y="31"/>
                </a:lnTo>
                <a:lnTo>
                  <a:pt x="154" y="14"/>
                </a:lnTo>
                <a:lnTo>
                  <a:pt x="160" y="0"/>
                </a:lnTo>
              </a:path>
            </a:pathLst>
          </a:custGeom>
          <a:noFill/>
          <a:ln w="0">
            <a:solidFill>
              <a:srgbClr val="FFFFFF"/>
            </a:solidFill>
            <a:round/>
            <a:headEnd/>
            <a:tailEnd/>
          </a:ln>
        </p:spPr>
        <p:txBody>
          <a:bodyPr/>
          <a:lstStyle/>
          <a:p>
            <a:endParaRPr lang="en-US" dirty="0"/>
          </a:p>
        </p:txBody>
      </p:sp>
      <p:sp>
        <p:nvSpPr>
          <p:cNvPr id="2130" name="Freeform 99"/>
          <p:cNvSpPr>
            <a:spLocks/>
          </p:cNvSpPr>
          <p:nvPr/>
        </p:nvSpPr>
        <p:spPr bwMode="auto">
          <a:xfrm>
            <a:off x="3676650" y="5957888"/>
            <a:ext cx="171450" cy="160337"/>
          </a:xfrm>
          <a:custGeom>
            <a:avLst/>
            <a:gdLst>
              <a:gd name="T0" fmla="*/ 2147483647 w 217"/>
              <a:gd name="T1" fmla="*/ 2147483647 h 203"/>
              <a:gd name="T2" fmla="*/ 2147483647 w 217"/>
              <a:gd name="T3" fmla="*/ 2147483647 h 203"/>
              <a:gd name="T4" fmla="*/ 2147483647 w 217"/>
              <a:gd name="T5" fmla="*/ 2147483647 h 203"/>
              <a:gd name="T6" fmla="*/ 2147483647 w 217"/>
              <a:gd name="T7" fmla="*/ 2147483647 h 203"/>
              <a:gd name="T8" fmla="*/ 2147483647 w 217"/>
              <a:gd name="T9" fmla="*/ 2147483647 h 203"/>
              <a:gd name="T10" fmla="*/ 2147483647 w 217"/>
              <a:gd name="T11" fmla="*/ 2147483647 h 203"/>
              <a:gd name="T12" fmla="*/ 2147483647 w 217"/>
              <a:gd name="T13" fmla="*/ 2147483647 h 203"/>
              <a:gd name="T14" fmla="*/ 2147483647 w 217"/>
              <a:gd name="T15" fmla="*/ 2147483647 h 203"/>
              <a:gd name="T16" fmla="*/ 2147483647 w 217"/>
              <a:gd name="T17" fmla="*/ 2147483647 h 203"/>
              <a:gd name="T18" fmla="*/ 2147483647 w 217"/>
              <a:gd name="T19" fmla="*/ 2147483647 h 203"/>
              <a:gd name="T20" fmla="*/ 2147483647 w 217"/>
              <a:gd name="T21" fmla="*/ 0 h 203"/>
              <a:gd name="T22" fmla="*/ 2147483647 w 217"/>
              <a:gd name="T23" fmla="*/ 0 h 203"/>
              <a:gd name="T24" fmla="*/ 2147483647 w 217"/>
              <a:gd name="T25" fmla="*/ 0 h 203"/>
              <a:gd name="T26" fmla="*/ 2147483647 w 217"/>
              <a:gd name="T27" fmla="*/ 0 h 203"/>
              <a:gd name="T28" fmla="*/ 2147483647 w 217"/>
              <a:gd name="T29" fmla="*/ 0 h 203"/>
              <a:gd name="T30" fmla="*/ 2147483647 w 217"/>
              <a:gd name="T31" fmla="*/ 0 h 203"/>
              <a:gd name="T32" fmla="*/ 2147483647 w 217"/>
              <a:gd name="T33" fmla="*/ 2147483647 h 203"/>
              <a:gd name="T34" fmla="*/ 2147483647 w 217"/>
              <a:gd name="T35" fmla="*/ 2147483647 h 203"/>
              <a:gd name="T36" fmla="*/ 2147483647 w 217"/>
              <a:gd name="T37" fmla="*/ 2147483647 h 203"/>
              <a:gd name="T38" fmla="*/ 2147483647 w 217"/>
              <a:gd name="T39" fmla="*/ 2147483647 h 203"/>
              <a:gd name="T40" fmla="*/ 2147483647 w 217"/>
              <a:gd name="T41" fmla="*/ 2147483647 h 203"/>
              <a:gd name="T42" fmla="*/ 2147483647 w 217"/>
              <a:gd name="T43" fmla="*/ 2147483647 h 203"/>
              <a:gd name="T44" fmla="*/ 2147483647 w 217"/>
              <a:gd name="T45" fmla="*/ 2147483647 h 203"/>
              <a:gd name="T46" fmla="*/ 2147483647 w 217"/>
              <a:gd name="T47" fmla="*/ 2147483647 h 203"/>
              <a:gd name="T48" fmla="*/ 2147483647 w 217"/>
              <a:gd name="T49" fmla="*/ 2147483647 h 203"/>
              <a:gd name="T50" fmla="*/ 2147483647 w 217"/>
              <a:gd name="T51" fmla="*/ 2147483647 h 203"/>
              <a:gd name="T52" fmla="*/ 2147483647 w 217"/>
              <a:gd name="T53" fmla="*/ 2147483647 h 203"/>
              <a:gd name="T54" fmla="*/ 2147483647 w 217"/>
              <a:gd name="T55" fmla="*/ 2147483647 h 203"/>
              <a:gd name="T56" fmla="*/ 2147483647 w 217"/>
              <a:gd name="T57" fmla="*/ 2147483647 h 203"/>
              <a:gd name="T58" fmla="*/ 2147483647 w 217"/>
              <a:gd name="T59" fmla="*/ 2147483647 h 203"/>
              <a:gd name="T60" fmla="*/ 2147483647 w 217"/>
              <a:gd name="T61" fmla="*/ 2147483647 h 203"/>
              <a:gd name="T62" fmla="*/ 2147483647 w 217"/>
              <a:gd name="T63" fmla="*/ 2147483647 h 203"/>
              <a:gd name="T64" fmla="*/ 2147483647 w 217"/>
              <a:gd name="T65" fmla="*/ 2147483647 h 203"/>
              <a:gd name="T66" fmla="*/ 2147483647 w 217"/>
              <a:gd name="T67" fmla="*/ 2147483647 h 203"/>
              <a:gd name="T68" fmla="*/ 2147483647 w 217"/>
              <a:gd name="T69" fmla="*/ 2147483647 h 203"/>
              <a:gd name="T70" fmla="*/ 2147483647 w 217"/>
              <a:gd name="T71" fmla="*/ 2147483647 h 203"/>
              <a:gd name="T72" fmla="*/ 0 w 217"/>
              <a:gd name="T73" fmla="*/ 2147483647 h 203"/>
              <a:gd name="T74" fmla="*/ 0 w 217"/>
              <a:gd name="T75" fmla="*/ 2147483647 h 203"/>
              <a:gd name="T76" fmla="*/ 0 w 217"/>
              <a:gd name="T77" fmla="*/ 2147483647 h 203"/>
              <a:gd name="T78" fmla="*/ 2147483647 w 217"/>
              <a:gd name="T79" fmla="*/ 2147483647 h 203"/>
              <a:gd name="T80" fmla="*/ 2147483647 w 217"/>
              <a:gd name="T81" fmla="*/ 2147483647 h 203"/>
              <a:gd name="T82" fmla="*/ 2147483647 w 217"/>
              <a:gd name="T83" fmla="*/ 2147483647 h 203"/>
              <a:gd name="T84" fmla="*/ 2147483647 w 217"/>
              <a:gd name="T85" fmla="*/ 2147483647 h 203"/>
              <a:gd name="T86" fmla="*/ 2147483647 w 217"/>
              <a:gd name="T87" fmla="*/ 2147483647 h 203"/>
              <a:gd name="T88" fmla="*/ 2147483647 w 217"/>
              <a:gd name="T89" fmla="*/ 2147483647 h 203"/>
              <a:gd name="T90" fmla="*/ 2147483647 w 217"/>
              <a:gd name="T91" fmla="*/ 2147483647 h 203"/>
              <a:gd name="T92" fmla="*/ 2147483647 w 217"/>
              <a:gd name="T93" fmla="*/ 2147483647 h 203"/>
              <a:gd name="T94" fmla="*/ 2147483647 w 217"/>
              <a:gd name="T95" fmla="*/ 2147483647 h 2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
              <a:gd name="T145" fmla="*/ 0 h 203"/>
              <a:gd name="T146" fmla="*/ 217 w 217"/>
              <a:gd name="T147" fmla="*/ 203 h 2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 h="203">
                <a:moveTo>
                  <a:pt x="204" y="159"/>
                </a:moveTo>
                <a:lnTo>
                  <a:pt x="204" y="159"/>
                </a:lnTo>
                <a:lnTo>
                  <a:pt x="209" y="144"/>
                </a:lnTo>
                <a:lnTo>
                  <a:pt x="213" y="123"/>
                </a:lnTo>
                <a:lnTo>
                  <a:pt x="216" y="103"/>
                </a:lnTo>
                <a:lnTo>
                  <a:pt x="217" y="87"/>
                </a:lnTo>
                <a:lnTo>
                  <a:pt x="217" y="66"/>
                </a:lnTo>
                <a:lnTo>
                  <a:pt x="216" y="41"/>
                </a:lnTo>
                <a:lnTo>
                  <a:pt x="213" y="18"/>
                </a:lnTo>
                <a:lnTo>
                  <a:pt x="210" y="0"/>
                </a:lnTo>
                <a:lnTo>
                  <a:pt x="200" y="0"/>
                </a:lnTo>
                <a:lnTo>
                  <a:pt x="191" y="0"/>
                </a:lnTo>
                <a:lnTo>
                  <a:pt x="182" y="0"/>
                </a:lnTo>
                <a:lnTo>
                  <a:pt x="175" y="0"/>
                </a:lnTo>
                <a:lnTo>
                  <a:pt x="166" y="2"/>
                </a:lnTo>
                <a:lnTo>
                  <a:pt x="157" y="2"/>
                </a:lnTo>
                <a:lnTo>
                  <a:pt x="148" y="3"/>
                </a:lnTo>
                <a:lnTo>
                  <a:pt x="137" y="4"/>
                </a:lnTo>
                <a:lnTo>
                  <a:pt x="127" y="5"/>
                </a:lnTo>
                <a:lnTo>
                  <a:pt x="116" y="7"/>
                </a:lnTo>
                <a:lnTo>
                  <a:pt x="104" y="8"/>
                </a:lnTo>
                <a:lnTo>
                  <a:pt x="94" y="8"/>
                </a:lnTo>
                <a:lnTo>
                  <a:pt x="82" y="9"/>
                </a:lnTo>
                <a:lnTo>
                  <a:pt x="72" y="11"/>
                </a:lnTo>
                <a:lnTo>
                  <a:pt x="64" y="12"/>
                </a:lnTo>
                <a:lnTo>
                  <a:pt x="57" y="13"/>
                </a:lnTo>
                <a:lnTo>
                  <a:pt x="49" y="14"/>
                </a:lnTo>
                <a:lnTo>
                  <a:pt x="40" y="16"/>
                </a:lnTo>
                <a:lnTo>
                  <a:pt x="31" y="16"/>
                </a:lnTo>
                <a:lnTo>
                  <a:pt x="21" y="17"/>
                </a:lnTo>
                <a:lnTo>
                  <a:pt x="12" y="19"/>
                </a:lnTo>
                <a:lnTo>
                  <a:pt x="5" y="23"/>
                </a:lnTo>
                <a:lnTo>
                  <a:pt x="0" y="30"/>
                </a:lnTo>
                <a:lnTo>
                  <a:pt x="0" y="37"/>
                </a:lnTo>
                <a:lnTo>
                  <a:pt x="4" y="55"/>
                </a:lnTo>
                <a:lnTo>
                  <a:pt x="8" y="75"/>
                </a:lnTo>
                <a:lnTo>
                  <a:pt x="13" y="94"/>
                </a:lnTo>
                <a:lnTo>
                  <a:pt x="18" y="113"/>
                </a:lnTo>
                <a:lnTo>
                  <a:pt x="24" y="135"/>
                </a:lnTo>
                <a:lnTo>
                  <a:pt x="31" y="159"/>
                </a:lnTo>
                <a:lnTo>
                  <a:pt x="37" y="184"/>
                </a:lnTo>
                <a:lnTo>
                  <a:pt x="44" y="203"/>
                </a:lnTo>
              </a:path>
            </a:pathLst>
          </a:custGeom>
          <a:noFill/>
          <a:ln w="0">
            <a:solidFill>
              <a:srgbClr val="FFFFFF"/>
            </a:solidFill>
            <a:round/>
            <a:headEnd/>
            <a:tailEnd/>
          </a:ln>
        </p:spPr>
        <p:txBody>
          <a:bodyPr/>
          <a:lstStyle/>
          <a:p>
            <a:endParaRPr lang="en-US" dirty="0"/>
          </a:p>
        </p:txBody>
      </p:sp>
      <p:sp>
        <p:nvSpPr>
          <p:cNvPr id="2131" name="Freeform 100"/>
          <p:cNvSpPr>
            <a:spLocks/>
          </p:cNvSpPr>
          <p:nvPr/>
        </p:nvSpPr>
        <p:spPr bwMode="auto">
          <a:xfrm>
            <a:off x="3621088" y="5784850"/>
            <a:ext cx="434975" cy="436563"/>
          </a:xfrm>
          <a:custGeom>
            <a:avLst/>
            <a:gdLst>
              <a:gd name="T0" fmla="*/ 2147483647 w 548"/>
              <a:gd name="T1" fmla="*/ 2147483647 h 549"/>
              <a:gd name="T2" fmla="*/ 2147483647 w 548"/>
              <a:gd name="T3" fmla="*/ 2147483647 h 549"/>
              <a:gd name="T4" fmla="*/ 2147483647 w 548"/>
              <a:gd name="T5" fmla="*/ 2147483647 h 549"/>
              <a:gd name="T6" fmla="*/ 2147483647 w 548"/>
              <a:gd name="T7" fmla="*/ 2147483647 h 549"/>
              <a:gd name="T8" fmla="*/ 2147483647 w 548"/>
              <a:gd name="T9" fmla="*/ 2147483647 h 549"/>
              <a:gd name="T10" fmla="*/ 2147483647 w 548"/>
              <a:gd name="T11" fmla="*/ 2147483647 h 549"/>
              <a:gd name="T12" fmla="*/ 2147483647 w 548"/>
              <a:gd name="T13" fmla="*/ 2147483647 h 549"/>
              <a:gd name="T14" fmla="*/ 2147483647 w 548"/>
              <a:gd name="T15" fmla="*/ 2147483647 h 549"/>
              <a:gd name="T16" fmla="*/ 2147483647 w 548"/>
              <a:gd name="T17" fmla="*/ 2147483647 h 549"/>
              <a:gd name="T18" fmla="*/ 2147483647 w 548"/>
              <a:gd name="T19" fmla="*/ 2147483647 h 549"/>
              <a:gd name="T20" fmla="*/ 2147483647 w 548"/>
              <a:gd name="T21" fmla="*/ 2147483647 h 549"/>
              <a:gd name="T22" fmla="*/ 2147483647 w 548"/>
              <a:gd name="T23" fmla="*/ 2147483647 h 549"/>
              <a:gd name="T24" fmla="*/ 2147483647 w 548"/>
              <a:gd name="T25" fmla="*/ 2147483647 h 549"/>
              <a:gd name="T26" fmla="*/ 2147483647 w 548"/>
              <a:gd name="T27" fmla="*/ 0 h 549"/>
              <a:gd name="T28" fmla="*/ 2147483647 w 548"/>
              <a:gd name="T29" fmla="*/ 0 h 549"/>
              <a:gd name="T30" fmla="*/ 2147483647 w 548"/>
              <a:gd name="T31" fmla="*/ 0 h 549"/>
              <a:gd name="T32" fmla="*/ 2147483647 w 548"/>
              <a:gd name="T33" fmla="*/ 2147483647 h 549"/>
              <a:gd name="T34" fmla="*/ 2147483647 w 548"/>
              <a:gd name="T35" fmla="*/ 2147483647 h 549"/>
              <a:gd name="T36" fmla="*/ 2147483647 w 548"/>
              <a:gd name="T37" fmla="*/ 2147483647 h 549"/>
              <a:gd name="T38" fmla="*/ 2147483647 w 548"/>
              <a:gd name="T39" fmla="*/ 2147483647 h 549"/>
              <a:gd name="T40" fmla="*/ 2147483647 w 548"/>
              <a:gd name="T41" fmla="*/ 2147483647 h 549"/>
              <a:gd name="T42" fmla="*/ 2147483647 w 548"/>
              <a:gd name="T43" fmla="*/ 2147483647 h 549"/>
              <a:gd name="T44" fmla="*/ 2147483647 w 548"/>
              <a:gd name="T45" fmla="*/ 2147483647 h 549"/>
              <a:gd name="T46" fmla="*/ 2147483647 w 548"/>
              <a:gd name="T47" fmla="*/ 2147483647 h 549"/>
              <a:gd name="T48" fmla="*/ 2147483647 w 548"/>
              <a:gd name="T49" fmla="*/ 2147483647 h 549"/>
              <a:gd name="T50" fmla="*/ 2147483647 w 548"/>
              <a:gd name="T51" fmla="*/ 2147483647 h 549"/>
              <a:gd name="T52" fmla="*/ 2147483647 w 548"/>
              <a:gd name="T53" fmla="*/ 2147483647 h 549"/>
              <a:gd name="T54" fmla="*/ 2147483647 w 548"/>
              <a:gd name="T55" fmla="*/ 2147483647 h 549"/>
              <a:gd name="T56" fmla="*/ 2147483647 w 548"/>
              <a:gd name="T57" fmla="*/ 2147483647 h 549"/>
              <a:gd name="T58" fmla="*/ 2147483647 w 548"/>
              <a:gd name="T59" fmla="*/ 2147483647 h 549"/>
              <a:gd name="T60" fmla="*/ 2147483647 w 548"/>
              <a:gd name="T61" fmla="*/ 2147483647 h 549"/>
              <a:gd name="T62" fmla="*/ 2147483647 w 548"/>
              <a:gd name="T63" fmla="*/ 2147483647 h 549"/>
              <a:gd name="T64" fmla="*/ 2147483647 w 548"/>
              <a:gd name="T65" fmla="*/ 2147483647 h 549"/>
              <a:gd name="T66" fmla="*/ 2147483647 w 548"/>
              <a:gd name="T67" fmla="*/ 2147483647 h 549"/>
              <a:gd name="T68" fmla="*/ 2147483647 w 548"/>
              <a:gd name="T69" fmla="*/ 2147483647 h 549"/>
              <a:gd name="T70" fmla="*/ 2147483647 w 548"/>
              <a:gd name="T71" fmla="*/ 2147483647 h 549"/>
              <a:gd name="T72" fmla="*/ 2147483647 w 548"/>
              <a:gd name="T73" fmla="*/ 2147483647 h 549"/>
              <a:gd name="T74" fmla="*/ 2147483647 w 548"/>
              <a:gd name="T75" fmla="*/ 2147483647 h 549"/>
              <a:gd name="T76" fmla="*/ 2147483647 w 548"/>
              <a:gd name="T77" fmla="*/ 2147483647 h 549"/>
              <a:gd name="T78" fmla="*/ 2147483647 w 548"/>
              <a:gd name="T79" fmla="*/ 2147483647 h 549"/>
              <a:gd name="T80" fmla="*/ 2147483647 w 548"/>
              <a:gd name="T81" fmla="*/ 2147483647 h 549"/>
              <a:gd name="T82" fmla="*/ 2147483647 w 548"/>
              <a:gd name="T83" fmla="*/ 2147483647 h 549"/>
              <a:gd name="T84" fmla="*/ 2147483647 w 548"/>
              <a:gd name="T85" fmla="*/ 2147483647 h 549"/>
              <a:gd name="T86" fmla="*/ 2147483647 w 548"/>
              <a:gd name="T87" fmla="*/ 2147483647 h 549"/>
              <a:gd name="T88" fmla="*/ 2147483647 w 548"/>
              <a:gd name="T89" fmla="*/ 2147483647 h 549"/>
              <a:gd name="T90" fmla="*/ 2147483647 w 548"/>
              <a:gd name="T91" fmla="*/ 2147483647 h 549"/>
              <a:gd name="T92" fmla="*/ 2147483647 w 548"/>
              <a:gd name="T93" fmla="*/ 2147483647 h 549"/>
              <a:gd name="T94" fmla="*/ 2147483647 w 548"/>
              <a:gd name="T95" fmla="*/ 2147483647 h 549"/>
              <a:gd name="T96" fmla="*/ 2147483647 w 548"/>
              <a:gd name="T97" fmla="*/ 2147483647 h 549"/>
              <a:gd name="T98" fmla="*/ 2147483647 w 548"/>
              <a:gd name="T99" fmla="*/ 2147483647 h 549"/>
              <a:gd name="T100" fmla="*/ 2147483647 w 548"/>
              <a:gd name="T101" fmla="*/ 2147483647 h 549"/>
              <a:gd name="T102" fmla="*/ 2147483647 w 548"/>
              <a:gd name="T103" fmla="*/ 2147483647 h 549"/>
              <a:gd name="T104" fmla="*/ 2147483647 w 548"/>
              <a:gd name="T105" fmla="*/ 2147483647 h 549"/>
              <a:gd name="T106" fmla="*/ 2147483647 w 548"/>
              <a:gd name="T107" fmla="*/ 2147483647 h 549"/>
              <a:gd name="T108" fmla="*/ 2147483647 w 548"/>
              <a:gd name="T109" fmla="*/ 2147483647 h 549"/>
              <a:gd name="T110" fmla="*/ 2147483647 w 548"/>
              <a:gd name="T111" fmla="*/ 2147483647 h 5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8"/>
              <a:gd name="T169" fmla="*/ 0 h 549"/>
              <a:gd name="T170" fmla="*/ 548 w 548"/>
              <a:gd name="T171" fmla="*/ 549 h 5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8" h="549">
                <a:moveTo>
                  <a:pt x="76" y="431"/>
                </a:moveTo>
                <a:lnTo>
                  <a:pt x="76" y="431"/>
                </a:lnTo>
                <a:lnTo>
                  <a:pt x="73" y="421"/>
                </a:lnTo>
                <a:lnTo>
                  <a:pt x="70" y="412"/>
                </a:lnTo>
                <a:lnTo>
                  <a:pt x="68" y="403"/>
                </a:lnTo>
                <a:lnTo>
                  <a:pt x="67" y="398"/>
                </a:lnTo>
                <a:lnTo>
                  <a:pt x="60" y="374"/>
                </a:lnTo>
                <a:lnTo>
                  <a:pt x="52" y="347"/>
                </a:lnTo>
                <a:lnTo>
                  <a:pt x="46" y="320"/>
                </a:lnTo>
                <a:lnTo>
                  <a:pt x="40" y="298"/>
                </a:lnTo>
                <a:lnTo>
                  <a:pt x="34" y="281"/>
                </a:lnTo>
                <a:lnTo>
                  <a:pt x="28" y="270"/>
                </a:lnTo>
                <a:lnTo>
                  <a:pt x="22" y="263"/>
                </a:lnTo>
                <a:lnTo>
                  <a:pt x="13" y="257"/>
                </a:lnTo>
                <a:lnTo>
                  <a:pt x="4" y="249"/>
                </a:lnTo>
                <a:lnTo>
                  <a:pt x="0" y="238"/>
                </a:lnTo>
                <a:lnTo>
                  <a:pt x="0" y="225"/>
                </a:lnTo>
                <a:lnTo>
                  <a:pt x="5" y="213"/>
                </a:lnTo>
                <a:lnTo>
                  <a:pt x="9" y="210"/>
                </a:lnTo>
                <a:lnTo>
                  <a:pt x="15" y="207"/>
                </a:lnTo>
                <a:lnTo>
                  <a:pt x="22" y="204"/>
                </a:lnTo>
                <a:lnTo>
                  <a:pt x="29" y="204"/>
                </a:lnTo>
                <a:lnTo>
                  <a:pt x="37" y="204"/>
                </a:lnTo>
                <a:lnTo>
                  <a:pt x="46" y="204"/>
                </a:lnTo>
                <a:lnTo>
                  <a:pt x="54" y="204"/>
                </a:lnTo>
                <a:lnTo>
                  <a:pt x="63" y="204"/>
                </a:lnTo>
                <a:lnTo>
                  <a:pt x="72" y="204"/>
                </a:lnTo>
                <a:lnTo>
                  <a:pt x="81" y="203"/>
                </a:lnTo>
                <a:lnTo>
                  <a:pt x="90" y="203"/>
                </a:lnTo>
                <a:lnTo>
                  <a:pt x="99" y="202"/>
                </a:lnTo>
                <a:lnTo>
                  <a:pt x="109" y="201"/>
                </a:lnTo>
                <a:lnTo>
                  <a:pt x="119" y="199"/>
                </a:lnTo>
                <a:lnTo>
                  <a:pt x="131" y="198"/>
                </a:lnTo>
                <a:lnTo>
                  <a:pt x="142" y="197"/>
                </a:lnTo>
                <a:lnTo>
                  <a:pt x="155" y="195"/>
                </a:lnTo>
                <a:lnTo>
                  <a:pt x="170" y="193"/>
                </a:lnTo>
                <a:lnTo>
                  <a:pt x="186" y="192"/>
                </a:lnTo>
                <a:lnTo>
                  <a:pt x="203" y="188"/>
                </a:lnTo>
                <a:lnTo>
                  <a:pt x="220" y="185"/>
                </a:lnTo>
                <a:lnTo>
                  <a:pt x="238" y="181"/>
                </a:lnTo>
                <a:lnTo>
                  <a:pt x="256" y="177"/>
                </a:lnTo>
                <a:lnTo>
                  <a:pt x="276" y="174"/>
                </a:lnTo>
                <a:lnTo>
                  <a:pt x="282" y="163"/>
                </a:lnTo>
                <a:lnTo>
                  <a:pt x="281" y="142"/>
                </a:lnTo>
                <a:lnTo>
                  <a:pt x="276" y="113"/>
                </a:lnTo>
                <a:lnTo>
                  <a:pt x="273" y="84"/>
                </a:lnTo>
                <a:lnTo>
                  <a:pt x="272" y="72"/>
                </a:lnTo>
                <a:lnTo>
                  <a:pt x="268" y="63"/>
                </a:lnTo>
                <a:lnTo>
                  <a:pt x="262" y="58"/>
                </a:lnTo>
                <a:lnTo>
                  <a:pt x="255" y="54"/>
                </a:lnTo>
                <a:lnTo>
                  <a:pt x="247" y="53"/>
                </a:lnTo>
                <a:lnTo>
                  <a:pt x="238" y="53"/>
                </a:lnTo>
                <a:lnTo>
                  <a:pt x="232" y="53"/>
                </a:lnTo>
                <a:lnTo>
                  <a:pt x="226" y="53"/>
                </a:lnTo>
                <a:lnTo>
                  <a:pt x="220" y="53"/>
                </a:lnTo>
                <a:lnTo>
                  <a:pt x="214" y="53"/>
                </a:lnTo>
                <a:lnTo>
                  <a:pt x="208" y="54"/>
                </a:lnTo>
                <a:lnTo>
                  <a:pt x="200" y="54"/>
                </a:lnTo>
                <a:lnTo>
                  <a:pt x="191" y="56"/>
                </a:lnTo>
                <a:lnTo>
                  <a:pt x="181" y="57"/>
                </a:lnTo>
                <a:lnTo>
                  <a:pt x="169" y="57"/>
                </a:lnTo>
                <a:lnTo>
                  <a:pt x="156" y="57"/>
                </a:lnTo>
                <a:lnTo>
                  <a:pt x="144" y="57"/>
                </a:lnTo>
                <a:lnTo>
                  <a:pt x="131" y="57"/>
                </a:lnTo>
                <a:lnTo>
                  <a:pt x="119" y="57"/>
                </a:lnTo>
                <a:lnTo>
                  <a:pt x="109" y="57"/>
                </a:lnTo>
                <a:lnTo>
                  <a:pt x="97" y="57"/>
                </a:lnTo>
                <a:lnTo>
                  <a:pt x="87" y="57"/>
                </a:lnTo>
                <a:lnTo>
                  <a:pt x="77" y="57"/>
                </a:lnTo>
                <a:lnTo>
                  <a:pt x="65" y="57"/>
                </a:lnTo>
                <a:lnTo>
                  <a:pt x="47" y="53"/>
                </a:lnTo>
                <a:lnTo>
                  <a:pt x="36" y="44"/>
                </a:lnTo>
                <a:lnTo>
                  <a:pt x="31" y="31"/>
                </a:lnTo>
                <a:lnTo>
                  <a:pt x="29" y="20"/>
                </a:lnTo>
                <a:lnTo>
                  <a:pt x="31" y="15"/>
                </a:lnTo>
                <a:lnTo>
                  <a:pt x="33" y="11"/>
                </a:lnTo>
                <a:lnTo>
                  <a:pt x="37" y="8"/>
                </a:lnTo>
                <a:lnTo>
                  <a:pt x="43" y="6"/>
                </a:lnTo>
                <a:lnTo>
                  <a:pt x="49" y="3"/>
                </a:lnTo>
                <a:lnTo>
                  <a:pt x="56" y="2"/>
                </a:lnTo>
                <a:lnTo>
                  <a:pt x="63" y="0"/>
                </a:lnTo>
                <a:lnTo>
                  <a:pt x="69" y="0"/>
                </a:lnTo>
                <a:lnTo>
                  <a:pt x="77" y="0"/>
                </a:lnTo>
                <a:lnTo>
                  <a:pt x="90" y="0"/>
                </a:lnTo>
                <a:lnTo>
                  <a:pt x="104" y="0"/>
                </a:lnTo>
                <a:lnTo>
                  <a:pt x="120" y="0"/>
                </a:lnTo>
                <a:lnTo>
                  <a:pt x="138" y="0"/>
                </a:lnTo>
                <a:lnTo>
                  <a:pt x="156" y="0"/>
                </a:lnTo>
                <a:lnTo>
                  <a:pt x="176" y="0"/>
                </a:lnTo>
                <a:lnTo>
                  <a:pt x="192" y="0"/>
                </a:lnTo>
                <a:lnTo>
                  <a:pt x="209" y="0"/>
                </a:lnTo>
                <a:lnTo>
                  <a:pt x="224" y="0"/>
                </a:lnTo>
                <a:lnTo>
                  <a:pt x="241" y="0"/>
                </a:lnTo>
                <a:lnTo>
                  <a:pt x="256" y="0"/>
                </a:lnTo>
                <a:lnTo>
                  <a:pt x="273" y="0"/>
                </a:lnTo>
                <a:lnTo>
                  <a:pt x="287" y="0"/>
                </a:lnTo>
                <a:lnTo>
                  <a:pt x="303" y="0"/>
                </a:lnTo>
                <a:lnTo>
                  <a:pt x="317" y="0"/>
                </a:lnTo>
                <a:lnTo>
                  <a:pt x="326" y="0"/>
                </a:lnTo>
                <a:lnTo>
                  <a:pt x="335" y="2"/>
                </a:lnTo>
                <a:lnTo>
                  <a:pt x="344" y="4"/>
                </a:lnTo>
                <a:lnTo>
                  <a:pt x="351" y="7"/>
                </a:lnTo>
                <a:lnTo>
                  <a:pt x="358" y="11"/>
                </a:lnTo>
                <a:lnTo>
                  <a:pt x="364" y="17"/>
                </a:lnTo>
                <a:lnTo>
                  <a:pt x="371" y="25"/>
                </a:lnTo>
                <a:lnTo>
                  <a:pt x="377" y="36"/>
                </a:lnTo>
                <a:lnTo>
                  <a:pt x="381" y="48"/>
                </a:lnTo>
                <a:lnTo>
                  <a:pt x="381" y="61"/>
                </a:lnTo>
                <a:lnTo>
                  <a:pt x="378" y="72"/>
                </a:lnTo>
                <a:lnTo>
                  <a:pt x="377" y="86"/>
                </a:lnTo>
                <a:lnTo>
                  <a:pt x="377" y="102"/>
                </a:lnTo>
                <a:lnTo>
                  <a:pt x="376" y="118"/>
                </a:lnTo>
                <a:lnTo>
                  <a:pt x="373" y="135"/>
                </a:lnTo>
                <a:lnTo>
                  <a:pt x="373" y="151"/>
                </a:lnTo>
                <a:lnTo>
                  <a:pt x="386" y="147"/>
                </a:lnTo>
                <a:lnTo>
                  <a:pt x="397" y="140"/>
                </a:lnTo>
                <a:lnTo>
                  <a:pt x="408" y="135"/>
                </a:lnTo>
                <a:lnTo>
                  <a:pt x="415" y="129"/>
                </a:lnTo>
                <a:lnTo>
                  <a:pt x="422" y="124"/>
                </a:lnTo>
                <a:lnTo>
                  <a:pt x="427" y="121"/>
                </a:lnTo>
                <a:lnTo>
                  <a:pt x="431" y="120"/>
                </a:lnTo>
                <a:lnTo>
                  <a:pt x="433" y="121"/>
                </a:lnTo>
                <a:lnTo>
                  <a:pt x="440" y="133"/>
                </a:lnTo>
                <a:lnTo>
                  <a:pt x="447" y="142"/>
                </a:lnTo>
                <a:lnTo>
                  <a:pt x="454" y="149"/>
                </a:lnTo>
                <a:lnTo>
                  <a:pt x="460" y="154"/>
                </a:lnTo>
                <a:lnTo>
                  <a:pt x="462" y="160"/>
                </a:lnTo>
                <a:lnTo>
                  <a:pt x="458" y="166"/>
                </a:lnTo>
                <a:lnTo>
                  <a:pt x="453" y="171"/>
                </a:lnTo>
                <a:lnTo>
                  <a:pt x="450" y="174"/>
                </a:lnTo>
                <a:lnTo>
                  <a:pt x="449" y="174"/>
                </a:lnTo>
                <a:lnTo>
                  <a:pt x="447" y="176"/>
                </a:lnTo>
                <a:lnTo>
                  <a:pt x="444" y="179"/>
                </a:lnTo>
                <a:lnTo>
                  <a:pt x="439" y="181"/>
                </a:lnTo>
                <a:lnTo>
                  <a:pt x="432" y="185"/>
                </a:lnTo>
                <a:lnTo>
                  <a:pt x="426" y="190"/>
                </a:lnTo>
                <a:lnTo>
                  <a:pt x="418" y="194"/>
                </a:lnTo>
                <a:lnTo>
                  <a:pt x="409" y="198"/>
                </a:lnTo>
                <a:lnTo>
                  <a:pt x="405" y="199"/>
                </a:lnTo>
                <a:lnTo>
                  <a:pt x="401" y="201"/>
                </a:lnTo>
                <a:lnTo>
                  <a:pt x="395" y="202"/>
                </a:lnTo>
                <a:lnTo>
                  <a:pt x="390" y="203"/>
                </a:lnTo>
                <a:lnTo>
                  <a:pt x="383" y="204"/>
                </a:lnTo>
                <a:lnTo>
                  <a:pt x="378" y="206"/>
                </a:lnTo>
                <a:lnTo>
                  <a:pt x="373" y="206"/>
                </a:lnTo>
                <a:lnTo>
                  <a:pt x="369" y="207"/>
                </a:lnTo>
                <a:lnTo>
                  <a:pt x="367" y="208"/>
                </a:lnTo>
                <a:lnTo>
                  <a:pt x="365" y="208"/>
                </a:lnTo>
                <a:lnTo>
                  <a:pt x="365" y="212"/>
                </a:lnTo>
                <a:lnTo>
                  <a:pt x="367" y="217"/>
                </a:lnTo>
                <a:lnTo>
                  <a:pt x="369" y="229"/>
                </a:lnTo>
                <a:lnTo>
                  <a:pt x="372" y="239"/>
                </a:lnTo>
                <a:lnTo>
                  <a:pt x="376" y="249"/>
                </a:lnTo>
                <a:lnTo>
                  <a:pt x="380" y="258"/>
                </a:lnTo>
                <a:lnTo>
                  <a:pt x="387" y="270"/>
                </a:lnTo>
                <a:lnTo>
                  <a:pt x="394" y="279"/>
                </a:lnTo>
                <a:lnTo>
                  <a:pt x="401" y="287"/>
                </a:lnTo>
                <a:lnTo>
                  <a:pt x="410" y="294"/>
                </a:lnTo>
                <a:lnTo>
                  <a:pt x="412" y="293"/>
                </a:lnTo>
                <a:lnTo>
                  <a:pt x="414" y="287"/>
                </a:lnTo>
                <a:lnTo>
                  <a:pt x="418" y="279"/>
                </a:lnTo>
                <a:lnTo>
                  <a:pt x="423" y="267"/>
                </a:lnTo>
                <a:lnTo>
                  <a:pt x="427" y="260"/>
                </a:lnTo>
                <a:lnTo>
                  <a:pt x="431" y="251"/>
                </a:lnTo>
                <a:lnTo>
                  <a:pt x="437" y="239"/>
                </a:lnTo>
                <a:lnTo>
                  <a:pt x="444" y="226"/>
                </a:lnTo>
                <a:lnTo>
                  <a:pt x="451" y="213"/>
                </a:lnTo>
                <a:lnTo>
                  <a:pt x="458" y="202"/>
                </a:lnTo>
                <a:lnTo>
                  <a:pt x="464" y="190"/>
                </a:lnTo>
                <a:lnTo>
                  <a:pt x="469" y="180"/>
                </a:lnTo>
                <a:lnTo>
                  <a:pt x="478" y="163"/>
                </a:lnTo>
                <a:lnTo>
                  <a:pt x="487" y="149"/>
                </a:lnTo>
                <a:lnTo>
                  <a:pt x="496" y="134"/>
                </a:lnTo>
                <a:lnTo>
                  <a:pt x="507" y="117"/>
                </a:lnTo>
                <a:lnTo>
                  <a:pt x="513" y="110"/>
                </a:lnTo>
                <a:lnTo>
                  <a:pt x="519" y="104"/>
                </a:lnTo>
                <a:lnTo>
                  <a:pt x="524" y="103"/>
                </a:lnTo>
                <a:lnTo>
                  <a:pt x="532" y="104"/>
                </a:lnTo>
                <a:lnTo>
                  <a:pt x="540" y="110"/>
                </a:lnTo>
                <a:lnTo>
                  <a:pt x="546" y="116"/>
                </a:lnTo>
                <a:lnTo>
                  <a:pt x="548" y="126"/>
                </a:lnTo>
                <a:lnTo>
                  <a:pt x="545" y="136"/>
                </a:lnTo>
                <a:lnTo>
                  <a:pt x="540" y="148"/>
                </a:lnTo>
                <a:lnTo>
                  <a:pt x="533" y="162"/>
                </a:lnTo>
                <a:lnTo>
                  <a:pt x="526" y="180"/>
                </a:lnTo>
                <a:lnTo>
                  <a:pt x="515" y="199"/>
                </a:lnTo>
                <a:lnTo>
                  <a:pt x="510" y="210"/>
                </a:lnTo>
                <a:lnTo>
                  <a:pt x="507" y="220"/>
                </a:lnTo>
                <a:lnTo>
                  <a:pt x="501" y="231"/>
                </a:lnTo>
                <a:lnTo>
                  <a:pt x="496" y="242"/>
                </a:lnTo>
                <a:lnTo>
                  <a:pt x="491" y="252"/>
                </a:lnTo>
                <a:lnTo>
                  <a:pt x="487" y="263"/>
                </a:lnTo>
                <a:lnTo>
                  <a:pt x="482" y="274"/>
                </a:lnTo>
                <a:lnTo>
                  <a:pt x="477" y="284"/>
                </a:lnTo>
                <a:lnTo>
                  <a:pt x="472" y="295"/>
                </a:lnTo>
                <a:lnTo>
                  <a:pt x="465" y="310"/>
                </a:lnTo>
                <a:lnTo>
                  <a:pt x="459" y="325"/>
                </a:lnTo>
                <a:lnTo>
                  <a:pt x="453" y="340"/>
                </a:lnTo>
                <a:lnTo>
                  <a:pt x="446" y="354"/>
                </a:lnTo>
                <a:lnTo>
                  <a:pt x="441" y="369"/>
                </a:lnTo>
                <a:lnTo>
                  <a:pt x="436" y="380"/>
                </a:lnTo>
                <a:lnTo>
                  <a:pt x="433" y="389"/>
                </a:lnTo>
                <a:lnTo>
                  <a:pt x="430" y="406"/>
                </a:lnTo>
                <a:lnTo>
                  <a:pt x="430" y="419"/>
                </a:lnTo>
                <a:lnTo>
                  <a:pt x="433" y="430"/>
                </a:lnTo>
                <a:lnTo>
                  <a:pt x="439" y="439"/>
                </a:lnTo>
                <a:lnTo>
                  <a:pt x="445" y="447"/>
                </a:lnTo>
                <a:lnTo>
                  <a:pt x="449" y="456"/>
                </a:lnTo>
                <a:lnTo>
                  <a:pt x="451" y="465"/>
                </a:lnTo>
                <a:lnTo>
                  <a:pt x="450" y="476"/>
                </a:lnTo>
                <a:lnTo>
                  <a:pt x="449" y="478"/>
                </a:lnTo>
                <a:lnTo>
                  <a:pt x="446" y="481"/>
                </a:lnTo>
                <a:lnTo>
                  <a:pt x="441" y="484"/>
                </a:lnTo>
                <a:lnTo>
                  <a:pt x="433" y="487"/>
                </a:lnTo>
                <a:lnTo>
                  <a:pt x="426" y="488"/>
                </a:lnTo>
                <a:lnTo>
                  <a:pt x="418" y="489"/>
                </a:lnTo>
                <a:lnTo>
                  <a:pt x="408" y="490"/>
                </a:lnTo>
                <a:lnTo>
                  <a:pt x="397" y="493"/>
                </a:lnTo>
                <a:lnTo>
                  <a:pt x="387" y="494"/>
                </a:lnTo>
                <a:lnTo>
                  <a:pt x="377" y="496"/>
                </a:lnTo>
                <a:lnTo>
                  <a:pt x="368" y="497"/>
                </a:lnTo>
                <a:lnTo>
                  <a:pt x="360" y="497"/>
                </a:lnTo>
                <a:lnTo>
                  <a:pt x="353" y="497"/>
                </a:lnTo>
                <a:lnTo>
                  <a:pt x="345" y="497"/>
                </a:lnTo>
                <a:lnTo>
                  <a:pt x="337" y="497"/>
                </a:lnTo>
                <a:lnTo>
                  <a:pt x="328" y="496"/>
                </a:lnTo>
                <a:lnTo>
                  <a:pt x="321" y="494"/>
                </a:lnTo>
                <a:lnTo>
                  <a:pt x="314" y="493"/>
                </a:lnTo>
                <a:lnTo>
                  <a:pt x="306" y="490"/>
                </a:lnTo>
                <a:lnTo>
                  <a:pt x="300" y="487"/>
                </a:lnTo>
                <a:lnTo>
                  <a:pt x="290" y="479"/>
                </a:lnTo>
                <a:lnTo>
                  <a:pt x="285" y="471"/>
                </a:lnTo>
                <a:lnTo>
                  <a:pt x="282" y="462"/>
                </a:lnTo>
                <a:lnTo>
                  <a:pt x="283" y="452"/>
                </a:lnTo>
                <a:lnTo>
                  <a:pt x="286" y="444"/>
                </a:lnTo>
                <a:lnTo>
                  <a:pt x="291" y="435"/>
                </a:lnTo>
                <a:lnTo>
                  <a:pt x="296" y="425"/>
                </a:lnTo>
                <a:lnTo>
                  <a:pt x="301" y="416"/>
                </a:lnTo>
                <a:lnTo>
                  <a:pt x="308" y="407"/>
                </a:lnTo>
                <a:lnTo>
                  <a:pt x="314" y="401"/>
                </a:lnTo>
                <a:lnTo>
                  <a:pt x="321" y="396"/>
                </a:lnTo>
                <a:lnTo>
                  <a:pt x="327" y="390"/>
                </a:lnTo>
                <a:lnTo>
                  <a:pt x="333" y="388"/>
                </a:lnTo>
                <a:lnTo>
                  <a:pt x="338" y="387"/>
                </a:lnTo>
                <a:lnTo>
                  <a:pt x="344" y="384"/>
                </a:lnTo>
                <a:lnTo>
                  <a:pt x="349" y="381"/>
                </a:lnTo>
                <a:lnTo>
                  <a:pt x="355" y="379"/>
                </a:lnTo>
                <a:lnTo>
                  <a:pt x="362" y="376"/>
                </a:lnTo>
                <a:lnTo>
                  <a:pt x="368" y="371"/>
                </a:lnTo>
                <a:lnTo>
                  <a:pt x="377" y="366"/>
                </a:lnTo>
                <a:lnTo>
                  <a:pt x="383" y="360"/>
                </a:lnTo>
                <a:lnTo>
                  <a:pt x="387" y="351"/>
                </a:lnTo>
                <a:lnTo>
                  <a:pt x="390" y="342"/>
                </a:lnTo>
                <a:lnTo>
                  <a:pt x="394" y="331"/>
                </a:lnTo>
                <a:lnTo>
                  <a:pt x="388" y="328"/>
                </a:lnTo>
                <a:lnTo>
                  <a:pt x="382" y="322"/>
                </a:lnTo>
                <a:lnTo>
                  <a:pt x="377" y="316"/>
                </a:lnTo>
                <a:lnTo>
                  <a:pt x="372" y="308"/>
                </a:lnTo>
                <a:lnTo>
                  <a:pt x="367" y="301"/>
                </a:lnTo>
                <a:lnTo>
                  <a:pt x="362" y="293"/>
                </a:lnTo>
                <a:lnTo>
                  <a:pt x="356" y="287"/>
                </a:lnTo>
                <a:lnTo>
                  <a:pt x="353" y="281"/>
                </a:lnTo>
                <a:lnTo>
                  <a:pt x="345" y="265"/>
                </a:lnTo>
                <a:lnTo>
                  <a:pt x="340" y="240"/>
                </a:lnTo>
                <a:lnTo>
                  <a:pt x="335" y="213"/>
                </a:lnTo>
                <a:lnTo>
                  <a:pt x="333" y="190"/>
                </a:lnTo>
                <a:lnTo>
                  <a:pt x="333" y="165"/>
                </a:lnTo>
                <a:lnTo>
                  <a:pt x="332" y="133"/>
                </a:lnTo>
                <a:lnTo>
                  <a:pt x="332" y="101"/>
                </a:lnTo>
                <a:lnTo>
                  <a:pt x="333" y="77"/>
                </a:lnTo>
                <a:lnTo>
                  <a:pt x="335" y="62"/>
                </a:lnTo>
                <a:lnTo>
                  <a:pt x="336" y="53"/>
                </a:lnTo>
                <a:lnTo>
                  <a:pt x="332" y="47"/>
                </a:lnTo>
                <a:lnTo>
                  <a:pt x="323" y="44"/>
                </a:lnTo>
                <a:lnTo>
                  <a:pt x="314" y="44"/>
                </a:lnTo>
                <a:lnTo>
                  <a:pt x="312" y="51"/>
                </a:lnTo>
                <a:lnTo>
                  <a:pt x="312" y="59"/>
                </a:lnTo>
                <a:lnTo>
                  <a:pt x="313" y="70"/>
                </a:lnTo>
                <a:lnTo>
                  <a:pt x="314" y="86"/>
                </a:lnTo>
                <a:lnTo>
                  <a:pt x="318" y="110"/>
                </a:lnTo>
                <a:lnTo>
                  <a:pt x="322" y="133"/>
                </a:lnTo>
                <a:lnTo>
                  <a:pt x="323" y="151"/>
                </a:lnTo>
                <a:lnTo>
                  <a:pt x="323" y="170"/>
                </a:lnTo>
                <a:lnTo>
                  <a:pt x="323" y="195"/>
                </a:lnTo>
                <a:lnTo>
                  <a:pt x="323" y="224"/>
                </a:lnTo>
                <a:lnTo>
                  <a:pt x="323" y="244"/>
                </a:lnTo>
                <a:lnTo>
                  <a:pt x="321" y="274"/>
                </a:lnTo>
                <a:lnTo>
                  <a:pt x="315" y="319"/>
                </a:lnTo>
                <a:lnTo>
                  <a:pt x="309" y="366"/>
                </a:lnTo>
                <a:lnTo>
                  <a:pt x="303" y="397"/>
                </a:lnTo>
                <a:lnTo>
                  <a:pt x="299" y="407"/>
                </a:lnTo>
                <a:lnTo>
                  <a:pt x="294" y="419"/>
                </a:lnTo>
                <a:lnTo>
                  <a:pt x="286" y="433"/>
                </a:lnTo>
                <a:lnTo>
                  <a:pt x="278" y="447"/>
                </a:lnTo>
                <a:lnTo>
                  <a:pt x="269" y="461"/>
                </a:lnTo>
                <a:lnTo>
                  <a:pt x="262" y="474"/>
                </a:lnTo>
                <a:lnTo>
                  <a:pt x="253" y="485"/>
                </a:lnTo>
                <a:lnTo>
                  <a:pt x="246" y="493"/>
                </a:lnTo>
                <a:lnTo>
                  <a:pt x="240" y="499"/>
                </a:lnTo>
                <a:lnTo>
                  <a:pt x="233" y="506"/>
                </a:lnTo>
                <a:lnTo>
                  <a:pt x="226" y="511"/>
                </a:lnTo>
                <a:lnTo>
                  <a:pt x="218" y="516"/>
                </a:lnTo>
                <a:lnTo>
                  <a:pt x="210" y="521"/>
                </a:lnTo>
                <a:lnTo>
                  <a:pt x="203" y="526"/>
                </a:lnTo>
                <a:lnTo>
                  <a:pt x="195" y="530"/>
                </a:lnTo>
                <a:lnTo>
                  <a:pt x="186" y="533"/>
                </a:lnTo>
                <a:lnTo>
                  <a:pt x="181" y="535"/>
                </a:lnTo>
                <a:lnTo>
                  <a:pt x="174" y="537"/>
                </a:lnTo>
                <a:lnTo>
                  <a:pt x="167" y="539"/>
                </a:lnTo>
                <a:lnTo>
                  <a:pt x="160" y="542"/>
                </a:lnTo>
                <a:lnTo>
                  <a:pt x="152" y="543"/>
                </a:lnTo>
                <a:lnTo>
                  <a:pt x="146" y="544"/>
                </a:lnTo>
                <a:lnTo>
                  <a:pt x="138" y="546"/>
                </a:lnTo>
                <a:lnTo>
                  <a:pt x="132" y="547"/>
                </a:lnTo>
                <a:lnTo>
                  <a:pt x="124" y="547"/>
                </a:lnTo>
                <a:lnTo>
                  <a:pt x="118" y="548"/>
                </a:lnTo>
                <a:lnTo>
                  <a:pt x="110" y="549"/>
                </a:lnTo>
                <a:lnTo>
                  <a:pt x="102" y="549"/>
                </a:lnTo>
                <a:lnTo>
                  <a:pt x="96" y="549"/>
                </a:lnTo>
                <a:lnTo>
                  <a:pt x="88" y="549"/>
                </a:lnTo>
                <a:lnTo>
                  <a:pt x="82" y="548"/>
                </a:lnTo>
                <a:lnTo>
                  <a:pt x="76" y="547"/>
                </a:lnTo>
                <a:lnTo>
                  <a:pt x="65" y="539"/>
                </a:lnTo>
                <a:lnTo>
                  <a:pt x="61" y="528"/>
                </a:lnTo>
                <a:lnTo>
                  <a:pt x="60" y="514"/>
                </a:lnTo>
                <a:lnTo>
                  <a:pt x="65" y="502"/>
                </a:lnTo>
                <a:lnTo>
                  <a:pt x="73" y="492"/>
                </a:lnTo>
                <a:lnTo>
                  <a:pt x="79" y="485"/>
                </a:lnTo>
                <a:lnTo>
                  <a:pt x="85" y="480"/>
                </a:lnTo>
                <a:lnTo>
                  <a:pt x="86" y="474"/>
                </a:lnTo>
                <a:lnTo>
                  <a:pt x="85" y="466"/>
                </a:lnTo>
                <a:lnTo>
                  <a:pt x="83" y="456"/>
                </a:lnTo>
                <a:lnTo>
                  <a:pt x="79" y="444"/>
                </a:lnTo>
                <a:lnTo>
                  <a:pt x="76" y="431"/>
                </a:lnTo>
              </a:path>
            </a:pathLst>
          </a:custGeom>
          <a:noFill/>
          <a:ln w="0">
            <a:solidFill>
              <a:srgbClr val="FFFFFF"/>
            </a:solidFill>
            <a:round/>
            <a:headEnd/>
            <a:tailEnd/>
          </a:ln>
        </p:spPr>
        <p:txBody>
          <a:bodyPr/>
          <a:lstStyle/>
          <a:p>
            <a:endParaRPr lang="en-US" dirty="0"/>
          </a:p>
        </p:txBody>
      </p:sp>
      <p:sp>
        <p:nvSpPr>
          <p:cNvPr id="2132" name="Freeform 101"/>
          <p:cNvSpPr>
            <a:spLocks/>
          </p:cNvSpPr>
          <p:nvPr/>
        </p:nvSpPr>
        <p:spPr bwMode="auto">
          <a:xfrm>
            <a:off x="3963988" y="5878513"/>
            <a:ext cx="26987" cy="33337"/>
          </a:xfrm>
          <a:custGeom>
            <a:avLst/>
            <a:gdLst>
              <a:gd name="T0" fmla="*/ 0 w 33"/>
              <a:gd name="T1" fmla="*/ 0 h 44"/>
              <a:gd name="T2" fmla="*/ 0 w 33"/>
              <a:gd name="T3" fmla="*/ 0 h 44"/>
              <a:gd name="T4" fmla="*/ 2147483647 w 33"/>
              <a:gd name="T5" fmla="*/ 2147483647 h 44"/>
              <a:gd name="T6" fmla="*/ 2147483647 w 33"/>
              <a:gd name="T7" fmla="*/ 2147483647 h 44"/>
              <a:gd name="T8" fmla="*/ 2147483647 w 33"/>
              <a:gd name="T9" fmla="*/ 2147483647 h 44"/>
              <a:gd name="T10" fmla="*/ 2147483647 w 33"/>
              <a:gd name="T11" fmla="*/ 2147483647 h 44"/>
              <a:gd name="T12" fmla="*/ 0 60000 65536"/>
              <a:gd name="T13" fmla="*/ 0 60000 65536"/>
              <a:gd name="T14" fmla="*/ 0 60000 65536"/>
              <a:gd name="T15" fmla="*/ 0 60000 65536"/>
              <a:gd name="T16" fmla="*/ 0 60000 65536"/>
              <a:gd name="T17" fmla="*/ 0 60000 65536"/>
              <a:gd name="T18" fmla="*/ 0 w 33"/>
              <a:gd name="T19" fmla="*/ 0 h 44"/>
              <a:gd name="T20" fmla="*/ 33 w 33"/>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3" h="44">
                <a:moveTo>
                  <a:pt x="0" y="0"/>
                </a:moveTo>
                <a:lnTo>
                  <a:pt x="0" y="0"/>
                </a:lnTo>
                <a:lnTo>
                  <a:pt x="8" y="13"/>
                </a:lnTo>
                <a:lnTo>
                  <a:pt x="17" y="26"/>
                </a:lnTo>
                <a:lnTo>
                  <a:pt x="26" y="36"/>
                </a:lnTo>
                <a:lnTo>
                  <a:pt x="33" y="44"/>
                </a:lnTo>
              </a:path>
            </a:pathLst>
          </a:custGeom>
          <a:noFill/>
          <a:ln w="0">
            <a:solidFill>
              <a:srgbClr val="007FE5"/>
            </a:solidFill>
            <a:round/>
            <a:headEnd/>
            <a:tailEnd/>
          </a:ln>
        </p:spPr>
        <p:txBody>
          <a:bodyPr/>
          <a:lstStyle/>
          <a:p>
            <a:endParaRPr lang="en-US" dirty="0"/>
          </a:p>
        </p:txBody>
      </p:sp>
      <p:sp>
        <p:nvSpPr>
          <p:cNvPr id="2133" name="Freeform 102"/>
          <p:cNvSpPr>
            <a:spLocks/>
          </p:cNvSpPr>
          <p:nvPr/>
        </p:nvSpPr>
        <p:spPr bwMode="auto">
          <a:xfrm>
            <a:off x="4481513" y="5518150"/>
            <a:ext cx="139700" cy="173038"/>
          </a:xfrm>
          <a:custGeom>
            <a:avLst/>
            <a:gdLst>
              <a:gd name="T0" fmla="*/ 2147483647 w 177"/>
              <a:gd name="T1" fmla="*/ 2147483647 h 217"/>
              <a:gd name="T2" fmla="*/ 2147483647 w 177"/>
              <a:gd name="T3" fmla="*/ 2147483647 h 217"/>
              <a:gd name="T4" fmla="*/ 2147483647 w 177"/>
              <a:gd name="T5" fmla="*/ 2147483647 h 217"/>
              <a:gd name="T6" fmla="*/ 2147483647 w 177"/>
              <a:gd name="T7" fmla="*/ 2147483647 h 217"/>
              <a:gd name="T8" fmla="*/ 2147483647 w 177"/>
              <a:gd name="T9" fmla="*/ 2147483647 h 217"/>
              <a:gd name="T10" fmla="*/ 2147483647 w 177"/>
              <a:gd name="T11" fmla="*/ 2147483647 h 217"/>
              <a:gd name="T12" fmla="*/ 2147483647 w 177"/>
              <a:gd name="T13" fmla="*/ 2147483647 h 217"/>
              <a:gd name="T14" fmla="*/ 2147483647 w 177"/>
              <a:gd name="T15" fmla="*/ 2147483647 h 217"/>
              <a:gd name="T16" fmla="*/ 2147483647 w 177"/>
              <a:gd name="T17" fmla="*/ 0 h 217"/>
              <a:gd name="T18" fmla="*/ 2147483647 w 177"/>
              <a:gd name="T19" fmla="*/ 0 h 217"/>
              <a:gd name="T20" fmla="*/ 2147483647 w 177"/>
              <a:gd name="T21" fmla="*/ 2147483647 h 217"/>
              <a:gd name="T22" fmla="*/ 2147483647 w 177"/>
              <a:gd name="T23" fmla="*/ 2147483647 h 217"/>
              <a:gd name="T24" fmla="*/ 2147483647 w 177"/>
              <a:gd name="T25" fmla="*/ 2147483647 h 217"/>
              <a:gd name="T26" fmla="*/ 2147483647 w 177"/>
              <a:gd name="T27" fmla="*/ 2147483647 h 217"/>
              <a:gd name="T28" fmla="*/ 2147483647 w 177"/>
              <a:gd name="T29" fmla="*/ 2147483647 h 217"/>
              <a:gd name="T30" fmla="*/ 0 w 177"/>
              <a:gd name="T31" fmla="*/ 2147483647 h 217"/>
              <a:gd name="T32" fmla="*/ 2147483647 w 177"/>
              <a:gd name="T33" fmla="*/ 2147483647 h 217"/>
              <a:gd name="T34" fmla="*/ 2147483647 w 177"/>
              <a:gd name="T35" fmla="*/ 2147483647 h 217"/>
              <a:gd name="T36" fmla="*/ 2147483647 w 177"/>
              <a:gd name="T37" fmla="*/ 2147483647 h 217"/>
              <a:gd name="T38" fmla="*/ 2147483647 w 177"/>
              <a:gd name="T39" fmla="*/ 2147483647 h 217"/>
              <a:gd name="T40" fmla="*/ 2147483647 w 177"/>
              <a:gd name="T41" fmla="*/ 2147483647 h 217"/>
              <a:gd name="T42" fmla="*/ 2147483647 w 177"/>
              <a:gd name="T43" fmla="*/ 2147483647 h 217"/>
              <a:gd name="T44" fmla="*/ 2147483647 w 177"/>
              <a:gd name="T45" fmla="*/ 2147483647 h 217"/>
              <a:gd name="T46" fmla="*/ 2147483647 w 177"/>
              <a:gd name="T47" fmla="*/ 2147483647 h 217"/>
              <a:gd name="T48" fmla="*/ 2147483647 w 177"/>
              <a:gd name="T49" fmla="*/ 2147483647 h 217"/>
              <a:gd name="T50" fmla="*/ 2147483647 w 177"/>
              <a:gd name="T51" fmla="*/ 2147483647 h 217"/>
              <a:gd name="T52" fmla="*/ 2147483647 w 177"/>
              <a:gd name="T53" fmla="*/ 2147483647 h 217"/>
              <a:gd name="T54" fmla="*/ 2147483647 w 177"/>
              <a:gd name="T55" fmla="*/ 2147483647 h 217"/>
              <a:gd name="T56" fmla="*/ 2147483647 w 177"/>
              <a:gd name="T57" fmla="*/ 2147483647 h 217"/>
              <a:gd name="T58" fmla="*/ 2147483647 w 177"/>
              <a:gd name="T59" fmla="*/ 2147483647 h 217"/>
              <a:gd name="T60" fmla="*/ 2147483647 w 177"/>
              <a:gd name="T61" fmla="*/ 2147483647 h 217"/>
              <a:gd name="T62" fmla="*/ 2147483647 w 177"/>
              <a:gd name="T63" fmla="*/ 2147483647 h 217"/>
              <a:gd name="T64" fmla="*/ 2147483647 w 177"/>
              <a:gd name="T65" fmla="*/ 2147483647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217"/>
              <a:gd name="T101" fmla="*/ 177 w 177"/>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217">
                <a:moveTo>
                  <a:pt x="175" y="52"/>
                </a:moveTo>
                <a:lnTo>
                  <a:pt x="177" y="45"/>
                </a:lnTo>
                <a:lnTo>
                  <a:pt x="177" y="39"/>
                </a:lnTo>
                <a:lnTo>
                  <a:pt x="177" y="34"/>
                </a:lnTo>
                <a:lnTo>
                  <a:pt x="177" y="27"/>
                </a:lnTo>
                <a:lnTo>
                  <a:pt x="177" y="21"/>
                </a:lnTo>
                <a:lnTo>
                  <a:pt x="177" y="13"/>
                </a:lnTo>
                <a:lnTo>
                  <a:pt x="177" y="7"/>
                </a:lnTo>
                <a:lnTo>
                  <a:pt x="175" y="0"/>
                </a:lnTo>
                <a:lnTo>
                  <a:pt x="134" y="0"/>
                </a:lnTo>
                <a:lnTo>
                  <a:pt x="97" y="11"/>
                </a:lnTo>
                <a:lnTo>
                  <a:pt x="65" y="33"/>
                </a:lnTo>
                <a:lnTo>
                  <a:pt x="37" y="61"/>
                </a:lnTo>
                <a:lnTo>
                  <a:pt x="16" y="95"/>
                </a:lnTo>
                <a:lnTo>
                  <a:pt x="4" y="134"/>
                </a:lnTo>
                <a:lnTo>
                  <a:pt x="0" y="175"/>
                </a:lnTo>
                <a:lnTo>
                  <a:pt x="5" y="217"/>
                </a:lnTo>
                <a:lnTo>
                  <a:pt x="13" y="216"/>
                </a:lnTo>
                <a:lnTo>
                  <a:pt x="19" y="216"/>
                </a:lnTo>
                <a:lnTo>
                  <a:pt x="25" y="215"/>
                </a:lnTo>
                <a:lnTo>
                  <a:pt x="33" y="212"/>
                </a:lnTo>
                <a:lnTo>
                  <a:pt x="39" y="211"/>
                </a:lnTo>
                <a:lnTo>
                  <a:pt x="46" y="210"/>
                </a:lnTo>
                <a:lnTo>
                  <a:pt x="52" y="207"/>
                </a:lnTo>
                <a:lnTo>
                  <a:pt x="59" y="204"/>
                </a:lnTo>
                <a:lnTo>
                  <a:pt x="61" y="179"/>
                </a:lnTo>
                <a:lnTo>
                  <a:pt x="68" y="153"/>
                </a:lnTo>
                <a:lnTo>
                  <a:pt x="77" y="129"/>
                </a:lnTo>
                <a:lnTo>
                  <a:pt x="91" y="106"/>
                </a:lnTo>
                <a:lnTo>
                  <a:pt x="106" y="86"/>
                </a:lnTo>
                <a:lnTo>
                  <a:pt x="127" y="70"/>
                </a:lnTo>
                <a:lnTo>
                  <a:pt x="150" y="58"/>
                </a:lnTo>
                <a:lnTo>
                  <a:pt x="175" y="52"/>
                </a:lnTo>
                <a:close/>
              </a:path>
            </a:pathLst>
          </a:custGeom>
          <a:solidFill>
            <a:srgbClr val="CC0000"/>
          </a:solidFill>
          <a:ln w="9525">
            <a:noFill/>
            <a:round/>
            <a:headEnd/>
            <a:tailEnd/>
          </a:ln>
        </p:spPr>
        <p:txBody>
          <a:bodyPr/>
          <a:lstStyle/>
          <a:p>
            <a:endParaRPr lang="en-US" dirty="0"/>
          </a:p>
        </p:txBody>
      </p:sp>
      <p:grpSp>
        <p:nvGrpSpPr>
          <p:cNvPr id="2134" name="Group 103"/>
          <p:cNvGrpSpPr>
            <a:grpSpLocks/>
          </p:cNvGrpSpPr>
          <p:nvPr/>
        </p:nvGrpSpPr>
        <p:grpSpPr bwMode="auto">
          <a:xfrm>
            <a:off x="3640138" y="5386388"/>
            <a:ext cx="1168400" cy="1076325"/>
            <a:chOff x="2293" y="3393"/>
            <a:chExt cx="736" cy="678"/>
          </a:xfrm>
        </p:grpSpPr>
        <p:sp>
          <p:nvSpPr>
            <p:cNvPr id="2157" name="Freeform 104"/>
            <p:cNvSpPr>
              <a:spLocks/>
            </p:cNvSpPr>
            <p:nvPr/>
          </p:nvSpPr>
          <p:spPr bwMode="auto">
            <a:xfrm>
              <a:off x="2719" y="3393"/>
              <a:ext cx="196" cy="195"/>
            </a:xfrm>
            <a:custGeom>
              <a:avLst/>
              <a:gdLst>
                <a:gd name="T0" fmla="*/ 1 w 391"/>
                <a:gd name="T1" fmla="*/ 0 h 391"/>
                <a:gd name="T2" fmla="*/ 1 w 391"/>
                <a:gd name="T3" fmla="*/ 0 h 391"/>
                <a:gd name="T4" fmla="*/ 1 w 391"/>
                <a:gd name="T5" fmla="*/ 0 h 391"/>
                <a:gd name="T6" fmla="*/ 1 w 391"/>
                <a:gd name="T7" fmla="*/ 0 h 391"/>
                <a:gd name="T8" fmla="*/ 1 w 391"/>
                <a:gd name="T9" fmla="*/ 0 h 391"/>
                <a:gd name="T10" fmla="*/ 1 w 391"/>
                <a:gd name="T11" fmla="*/ 0 h 391"/>
                <a:gd name="T12" fmla="*/ 1 w 391"/>
                <a:gd name="T13" fmla="*/ 0 h 391"/>
                <a:gd name="T14" fmla="*/ 1 w 391"/>
                <a:gd name="T15" fmla="*/ 0 h 391"/>
                <a:gd name="T16" fmla="*/ 1 w 391"/>
                <a:gd name="T17" fmla="*/ 0 h 391"/>
                <a:gd name="T18" fmla="*/ 1 w 391"/>
                <a:gd name="T19" fmla="*/ 0 h 391"/>
                <a:gd name="T20" fmla="*/ 1 w 391"/>
                <a:gd name="T21" fmla="*/ 0 h 391"/>
                <a:gd name="T22" fmla="*/ 1 w 391"/>
                <a:gd name="T23" fmla="*/ 0 h 391"/>
                <a:gd name="T24" fmla="*/ 1 w 391"/>
                <a:gd name="T25" fmla="*/ 0 h 391"/>
                <a:gd name="T26" fmla="*/ 1 w 391"/>
                <a:gd name="T27" fmla="*/ 0 h 391"/>
                <a:gd name="T28" fmla="*/ 1 w 391"/>
                <a:gd name="T29" fmla="*/ 0 h 391"/>
                <a:gd name="T30" fmla="*/ 1 w 391"/>
                <a:gd name="T31" fmla="*/ 0 h 391"/>
                <a:gd name="T32" fmla="*/ 1 w 391"/>
                <a:gd name="T33" fmla="*/ 0 h 391"/>
                <a:gd name="T34" fmla="*/ 1 w 391"/>
                <a:gd name="T35" fmla="*/ 0 h 391"/>
                <a:gd name="T36" fmla="*/ 1 w 391"/>
                <a:gd name="T37" fmla="*/ 0 h 391"/>
                <a:gd name="T38" fmla="*/ 1 w 391"/>
                <a:gd name="T39" fmla="*/ 0 h 391"/>
                <a:gd name="T40" fmla="*/ 1 w 391"/>
                <a:gd name="T41" fmla="*/ 0 h 391"/>
                <a:gd name="T42" fmla="*/ 1 w 391"/>
                <a:gd name="T43" fmla="*/ 0 h 391"/>
                <a:gd name="T44" fmla="*/ 1 w 391"/>
                <a:gd name="T45" fmla="*/ 0 h 391"/>
                <a:gd name="T46" fmla="*/ 1 w 391"/>
                <a:gd name="T47" fmla="*/ 0 h 391"/>
                <a:gd name="T48" fmla="*/ 1 w 391"/>
                <a:gd name="T49" fmla="*/ 0 h 391"/>
                <a:gd name="T50" fmla="*/ 1 w 391"/>
                <a:gd name="T51" fmla="*/ 0 h 391"/>
                <a:gd name="T52" fmla="*/ 1 w 391"/>
                <a:gd name="T53" fmla="*/ 0 h 391"/>
                <a:gd name="T54" fmla="*/ 1 w 391"/>
                <a:gd name="T55" fmla="*/ 0 h 391"/>
                <a:gd name="T56" fmla="*/ 1 w 391"/>
                <a:gd name="T57" fmla="*/ 0 h 391"/>
                <a:gd name="T58" fmla="*/ 1 w 391"/>
                <a:gd name="T59" fmla="*/ 0 h 391"/>
                <a:gd name="T60" fmla="*/ 1 w 391"/>
                <a:gd name="T61" fmla="*/ 0 h 391"/>
                <a:gd name="T62" fmla="*/ 1 w 391"/>
                <a:gd name="T63" fmla="*/ 0 h 391"/>
                <a:gd name="T64" fmla="*/ 1 w 391"/>
                <a:gd name="T65" fmla="*/ 0 h 391"/>
                <a:gd name="T66" fmla="*/ 1 w 391"/>
                <a:gd name="T67" fmla="*/ 0 h 391"/>
                <a:gd name="T68" fmla="*/ 1 w 391"/>
                <a:gd name="T69" fmla="*/ 0 h 391"/>
                <a:gd name="T70" fmla="*/ 1 w 391"/>
                <a:gd name="T71" fmla="*/ 0 h 391"/>
                <a:gd name="T72" fmla="*/ 1 w 391"/>
                <a:gd name="T73" fmla="*/ 0 h 391"/>
                <a:gd name="T74" fmla="*/ 0 w 391"/>
                <a:gd name="T75" fmla="*/ 0 h 391"/>
                <a:gd name="T76" fmla="*/ 1 w 391"/>
                <a:gd name="T77" fmla="*/ 0 h 391"/>
                <a:gd name="T78" fmla="*/ 1 w 391"/>
                <a:gd name="T79" fmla="*/ 0 h 3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1"/>
                <a:gd name="T121" fmla="*/ 0 h 391"/>
                <a:gd name="T122" fmla="*/ 391 w 391"/>
                <a:gd name="T123" fmla="*/ 391 h 3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1" h="391">
                  <a:moveTo>
                    <a:pt x="9" y="252"/>
                  </a:moveTo>
                  <a:lnTo>
                    <a:pt x="9" y="252"/>
                  </a:lnTo>
                  <a:lnTo>
                    <a:pt x="20" y="281"/>
                  </a:lnTo>
                  <a:lnTo>
                    <a:pt x="36" y="308"/>
                  </a:lnTo>
                  <a:lnTo>
                    <a:pt x="55" y="331"/>
                  </a:lnTo>
                  <a:lnTo>
                    <a:pt x="78" y="351"/>
                  </a:lnTo>
                  <a:lnTo>
                    <a:pt x="104" y="368"/>
                  </a:lnTo>
                  <a:lnTo>
                    <a:pt x="133" y="381"/>
                  </a:lnTo>
                  <a:lnTo>
                    <a:pt x="164" y="388"/>
                  </a:lnTo>
                  <a:lnTo>
                    <a:pt x="196" y="391"/>
                  </a:lnTo>
                  <a:lnTo>
                    <a:pt x="200" y="391"/>
                  </a:lnTo>
                  <a:lnTo>
                    <a:pt x="205" y="390"/>
                  </a:lnTo>
                  <a:lnTo>
                    <a:pt x="209" y="390"/>
                  </a:lnTo>
                  <a:lnTo>
                    <a:pt x="214" y="390"/>
                  </a:lnTo>
                  <a:lnTo>
                    <a:pt x="221" y="388"/>
                  </a:lnTo>
                  <a:lnTo>
                    <a:pt x="228" y="388"/>
                  </a:lnTo>
                  <a:lnTo>
                    <a:pt x="235" y="387"/>
                  </a:lnTo>
                  <a:lnTo>
                    <a:pt x="241" y="384"/>
                  </a:lnTo>
                  <a:lnTo>
                    <a:pt x="247" y="383"/>
                  </a:lnTo>
                  <a:lnTo>
                    <a:pt x="255" y="382"/>
                  </a:lnTo>
                  <a:lnTo>
                    <a:pt x="262" y="379"/>
                  </a:lnTo>
                  <a:lnTo>
                    <a:pt x="268" y="377"/>
                  </a:lnTo>
                  <a:lnTo>
                    <a:pt x="291" y="365"/>
                  </a:lnTo>
                  <a:lnTo>
                    <a:pt x="313" y="351"/>
                  </a:lnTo>
                  <a:lnTo>
                    <a:pt x="332" y="334"/>
                  </a:lnTo>
                  <a:lnTo>
                    <a:pt x="350" y="315"/>
                  </a:lnTo>
                  <a:lnTo>
                    <a:pt x="364" y="293"/>
                  </a:lnTo>
                  <a:lnTo>
                    <a:pt x="376" y="270"/>
                  </a:lnTo>
                  <a:lnTo>
                    <a:pt x="385" y="246"/>
                  </a:lnTo>
                  <a:lnTo>
                    <a:pt x="390" y="219"/>
                  </a:lnTo>
                  <a:lnTo>
                    <a:pt x="390" y="213"/>
                  </a:lnTo>
                  <a:lnTo>
                    <a:pt x="391" y="207"/>
                  </a:lnTo>
                  <a:lnTo>
                    <a:pt x="391" y="201"/>
                  </a:lnTo>
                  <a:lnTo>
                    <a:pt x="391" y="195"/>
                  </a:lnTo>
                  <a:lnTo>
                    <a:pt x="391" y="188"/>
                  </a:lnTo>
                  <a:lnTo>
                    <a:pt x="390" y="181"/>
                  </a:lnTo>
                  <a:lnTo>
                    <a:pt x="390" y="174"/>
                  </a:lnTo>
                  <a:lnTo>
                    <a:pt x="389" y="168"/>
                  </a:lnTo>
                  <a:lnTo>
                    <a:pt x="382" y="138"/>
                  </a:lnTo>
                  <a:lnTo>
                    <a:pt x="372" y="110"/>
                  </a:lnTo>
                  <a:lnTo>
                    <a:pt x="356" y="84"/>
                  </a:lnTo>
                  <a:lnTo>
                    <a:pt x="339" y="61"/>
                  </a:lnTo>
                  <a:lnTo>
                    <a:pt x="317" y="41"/>
                  </a:lnTo>
                  <a:lnTo>
                    <a:pt x="291" y="24"/>
                  </a:lnTo>
                  <a:lnTo>
                    <a:pt x="264" y="13"/>
                  </a:lnTo>
                  <a:lnTo>
                    <a:pt x="235" y="4"/>
                  </a:lnTo>
                  <a:lnTo>
                    <a:pt x="230" y="2"/>
                  </a:lnTo>
                  <a:lnTo>
                    <a:pt x="226" y="2"/>
                  </a:lnTo>
                  <a:lnTo>
                    <a:pt x="221" y="1"/>
                  </a:lnTo>
                  <a:lnTo>
                    <a:pt x="215" y="1"/>
                  </a:lnTo>
                  <a:lnTo>
                    <a:pt x="210" y="0"/>
                  </a:lnTo>
                  <a:lnTo>
                    <a:pt x="206" y="0"/>
                  </a:lnTo>
                  <a:lnTo>
                    <a:pt x="201" y="0"/>
                  </a:lnTo>
                  <a:lnTo>
                    <a:pt x="196" y="0"/>
                  </a:lnTo>
                  <a:lnTo>
                    <a:pt x="187" y="0"/>
                  </a:lnTo>
                  <a:lnTo>
                    <a:pt x="179" y="1"/>
                  </a:lnTo>
                  <a:lnTo>
                    <a:pt x="172" y="1"/>
                  </a:lnTo>
                  <a:lnTo>
                    <a:pt x="164" y="2"/>
                  </a:lnTo>
                  <a:lnTo>
                    <a:pt x="131" y="11"/>
                  </a:lnTo>
                  <a:lnTo>
                    <a:pt x="100" y="25"/>
                  </a:lnTo>
                  <a:lnTo>
                    <a:pt x="72" y="45"/>
                  </a:lnTo>
                  <a:lnTo>
                    <a:pt x="47" y="68"/>
                  </a:lnTo>
                  <a:lnTo>
                    <a:pt x="28" y="95"/>
                  </a:lnTo>
                  <a:lnTo>
                    <a:pt x="13" y="125"/>
                  </a:lnTo>
                  <a:lnTo>
                    <a:pt x="4" y="159"/>
                  </a:lnTo>
                  <a:lnTo>
                    <a:pt x="0" y="195"/>
                  </a:lnTo>
                  <a:lnTo>
                    <a:pt x="1" y="210"/>
                  </a:lnTo>
                  <a:lnTo>
                    <a:pt x="2" y="224"/>
                  </a:lnTo>
                  <a:lnTo>
                    <a:pt x="5" y="238"/>
                  </a:lnTo>
                  <a:lnTo>
                    <a:pt x="9" y="252"/>
                  </a:lnTo>
                </a:path>
              </a:pathLst>
            </a:custGeom>
            <a:noFill/>
            <a:ln w="0">
              <a:solidFill>
                <a:srgbClr val="000000"/>
              </a:solidFill>
              <a:round/>
              <a:headEnd/>
              <a:tailEnd/>
            </a:ln>
          </p:spPr>
          <p:txBody>
            <a:bodyPr/>
            <a:lstStyle/>
            <a:p>
              <a:endParaRPr lang="en-US" dirty="0"/>
            </a:p>
          </p:txBody>
        </p:sp>
        <p:grpSp>
          <p:nvGrpSpPr>
            <p:cNvPr id="2158" name="Group 105"/>
            <p:cNvGrpSpPr>
              <a:grpSpLocks/>
            </p:cNvGrpSpPr>
            <p:nvPr/>
          </p:nvGrpSpPr>
          <p:grpSpPr bwMode="auto">
            <a:xfrm>
              <a:off x="2293" y="3393"/>
              <a:ext cx="736" cy="678"/>
              <a:chOff x="2293" y="3393"/>
              <a:chExt cx="736" cy="678"/>
            </a:xfrm>
          </p:grpSpPr>
          <p:sp>
            <p:nvSpPr>
              <p:cNvPr id="2159" name="Freeform 106"/>
              <p:cNvSpPr>
                <a:spLocks/>
              </p:cNvSpPr>
              <p:nvPr/>
            </p:nvSpPr>
            <p:spPr bwMode="auto">
              <a:xfrm>
                <a:off x="2879" y="3783"/>
                <a:ext cx="36" cy="32"/>
              </a:xfrm>
              <a:custGeom>
                <a:avLst/>
                <a:gdLst>
                  <a:gd name="T0" fmla="*/ 1 w 70"/>
                  <a:gd name="T1" fmla="*/ 1 h 64"/>
                  <a:gd name="T2" fmla="*/ 1 w 70"/>
                  <a:gd name="T3" fmla="*/ 1 h 64"/>
                  <a:gd name="T4" fmla="*/ 1 w 70"/>
                  <a:gd name="T5" fmla="*/ 0 h 64"/>
                  <a:gd name="T6" fmla="*/ 0 w 70"/>
                  <a:gd name="T7" fmla="*/ 1 h 64"/>
                  <a:gd name="T8" fmla="*/ 1 w 70"/>
                  <a:gd name="T9" fmla="*/ 1 h 64"/>
                  <a:gd name="T10" fmla="*/ 0 60000 65536"/>
                  <a:gd name="T11" fmla="*/ 0 60000 65536"/>
                  <a:gd name="T12" fmla="*/ 0 60000 65536"/>
                  <a:gd name="T13" fmla="*/ 0 60000 65536"/>
                  <a:gd name="T14" fmla="*/ 0 60000 65536"/>
                  <a:gd name="T15" fmla="*/ 0 w 70"/>
                  <a:gd name="T16" fmla="*/ 0 h 64"/>
                  <a:gd name="T17" fmla="*/ 70 w 70"/>
                  <a:gd name="T18" fmla="*/ 64 h 64"/>
                </a:gdLst>
                <a:ahLst/>
                <a:cxnLst>
                  <a:cxn ang="T10">
                    <a:pos x="T0" y="T1"/>
                  </a:cxn>
                  <a:cxn ang="T11">
                    <a:pos x="T2" y="T3"/>
                  </a:cxn>
                  <a:cxn ang="T12">
                    <a:pos x="T4" y="T5"/>
                  </a:cxn>
                  <a:cxn ang="T13">
                    <a:pos x="T6" y="T7"/>
                  </a:cxn>
                  <a:cxn ang="T14">
                    <a:pos x="T8" y="T9"/>
                  </a:cxn>
                </a:cxnLst>
                <a:rect l="T15" t="T16" r="T17" b="T18"/>
                <a:pathLst>
                  <a:path w="70" h="64">
                    <a:moveTo>
                      <a:pt x="70" y="64"/>
                    </a:moveTo>
                    <a:lnTo>
                      <a:pt x="70" y="46"/>
                    </a:lnTo>
                    <a:lnTo>
                      <a:pt x="10" y="0"/>
                    </a:lnTo>
                    <a:lnTo>
                      <a:pt x="0" y="14"/>
                    </a:lnTo>
                    <a:lnTo>
                      <a:pt x="70" y="64"/>
                    </a:lnTo>
                  </a:path>
                </a:pathLst>
              </a:custGeom>
              <a:noFill/>
              <a:ln w="0">
                <a:solidFill>
                  <a:srgbClr val="000000"/>
                </a:solidFill>
                <a:round/>
                <a:headEnd/>
                <a:tailEnd/>
              </a:ln>
            </p:spPr>
            <p:txBody>
              <a:bodyPr/>
              <a:lstStyle/>
              <a:p>
                <a:endParaRPr lang="en-US" dirty="0"/>
              </a:p>
            </p:txBody>
          </p:sp>
          <p:sp>
            <p:nvSpPr>
              <p:cNvPr id="2160" name="Freeform 107"/>
              <p:cNvSpPr>
                <a:spLocks/>
              </p:cNvSpPr>
              <p:nvPr/>
            </p:nvSpPr>
            <p:spPr bwMode="auto">
              <a:xfrm>
                <a:off x="2310" y="3416"/>
                <a:ext cx="451" cy="461"/>
              </a:xfrm>
              <a:custGeom>
                <a:avLst/>
                <a:gdLst>
                  <a:gd name="T0" fmla="*/ 1 w 902"/>
                  <a:gd name="T1" fmla="*/ 1 h 922"/>
                  <a:gd name="T2" fmla="*/ 1 w 902"/>
                  <a:gd name="T3" fmla="*/ 1 h 922"/>
                  <a:gd name="T4" fmla="*/ 1 w 902"/>
                  <a:gd name="T5" fmla="*/ 1 h 922"/>
                  <a:gd name="T6" fmla="*/ 1 w 902"/>
                  <a:gd name="T7" fmla="*/ 1 h 922"/>
                  <a:gd name="T8" fmla="*/ 1 w 902"/>
                  <a:gd name="T9" fmla="*/ 1 h 922"/>
                  <a:gd name="T10" fmla="*/ 1 w 902"/>
                  <a:gd name="T11" fmla="*/ 1 h 922"/>
                  <a:gd name="T12" fmla="*/ 1 w 902"/>
                  <a:gd name="T13" fmla="*/ 0 h 922"/>
                  <a:gd name="T14" fmla="*/ 1 w 902"/>
                  <a:gd name="T15" fmla="*/ 1 h 922"/>
                  <a:gd name="T16" fmla="*/ 1 w 902"/>
                  <a:gd name="T17" fmla="*/ 1 h 922"/>
                  <a:gd name="T18" fmla="*/ 1 w 902"/>
                  <a:gd name="T19" fmla="*/ 1 h 922"/>
                  <a:gd name="T20" fmla="*/ 1 w 902"/>
                  <a:gd name="T21" fmla="*/ 1 h 922"/>
                  <a:gd name="T22" fmla="*/ 0 w 902"/>
                  <a:gd name="T23" fmla="*/ 1 h 922"/>
                  <a:gd name="T24" fmla="*/ 1 w 902"/>
                  <a:gd name="T25" fmla="*/ 1 h 922"/>
                  <a:gd name="T26" fmla="*/ 1 w 902"/>
                  <a:gd name="T27" fmla="*/ 1 h 922"/>
                  <a:gd name="T28" fmla="*/ 1 w 902"/>
                  <a:gd name="T29" fmla="*/ 1 h 922"/>
                  <a:gd name="T30" fmla="*/ 1 w 902"/>
                  <a:gd name="T31" fmla="*/ 1 h 922"/>
                  <a:gd name="T32" fmla="*/ 1 w 902"/>
                  <a:gd name="T33" fmla="*/ 1 h 922"/>
                  <a:gd name="T34" fmla="*/ 1 w 902"/>
                  <a:gd name="T35" fmla="*/ 1 h 922"/>
                  <a:gd name="T36" fmla="*/ 1 w 902"/>
                  <a:gd name="T37" fmla="*/ 1 h 922"/>
                  <a:gd name="T38" fmla="*/ 1 w 902"/>
                  <a:gd name="T39" fmla="*/ 1 h 922"/>
                  <a:gd name="T40" fmla="*/ 1 w 902"/>
                  <a:gd name="T41" fmla="*/ 1 h 922"/>
                  <a:gd name="T42" fmla="*/ 1 w 902"/>
                  <a:gd name="T43" fmla="*/ 1 h 922"/>
                  <a:gd name="T44" fmla="*/ 1 w 902"/>
                  <a:gd name="T45" fmla="*/ 1 h 922"/>
                  <a:gd name="T46" fmla="*/ 1 w 902"/>
                  <a:gd name="T47" fmla="*/ 1 h 922"/>
                  <a:gd name="T48" fmla="*/ 1 w 902"/>
                  <a:gd name="T49" fmla="*/ 1 h 922"/>
                  <a:gd name="T50" fmla="*/ 1 w 902"/>
                  <a:gd name="T51" fmla="*/ 1 h 922"/>
                  <a:gd name="T52" fmla="*/ 1 w 902"/>
                  <a:gd name="T53" fmla="*/ 1 h 922"/>
                  <a:gd name="T54" fmla="*/ 1 w 902"/>
                  <a:gd name="T55" fmla="*/ 1 h 922"/>
                  <a:gd name="T56" fmla="*/ 1 w 902"/>
                  <a:gd name="T57" fmla="*/ 1 h 922"/>
                  <a:gd name="T58" fmla="*/ 1 w 902"/>
                  <a:gd name="T59" fmla="*/ 1 h 922"/>
                  <a:gd name="T60" fmla="*/ 1 w 902"/>
                  <a:gd name="T61" fmla="*/ 1 h 922"/>
                  <a:gd name="T62" fmla="*/ 1 w 902"/>
                  <a:gd name="T63" fmla="*/ 1 h 922"/>
                  <a:gd name="T64" fmla="*/ 1 w 902"/>
                  <a:gd name="T65" fmla="*/ 1 h 922"/>
                  <a:gd name="T66" fmla="*/ 1 w 902"/>
                  <a:gd name="T67" fmla="*/ 1 h 922"/>
                  <a:gd name="T68" fmla="*/ 1 w 902"/>
                  <a:gd name="T69" fmla="*/ 1 h 922"/>
                  <a:gd name="T70" fmla="*/ 1 w 902"/>
                  <a:gd name="T71" fmla="*/ 1 h 922"/>
                  <a:gd name="T72" fmla="*/ 1 w 902"/>
                  <a:gd name="T73" fmla="*/ 1 h 922"/>
                  <a:gd name="T74" fmla="*/ 1 w 902"/>
                  <a:gd name="T75" fmla="*/ 1 h 922"/>
                  <a:gd name="T76" fmla="*/ 1 w 902"/>
                  <a:gd name="T77" fmla="*/ 1 h 922"/>
                  <a:gd name="T78" fmla="*/ 1 w 902"/>
                  <a:gd name="T79" fmla="*/ 1 h 922"/>
                  <a:gd name="T80" fmla="*/ 1 w 902"/>
                  <a:gd name="T81" fmla="*/ 1 h 922"/>
                  <a:gd name="T82" fmla="*/ 1 w 902"/>
                  <a:gd name="T83" fmla="*/ 1 h 922"/>
                  <a:gd name="T84" fmla="*/ 1 w 902"/>
                  <a:gd name="T85" fmla="*/ 1 h 922"/>
                  <a:gd name="T86" fmla="*/ 1 w 902"/>
                  <a:gd name="T87" fmla="*/ 1 h 922"/>
                  <a:gd name="T88" fmla="*/ 1 w 902"/>
                  <a:gd name="T89" fmla="*/ 1 h 922"/>
                  <a:gd name="T90" fmla="*/ 1 w 902"/>
                  <a:gd name="T91" fmla="*/ 1 h 9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2"/>
                  <a:gd name="T139" fmla="*/ 0 h 922"/>
                  <a:gd name="T140" fmla="*/ 902 w 902"/>
                  <a:gd name="T141" fmla="*/ 922 h 9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2" h="922">
                    <a:moveTo>
                      <a:pt x="802" y="363"/>
                    </a:moveTo>
                    <a:lnTo>
                      <a:pt x="802" y="363"/>
                    </a:lnTo>
                    <a:lnTo>
                      <a:pt x="798" y="336"/>
                    </a:lnTo>
                    <a:lnTo>
                      <a:pt x="793" y="309"/>
                    </a:lnTo>
                    <a:lnTo>
                      <a:pt x="786" y="283"/>
                    </a:lnTo>
                    <a:lnTo>
                      <a:pt x="778" y="258"/>
                    </a:lnTo>
                    <a:lnTo>
                      <a:pt x="769" y="235"/>
                    </a:lnTo>
                    <a:lnTo>
                      <a:pt x="758" y="212"/>
                    </a:lnTo>
                    <a:lnTo>
                      <a:pt x="746" y="190"/>
                    </a:lnTo>
                    <a:lnTo>
                      <a:pt x="735" y="169"/>
                    </a:lnTo>
                    <a:lnTo>
                      <a:pt x="709" y="137"/>
                    </a:lnTo>
                    <a:lnTo>
                      <a:pt x="681" y="109"/>
                    </a:lnTo>
                    <a:lnTo>
                      <a:pt x="650" y="83"/>
                    </a:lnTo>
                    <a:lnTo>
                      <a:pt x="617" y="61"/>
                    </a:lnTo>
                    <a:lnTo>
                      <a:pt x="582" y="42"/>
                    </a:lnTo>
                    <a:lnTo>
                      <a:pt x="546" y="27"/>
                    </a:lnTo>
                    <a:lnTo>
                      <a:pt x="509" y="15"/>
                    </a:lnTo>
                    <a:lnTo>
                      <a:pt x="471" y="6"/>
                    </a:lnTo>
                    <a:lnTo>
                      <a:pt x="431" y="1"/>
                    </a:lnTo>
                    <a:lnTo>
                      <a:pt x="391" y="0"/>
                    </a:lnTo>
                    <a:lnTo>
                      <a:pt x="351" y="2"/>
                    </a:lnTo>
                    <a:lnTo>
                      <a:pt x="312" y="8"/>
                    </a:lnTo>
                    <a:lnTo>
                      <a:pt x="273" y="18"/>
                    </a:lnTo>
                    <a:lnTo>
                      <a:pt x="235" y="31"/>
                    </a:lnTo>
                    <a:lnTo>
                      <a:pt x="196" y="49"/>
                    </a:lnTo>
                    <a:lnTo>
                      <a:pt x="160" y="69"/>
                    </a:lnTo>
                    <a:lnTo>
                      <a:pt x="120" y="100"/>
                    </a:lnTo>
                    <a:lnTo>
                      <a:pt x="87" y="137"/>
                    </a:lnTo>
                    <a:lnTo>
                      <a:pt x="60" y="181"/>
                    </a:lnTo>
                    <a:lnTo>
                      <a:pt x="40" y="229"/>
                    </a:lnTo>
                    <a:lnTo>
                      <a:pt x="23" y="283"/>
                    </a:lnTo>
                    <a:lnTo>
                      <a:pt x="11" y="341"/>
                    </a:lnTo>
                    <a:lnTo>
                      <a:pt x="4" y="404"/>
                    </a:lnTo>
                    <a:lnTo>
                      <a:pt x="0" y="469"/>
                    </a:lnTo>
                    <a:lnTo>
                      <a:pt x="11" y="469"/>
                    </a:lnTo>
                    <a:lnTo>
                      <a:pt x="26" y="469"/>
                    </a:lnTo>
                    <a:lnTo>
                      <a:pt x="40" y="471"/>
                    </a:lnTo>
                    <a:lnTo>
                      <a:pt x="54" y="471"/>
                    </a:lnTo>
                    <a:lnTo>
                      <a:pt x="69" y="472"/>
                    </a:lnTo>
                    <a:lnTo>
                      <a:pt x="86" y="472"/>
                    </a:lnTo>
                    <a:lnTo>
                      <a:pt x="101" y="473"/>
                    </a:lnTo>
                    <a:lnTo>
                      <a:pt x="117" y="474"/>
                    </a:lnTo>
                    <a:lnTo>
                      <a:pt x="132" y="474"/>
                    </a:lnTo>
                    <a:lnTo>
                      <a:pt x="147" y="476"/>
                    </a:lnTo>
                    <a:lnTo>
                      <a:pt x="161" y="476"/>
                    </a:lnTo>
                    <a:lnTo>
                      <a:pt x="176" y="476"/>
                    </a:lnTo>
                    <a:lnTo>
                      <a:pt x="187" y="477"/>
                    </a:lnTo>
                    <a:lnTo>
                      <a:pt x="197" y="477"/>
                    </a:lnTo>
                    <a:lnTo>
                      <a:pt x="206" y="476"/>
                    </a:lnTo>
                    <a:lnTo>
                      <a:pt x="214" y="476"/>
                    </a:lnTo>
                    <a:lnTo>
                      <a:pt x="233" y="474"/>
                    </a:lnTo>
                    <a:lnTo>
                      <a:pt x="249" y="477"/>
                    </a:lnTo>
                    <a:lnTo>
                      <a:pt x="260" y="482"/>
                    </a:lnTo>
                    <a:lnTo>
                      <a:pt x="269" y="490"/>
                    </a:lnTo>
                    <a:lnTo>
                      <a:pt x="274" y="499"/>
                    </a:lnTo>
                    <a:lnTo>
                      <a:pt x="278" y="512"/>
                    </a:lnTo>
                    <a:lnTo>
                      <a:pt x="281" y="526"/>
                    </a:lnTo>
                    <a:lnTo>
                      <a:pt x="281" y="542"/>
                    </a:lnTo>
                    <a:lnTo>
                      <a:pt x="281" y="585"/>
                    </a:lnTo>
                    <a:lnTo>
                      <a:pt x="282" y="635"/>
                    </a:lnTo>
                    <a:lnTo>
                      <a:pt x="286" y="682"/>
                    </a:lnTo>
                    <a:lnTo>
                      <a:pt x="294" y="717"/>
                    </a:lnTo>
                    <a:lnTo>
                      <a:pt x="299" y="728"/>
                    </a:lnTo>
                    <a:lnTo>
                      <a:pt x="303" y="740"/>
                    </a:lnTo>
                    <a:lnTo>
                      <a:pt x="306" y="750"/>
                    </a:lnTo>
                    <a:lnTo>
                      <a:pt x="312" y="759"/>
                    </a:lnTo>
                    <a:lnTo>
                      <a:pt x="318" y="768"/>
                    </a:lnTo>
                    <a:lnTo>
                      <a:pt x="327" y="777"/>
                    </a:lnTo>
                    <a:lnTo>
                      <a:pt x="338" y="786"/>
                    </a:lnTo>
                    <a:lnTo>
                      <a:pt x="354" y="795"/>
                    </a:lnTo>
                    <a:lnTo>
                      <a:pt x="372" y="805"/>
                    </a:lnTo>
                    <a:lnTo>
                      <a:pt x="388" y="816"/>
                    </a:lnTo>
                    <a:lnTo>
                      <a:pt x="405" y="826"/>
                    </a:lnTo>
                    <a:lnTo>
                      <a:pt x="421" y="836"/>
                    </a:lnTo>
                    <a:lnTo>
                      <a:pt x="435" y="846"/>
                    </a:lnTo>
                    <a:lnTo>
                      <a:pt x="446" y="855"/>
                    </a:lnTo>
                    <a:lnTo>
                      <a:pt x="456" y="864"/>
                    </a:lnTo>
                    <a:lnTo>
                      <a:pt x="463" y="872"/>
                    </a:lnTo>
                    <a:lnTo>
                      <a:pt x="481" y="869"/>
                    </a:lnTo>
                    <a:lnTo>
                      <a:pt x="495" y="866"/>
                    </a:lnTo>
                    <a:lnTo>
                      <a:pt x="507" y="864"/>
                    </a:lnTo>
                    <a:lnTo>
                      <a:pt x="515" y="862"/>
                    </a:lnTo>
                    <a:lnTo>
                      <a:pt x="524" y="861"/>
                    </a:lnTo>
                    <a:lnTo>
                      <a:pt x="532" y="858"/>
                    </a:lnTo>
                    <a:lnTo>
                      <a:pt x="540" y="857"/>
                    </a:lnTo>
                    <a:lnTo>
                      <a:pt x="548" y="855"/>
                    </a:lnTo>
                    <a:lnTo>
                      <a:pt x="562" y="854"/>
                    </a:lnTo>
                    <a:lnTo>
                      <a:pt x="572" y="854"/>
                    </a:lnTo>
                    <a:lnTo>
                      <a:pt x="581" y="857"/>
                    </a:lnTo>
                    <a:lnTo>
                      <a:pt x="589" y="861"/>
                    </a:lnTo>
                    <a:lnTo>
                      <a:pt x="595" y="864"/>
                    </a:lnTo>
                    <a:lnTo>
                      <a:pt x="601" y="872"/>
                    </a:lnTo>
                    <a:lnTo>
                      <a:pt x="608" y="880"/>
                    </a:lnTo>
                    <a:lnTo>
                      <a:pt x="614" y="889"/>
                    </a:lnTo>
                    <a:lnTo>
                      <a:pt x="623" y="898"/>
                    </a:lnTo>
                    <a:lnTo>
                      <a:pt x="632" y="905"/>
                    </a:lnTo>
                    <a:lnTo>
                      <a:pt x="642" y="911"/>
                    </a:lnTo>
                    <a:lnTo>
                      <a:pt x="653" y="916"/>
                    </a:lnTo>
                    <a:lnTo>
                      <a:pt x="660" y="918"/>
                    </a:lnTo>
                    <a:lnTo>
                      <a:pt x="668" y="921"/>
                    </a:lnTo>
                    <a:lnTo>
                      <a:pt x="673" y="922"/>
                    </a:lnTo>
                    <a:lnTo>
                      <a:pt x="675" y="922"/>
                    </a:lnTo>
                    <a:lnTo>
                      <a:pt x="658" y="869"/>
                    </a:lnTo>
                    <a:lnTo>
                      <a:pt x="648" y="817"/>
                    </a:lnTo>
                    <a:lnTo>
                      <a:pt x="644" y="767"/>
                    </a:lnTo>
                    <a:lnTo>
                      <a:pt x="645" y="718"/>
                    </a:lnTo>
                    <a:lnTo>
                      <a:pt x="653" y="672"/>
                    </a:lnTo>
                    <a:lnTo>
                      <a:pt x="664" y="627"/>
                    </a:lnTo>
                    <a:lnTo>
                      <a:pt x="680" y="585"/>
                    </a:lnTo>
                    <a:lnTo>
                      <a:pt x="699" y="545"/>
                    </a:lnTo>
                    <a:lnTo>
                      <a:pt x="721" y="508"/>
                    </a:lnTo>
                    <a:lnTo>
                      <a:pt x="745" y="473"/>
                    </a:lnTo>
                    <a:lnTo>
                      <a:pt x="771" y="442"/>
                    </a:lnTo>
                    <a:lnTo>
                      <a:pt x="796" y="414"/>
                    </a:lnTo>
                    <a:lnTo>
                      <a:pt x="823" y="389"/>
                    </a:lnTo>
                    <a:lnTo>
                      <a:pt x="850" y="368"/>
                    </a:lnTo>
                    <a:lnTo>
                      <a:pt x="877" y="350"/>
                    </a:lnTo>
                    <a:lnTo>
                      <a:pt x="902" y="336"/>
                    </a:lnTo>
                    <a:lnTo>
                      <a:pt x="891" y="336"/>
                    </a:lnTo>
                    <a:lnTo>
                      <a:pt x="878" y="336"/>
                    </a:lnTo>
                    <a:lnTo>
                      <a:pt x="866" y="338"/>
                    </a:lnTo>
                    <a:lnTo>
                      <a:pt x="853" y="342"/>
                    </a:lnTo>
                    <a:lnTo>
                      <a:pt x="839" y="346"/>
                    </a:lnTo>
                    <a:lnTo>
                      <a:pt x="826" y="351"/>
                    </a:lnTo>
                    <a:lnTo>
                      <a:pt x="813" y="358"/>
                    </a:lnTo>
                    <a:lnTo>
                      <a:pt x="802" y="363"/>
                    </a:lnTo>
                  </a:path>
                </a:pathLst>
              </a:custGeom>
              <a:noFill/>
              <a:ln w="0">
                <a:solidFill>
                  <a:srgbClr val="000000"/>
                </a:solidFill>
                <a:round/>
                <a:headEnd/>
                <a:tailEnd/>
              </a:ln>
            </p:spPr>
            <p:txBody>
              <a:bodyPr/>
              <a:lstStyle/>
              <a:p>
                <a:endParaRPr lang="en-US" dirty="0"/>
              </a:p>
            </p:txBody>
          </p:sp>
          <p:sp>
            <p:nvSpPr>
              <p:cNvPr id="2161" name="Freeform 108"/>
              <p:cNvSpPr>
                <a:spLocks/>
              </p:cNvSpPr>
              <p:nvPr/>
            </p:nvSpPr>
            <p:spPr bwMode="auto">
              <a:xfrm>
                <a:off x="2719" y="3393"/>
                <a:ext cx="196" cy="195"/>
              </a:xfrm>
              <a:custGeom>
                <a:avLst/>
                <a:gdLst>
                  <a:gd name="T0" fmla="*/ 1 w 391"/>
                  <a:gd name="T1" fmla="*/ 0 h 391"/>
                  <a:gd name="T2" fmla="*/ 1 w 391"/>
                  <a:gd name="T3" fmla="*/ 0 h 391"/>
                  <a:gd name="T4" fmla="*/ 1 w 391"/>
                  <a:gd name="T5" fmla="*/ 0 h 391"/>
                  <a:gd name="T6" fmla="*/ 1 w 391"/>
                  <a:gd name="T7" fmla="*/ 0 h 391"/>
                  <a:gd name="T8" fmla="*/ 1 w 391"/>
                  <a:gd name="T9" fmla="*/ 0 h 391"/>
                  <a:gd name="T10" fmla="*/ 1 w 391"/>
                  <a:gd name="T11" fmla="*/ 0 h 391"/>
                  <a:gd name="T12" fmla="*/ 1 w 391"/>
                  <a:gd name="T13" fmla="*/ 0 h 391"/>
                  <a:gd name="T14" fmla="*/ 1 w 391"/>
                  <a:gd name="T15" fmla="*/ 0 h 391"/>
                  <a:gd name="T16" fmla="*/ 1 w 391"/>
                  <a:gd name="T17" fmla="*/ 0 h 391"/>
                  <a:gd name="T18" fmla="*/ 1 w 391"/>
                  <a:gd name="T19" fmla="*/ 0 h 391"/>
                  <a:gd name="T20" fmla="*/ 1 w 391"/>
                  <a:gd name="T21" fmla="*/ 0 h 391"/>
                  <a:gd name="T22" fmla="*/ 1 w 391"/>
                  <a:gd name="T23" fmla="*/ 0 h 391"/>
                  <a:gd name="T24" fmla="*/ 1 w 391"/>
                  <a:gd name="T25" fmla="*/ 0 h 391"/>
                  <a:gd name="T26" fmla="*/ 1 w 391"/>
                  <a:gd name="T27" fmla="*/ 0 h 391"/>
                  <a:gd name="T28" fmla="*/ 1 w 391"/>
                  <a:gd name="T29" fmla="*/ 0 h 391"/>
                  <a:gd name="T30" fmla="*/ 1 w 391"/>
                  <a:gd name="T31" fmla="*/ 0 h 391"/>
                  <a:gd name="T32" fmla="*/ 1 w 391"/>
                  <a:gd name="T33" fmla="*/ 0 h 391"/>
                  <a:gd name="T34" fmla="*/ 1 w 391"/>
                  <a:gd name="T35" fmla="*/ 0 h 391"/>
                  <a:gd name="T36" fmla="*/ 1 w 391"/>
                  <a:gd name="T37" fmla="*/ 0 h 391"/>
                  <a:gd name="T38" fmla="*/ 1 w 391"/>
                  <a:gd name="T39" fmla="*/ 0 h 391"/>
                  <a:gd name="T40" fmla="*/ 1 w 391"/>
                  <a:gd name="T41" fmla="*/ 0 h 391"/>
                  <a:gd name="T42" fmla="*/ 1 w 391"/>
                  <a:gd name="T43" fmla="*/ 0 h 391"/>
                  <a:gd name="T44" fmla="*/ 1 w 391"/>
                  <a:gd name="T45" fmla="*/ 0 h 391"/>
                  <a:gd name="T46" fmla="*/ 1 w 391"/>
                  <a:gd name="T47" fmla="*/ 0 h 391"/>
                  <a:gd name="T48" fmla="*/ 1 w 391"/>
                  <a:gd name="T49" fmla="*/ 0 h 391"/>
                  <a:gd name="T50" fmla="*/ 1 w 391"/>
                  <a:gd name="T51" fmla="*/ 0 h 391"/>
                  <a:gd name="T52" fmla="*/ 1 w 391"/>
                  <a:gd name="T53" fmla="*/ 0 h 391"/>
                  <a:gd name="T54" fmla="*/ 1 w 391"/>
                  <a:gd name="T55" fmla="*/ 0 h 391"/>
                  <a:gd name="T56" fmla="*/ 1 w 391"/>
                  <a:gd name="T57" fmla="*/ 0 h 391"/>
                  <a:gd name="T58" fmla="*/ 1 w 391"/>
                  <a:gd name="T59" fmla="*/ 0 h 391"/>
                  <a:gd name="T60" fmla="*/ 1 w 391"/>
                  <a:gd name="T61" fmla="*/ 0 h 391"/>
                  <a:gd name="T62" fmla="*/ 1 w 391"/>
                  <a:gd name="T63" fmla="*/ 0 h 391"/>
                  <a:gd name="T64" fmla="*/ 1 w 391"/>
                  <a:gd name="T65" fmla="*/ 0 h 391"/>
                  <a:gd name="T66" fmla="*/ 1 w 391"/>
                  <a:gd name="T67" fmla="*/ 0 h 3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1"/>
                  <a:gd name="T103" fmla="*/ 0 h 391"/>
                  <a:gd name="T104" fmla="*/ 391 w 391"/>
                  <a:gd name="T105" fmla="*/ 391 h 3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1" h="391">
                    <a:moveTo>
                      <a:pt x="9" y="252"/>
                    </a:moveTo>
                    <a:lnTo>
                      <a:pt x="20" y="281"/>
                    </a:lnTo>
                    <a:lnTo>
                      <a:pt x="36" y="308"/>
                    </a:lnTo>
                    <a:lnTo>
                      <a:pt x="55" y="331"/>
                    </a:lnTo>
                    <a:lnTo>
                      <a:pt x="78" y="351"/>
                    </a:lnTo>
                    <a:lnTo>
                      <a:pt x="104" y="368"/>
                    </a:lnTo>
                    <a:lnTo>
                      <a:pt x="133" y="381"/>
                    </a:lnTo>
                    <a:lnTo>
                      <a:pt x="164" y="388"/>
                    </a:lnTo>
                    <a:lnTo>
                      <a:pt x="196" y="391"/>
                    </a:lnTo>
                    <a:lnTo>
                      <a:pt x="200" y="391"/>
                    </a:lnTo>
                    <a:lnTo>
                      <a:pt x="205" y="390"/>
                    </a:lnTo>
                    <a:lnTo>
                      <a:pt x="209" y="390"/>
                    </a:lnTo>
                    <a:lnTo>
                      <a:pt x="214" y="390"/>
                    </a:lnTo>
                    <a:lnTo>
                      <a:pt x="221" y="388"/>
                    </a:lnTo>
                    <a:lnTo>
                      <a:pt x="228" y="388"/>
                    </a:lnTo>
                    <a:lnTo>
                      <a:pt x="235" y="387"/>
                    </a:lnTo>
                    <a:lnTo>
                      <a:pt x="241" y="384"/>
                    </a:lnTo>
                    <a:lnTo>
                      <a:pt x="247" y="383"/>
                    </a:lnTo>
                    <a:lnTo>
                      <a:pt x="255" y="382"/>
                    </a:lnTo>
                    <a:lnTo>
                      <a:pt x="262" y="379"/>
                    </a:lnTo>
                    <a:lnTo>
                      <a:pt x="268" y="377"/>
                    </a:lnTo>
                    <a:lnTo>
                      <a:pt x="291" y="365"/>
                    </a:lnTo>
                    <a:lnTo>
                      <a:pt x="313" y="351"/>
                    </a:lnTo>
                    <a:lnTo>
                      <a:pt x="332" y="334"/>
                    </a:lnTo>
                    <a:lnTo>
                      <a:pt x="350" y="315"/>
                    </a:lnTo>
                    <a:lnTo>
                      <a:pt x="364" y="293"/>
                    </a:lnTo>
                    <a:lnTo>
                      <a:pt x="376" y="270"/>
                    </a:lnTo>
                    <a:lnTo>
                      <a:pt x="385" y="246"/>
                    </a:lnTo>
                    <a:lnTo>
                      <a:pt x="390" y="219"/>
                    </a:lnTo>
                    <a:lnTo>
                      <a:pt x="390" y="213"/>
                    </a:lnTo>
                    <a:lnTo>
                      <a:pt x="391" y="207"/>
                    </a:lnTo>
                    <a:lnTo>
                      <a:pt x="391" y="201"/>
                    </a:lnTo>
                    <a:lnTo>
                      <a:pt x="391" y="195"/>
                    </a:lnTo>
                    <a:lnTo>
                      <a:pt x="391" y="188"/>
                    </a:lnTo>
                    <a:lnTo>
                      <a:pt x="390" y="181"/>
                    </a:lnTo>
                    <a:lnTo>
                      <a:pt x="390" y="174"/>
                    </a:lnTo>
                    <a:lnTo>
                      <a:pt x="389" y="168"/>
                    </a:lnTo>
                    <a:lnTo>
                      <a:pt x="382" y="138"/>
                    </a:lnTo>
                    <a:lnTo>
                      <a:pt x="372" y="110"/>
                    </a:lnTo>
                    <a:lnTo>
                      <a:pt x="356" y="84"/>
                    </a:lnTo>
                    <a:lnTo>
                      <a:pt x="339" y="61"/>
                    </a:lnTo>
                    <a:lnTo>
                      <a:pt x="317" y="41"/>
                    </a:lnTo>
                    <a:lnTo>
                      <a:pt x="291" y="24"/>
                    </a:lnTo>
                    <a:lnTo>
                      <a:pt x="264" y="13"/>
                    </a:lnTo>
                    <a:lnTo>
                      <a:pt x="235" y="4"/>
                    </a:lnTo>
                    <a:lnTo>
                      <a:pt x="230" y="2"/>
                    </a:lnTo>
                    <a:lnTo>
                      <a:pt x="226" y="2"/>
                    </a:lnTo>
                    <a:lnTo>
                      <a:pt x="221" y="1"/>
                    </a:lnTo>
                    <a:lnTo>
                      <a:pt x="215" y="1"/>
                    </a:lnTo>
                    <a:lnTo>
                      <a:pt x="210" y="0"/>
                    </a:lnTo>
                    <a:lnTo>
                      <a:pt x="206" y="0"/>
                    </a:lnTo>
                    <a:lnTo>
                      <a:pt x="201" y="0"/>
                    </a:lnTo>
                    <a:lnTo>
                      <a:pt x="196" y="0"/>
                    </a:lnTo>
                    <a:lnTo>
                      <a:pt x="187" y="0"/>
                    </a:lnTo>
                    <a:lnTo>
                      <a:pt x="179" y="1"/>
                    </a:lnTo>
                    <a:lnTo>
                      <a:pt x="172" y="1"/>
                    </a:lnTo>
                    <a:lnTo>
                      <a:pt x="164" y="2"/>
                    </a:lnTo>
                    <a:lnTo>
                      <a:pt x="131" y="11"/>
                    </a:lnTo>
                    <a:lnTo>
                      <a:pt x="100" y="25"/>
                    </a:lnTo>
                    <a:lnTo>
                      <a:pt x="72" y="45"/>
                    </a:lnTo>
                    <a:lnTo>
                      <a:pt x="47" y="68"/>
                    </a:lnTo>
                    <a:lnTo>
                      <a:pt x="28" y="95"/>
                    </a:lnTo>
                    <a:lnTo>
                      <a:pt x="13" y="125"/>
                    </a:lnTo>
                    <a:lnTo>
                      <a:pt x="4" y="159"/>
                    </a:lnTo>
                    <a:lnTo>
                      <a:pt x="0" y="195"/>
                    </a:lnTo>
                    <a:lnTo>
                      <a:pt x="1" y="210"/>
                    </a:lnTo>
                    <a:lnTo>
                      <a:pt x="2" y="224"/>
                    </a:lnTo>
                    <a:lnTo>
                      <a:pt x="5" y="238"/>
                    </a:lnTo>
                    <a:lnTo>
                      <a:pt x="9" y="252"/>
                    </a:lnTo>
                    <a:close/>
                  </a:path>
                </a:pathLst>
              </a:custGeom>
              <a:solidFill>
                <a:srgbClr val="FFFFFF"/>
              </a:solidFill>
              <a:ln w="9525">
                <a:noFill/>
                <a:round/>
                <a:headEnd/>
                <a:tailEnd/>
              </a:ln>
            </p:spPr>
            <p:txBody>
              <a:bodyPr/>
              <a:lstStyle/>
              <a:p>
                <a:endParaRPr lang="en-US" dirty="0"/>
              </a:p>
            </p:txBody>
          </p:sp>
          <p:grpSp>
            <p:nvGrpSpPr>
              <p:cNvPr id="2162" name="Group 109"/>
              <p:cNvGrpSpPr>
                <a:grpSpLocks/>
              </p:cNvGrpSpPr>
              <p:nvPr/>
            </p:nvGrpSpPr>
            <p:grpSpPr bwMode="auto">
              <a:xfrm>
                <a:off x="2293" y="3395"/>
                <a:ext cx="736" cy="676"/>
                <a:chOff x="2293" y="3395"/>
                <a:chExt cx="736" cy="676"/>
              </a:xfrm>
            </p:grpSpPr>
            <p:sp>
              <p:nvSpPr>
                <p:cNvPr id="2163" name="Freeform 110"/>
                <p:cNvSpPr>
                  <a:spLocks/>
                </p:cNvSpPr>
                <p:nvPr/>
              </p:nvSpPr>
              <p:spPr bwMode="auto">
                <a:xfrm>
                  <a:off x="2293" y="3983"/>
                  <a:ext cx="736" cy="88"/>
                </a:xfrm>
                <a:custGeom>
                  <a:avLst/>
                  <a:gdLst>
                    <a:gd name="T0" fmla="*/ 1 w 1471"/>
                    <a:gd name="T1" fmla="*/ 1 h 174"/>
                    <a:gd name="T2" fmla="*/ 1 w 1471"/>
                    <a:gd name="T3" fmla="*/ 1 h 174"/>
                    <a:gd name="T4" fmla="*/ 1 w 1471"/>
                    <a:gd name="T5" fmla="*/ 1 h 174"/>
                    <a:gd name="T6" fmla="*/ 1 w 1471"/>
                    <a:gd name="T7" fmla="*/ 1 h 174"/>
                    <a:gd name="T8" fmla="*/ 1 w 1471"/>
                    <a:gd name="T9" fmla="*/ 1 h 174"/>
                    <a:gd name="T10" fmla="*/ 1 w 1471"/>
                    <a:gd name="T11" fmla="*/ 1 h 174"/>
                    <a:gd name="T12" fmla="*/ 1 w 1471"/>
                    <a:gd name="T13" fmla="*/ 1 h 174"/>
                    <a:gd name="T14" fmla="*/ 1 w 1471"/>
                    <a:gd name="T15" fmla="*/ 1 h 174"/>
                    <a:gd name="T16" fmla="*/ 1 w 1471"/>
                    <a:gd name="T17" fmla="*/ 1 h 174"/>
                    <a:gd name="T18" fmla="*/ 1 w 1471"/>
                    <a:gd name="T19" fmla="*/ 1 h 174"/>
                    <a:gd name="T20" fmla="*/ 1 w 1471"/>
                    <a:gd name="T21" fmla="*/ 1 h 174"/>
                    <a:gd name="T22" fmla="*/ 1 w 1471"/>
                    <a:gd name="T23" fmla="*/ 1 h 174"/>
                    <a:gd name="T24" fmla="*/ 1 w 1471"/>
                    <a:gd name="T25" fmla="*/ 1 h 174"/>
                    <a:gd name="T26" fmla="*/ 1 w 1471"/>
                    <a:gd name="T27" fmla="*/ 1 h 174"/>
                    <a:gd name="T28" fmla="*/ 1 w 1471"/>
                    <a:gd name="T29" fmla="*/ 1 h 174"/>
                    <a:gd name="T30" fmla="*/ 1 w 1471"/>
                    <a:gd name="T31" fmla="*/ 1 h 174"/>
                    <a:gd name="T32" fmla="*/ 1 w 1471"/>
                    <a:gd name="T33" fmla="*/ 1 h 174"/>
                    <a:gd name="T34" fmla="*/ 1 w 1471"/>
                    <a:gd name="T35" fmla="*/ 1 h 174"/>
                    <a:gd name="T36" fmla="*/ 1 w 1471"/>
                    <a:gd name="T37" fmla="*/ 1 h 174"/>
                    <a:gd name="T38" fmla="*/ 1 w 1471"/>
                    <a:gd name="T39" fmla="*/ 1 h 174"/>
                    <a:gd name="T40" fmla="*/ 1 w 1471"/>
                    <a:gd name="T41" fmla="*/ 1 h 174"/>
                    <a:gd name="T42" fmla="*/ 1 w 1471"/>
                    <a:gd name="T43" fmla="*/ 1 h 174"/>
                    <a:gd name="T44" fmla="*/ 1 w 1471"/>
                    <a:gd name="T45" fmla="*/ 1 h 174"/>
                    <a:gd name="T46" fmla="*/ 1 w 1471"/>
                    <a:gd name="T47" fmla="*/ 1 h 174"/>
                    <a:gd name="T48" fmla="*/ 1 w 1471"/>
                    <a:gd name="T49" fmla="*/ 1 h 174"/>
                    <a:gd name="T50" fmla="*/ 1 w 1471"/>
                    <a:gd name="T51" fmla="*/ 1 h 174"/>
                    <a:gd name="T52" fmla="*/ 0 w 1471"/>
                    <a:gd name="T53" fmla="*/ 1 h 174"/>
                    <a:gd name="T54" fmla="*/ 1 w 1471"/>
                    <a:gd name="T55" fmla="*/ 1 h 174"/>
                    <a:gd name="T56" fmla="*/ 1 w 1471"/>
                    <a:gd name="T57" fmla="*/ 0 h 174"/>
                    <a:gd name="T58" fmla="*/ 1 w 1471"/>
                    <a:gd name="T59" fmla="*/ 0 h 174"/>
                    <a:gd name="T60" fmla="*/ 1 w 1471"/>
                    <a:gd name="T61" fmla="*/ 1 h 174"/>
                    <a:gd name="T62" fmla="*/ 1 w 1471"/>
                    <a:gd name="T63" fmla="*/ 1 h 174"/>
                    <a:gd name="T64" fmla="*/ 1 w 1471"/>
                    <a:gd name="T65" fmla="*/ 1 h 174"/>
                    <a:gd name="T66" fmla="*/ 1 w 1471"/>
                    <a:gd name="T67" fmla="*/ 1 h 174"/>
                    <a:gd name="T68" fmla="*/ 1 w 1471"/>
                    <a:gd name="T69" fmla="*/ 1 h 174"/>
                    <a:gd name="T70" fmla="*/ 1 w 1471"/>
                    <a:gd name="T71" fmla="*/ 1 h 174"/>
                    <a:gd name="T72" fmla="*/ 1 w 1471"/>
                    <a:gd name="T73" fmla="*/ 1 h 174"/>
                    <a:gd name="T74" fmla="*/ 1 w 1471"/>
                    <a:gd name="T75" fmla="*/ 1 h 174"/>
                    <a:gd name="T76" fmla="*/ 1 w 1471"/>
                    <a:gd name="T77" fmla="*/ 1 h 174"/>
                    <a:gd name="T78" fmla="*/ 1 w 1471"/>
                    <a:gd name="T79" fmla="*/ 1 h 174"/>
                    <a:gd name="T80" fmla="*/ 1 w 1471"/>
                    <a:gd name="T81" fmla="*/ 1 h 174"/>
                    <a:gd name="T82" fmla="*/ 1 w 1471"/>
                    <a:gd name="T83" fmla="*/ 1 h 174"/>
                    <a:gd name="T84" fmla="*/ 1 w 1471"/>
                    <a:gd name="T85" fmla="*/ 1 h 174"/>
                    <a:gd name="T86" fmla="*/ 1 w 1471"/>
                    <a:gd name="T87" fmla="*/ 1 h 174"/>
                    <a:gd name="T88" fmla="*/ 1 w 1471"/>
                    <a:gd name="T89" fmla="*/ 1 h 174"/>
                    <a:gd name="T90" fmla="*/ 1 w 1471"/>
                    <a:gd name="T91" fmla="*/ 1 h 174"/>
                    <a:gd name="T92" fmla="*/ 1 w 1471"/>
                    <a:gd name="T93" fmla="*/ 1 h 174"/>
                    <a:gd name="T94" fmla="*/ 1 w 1471"/>
                    <a:gd name="T95" fmla="*/ 1 h 174"/>
                    <a:gd name="T96" fmla="*/ 1 w 1471"/>
                    <a:gd name="T97" fmla="*/ 1 h 174"/>
                    <a:gd name="T98" fmla="*/ 1 w 1471"/>
                    <a:gd name="T99" fmla="*/ 1 h 174"/>
                    <a:gd name="T100" fmla="*/ 1 w 1471"/>
                    <a:gd name="T101" fmla="*/ 1 h 174"/>
                    <a:gd name="T102" fmla="*/ 1 w 1471"/>
                    <a:gd name="T103" fmla="*/ 1 h 174"/>
                    <a:gd name="T104" fmla="*/ 1 w 1471"/>
                    <a:gd name="T105" fmla="*/ 1 h 174"/>
                    <a:gd name="T106" fmla="*/ 1 w 1471"/>
                    <a:gd name="T107" fmla="*/ 1 h 174"/>
                    <a:gd name="T108" fmla="*/ 1 w 1471"/>
                    <a:gd name="T109" fmla="*/ 1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71"/>
                    <a:gd name="T166" fmla="*/ 0 h 174"/>
                    <a:gd name="T167" fmla="*/ 1471 w 1471"/>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71" h="174">
                      <a:moveTo>
                        <a:pt x="1469" y="49"/>
                      </a:moveTo>
                      <a:lnTo>
                        <a:pt x="1469" y="49"/>
                      </a:lnTo>
                      <a:lnTo>
                        <a:pt x="1471" y="74"/>
                      </a:lnTo>
                      <a:lnTo>
                        <a:pt x="1471" y="99"/>
                      </a:lnTo>
                      <a:lnTo>
                        <a:pt x="1470" y="121"/>
                      </a:lnTo>
                      <a:lnTo>
                        <a:pt x="1468" y="139"/>
                      </a:lnTo>
                      <a:lnTo>
                        <a:pt x="1465" y="146"/>
                      </a:lnTo>
                      <a:lnTo>
                        <a:pt x="1462" y="154"/>
                      </a:lnTo>
                      <a:lnTo>
                        <a:pt x="1457" y="160"/>
                      </a:lnTo>
                      <a:lnTo>
                        <a:pt x="1451" y="165"/>
                      </a:lnTo>
                      <a:lnTo>
                        <a:pt x="1443" y="171"/>
                      </a:lnTo>
                      <a:lnTo>
                        <a:pt x="1436" y="173"/>
                      </a:lnTo>
                      <a:lnTo>
                        <a:pt x="1428" y="174"/>
                      </a:lnTo>
                      <a:lnTo>
                        <a:pt x="1420" y="174"/>
                      </a:lnTo>
                      <a:lnTo>
                        <a:pt x="1407" y="171"/>
                      </a:lnTo>
                      <a:lnTo>
                        <a:pt x="1398" y="164"/>
                      </a:lnTo>
                      <a:lnTo>
                        <a:pt x="1392" y="154"/>
                      </a:lnTo>
                      <a:lnTo>
                        <a:pt x="1384" y="141"/>
                      </a:lnTo>
                      <a:lnTo>
                        <a:pt x="1379" y="135"/>
                      </a:lnTo>
                      <a:lnTo>
                        <a:pt x="1371" y="131"/>
                      </a:lnTo>
                      <a:lnTo>
                        <a:pt x="1362" y="128"/>
                      </a:lnTo>
                      <a:lnTo>
                        <a:pt x="1352" y="128"/>
                      </a:lnTo>
                      <a:lnTo>
                        <a:pt x="1341" y="128"/>
                      </a:lnTo>
                      <a:lnTo>
                        <a:pt x="1329" y="130"/>
                      </a:lnTo>
                      <a:lnTo>
                        <a:pt x="1318" y="130"/>
                      </a:lnTo>
                      <a:lnTo>
                        <a:pt x="1306" y="131"/>
                      </a:lnTo>
                      <a:lnTo>
                        <a:pt x="1292" y="131"/>
                      </a:lnTo>
                      <a:lnTo>
                        <a:pt x="1276" y="131"/>
                      </a:lnTo>
                      <a:lnTo>
                        <a:pt x="1259" y="131"/>
                      </a:lnTo>
                      <a:lnTo>
                        <a:pt x="1238" y="131"/>
                      </a:lnTo>
                      <a:lnTo>
                        <a:pt x="1216" y="131"/>
                      </a:lnTo>
                      <a:lnTo>
                        <a:pt x="1194" y="131"/>
                      </a:lnTo>
                      <a:lnTo>
                        <a:pt x="1171" y="131"/>
                      </a:lnTo>
                      <a:lnTo>
                        <a:pt x="1147" y="131"/>
                      </a:lnTo>
                      <a:lnTo>
                        <a:pt x="1134" y="131"/>
                      </a:lnTo>
                      <a:lnTo>
                        <a:pt x="1120" y="131"/>
                      </a:lnTo>
                      <a:lnTo>
                        <a:pt x="1105" y="131"/>
                      </a:lnTo>
                      <a:lnTo>
                        <a:pt x="1087" y="131"/>
                      </a:lnTo>
                      <a:lnTo>
                        <a:pt x="1069" y="131"/>
                      </a:lnTo>
                      <a:lnTo>
                        <a:pt x="1051" y="131"/>
                      </a:lnTo>
                      <a:lnTo>
                        <a:pt x="1031" y="131"/>
                      </a:lnTo>
                      <a:lnTo>
                        <a:pt x="1012" y="131"/>
                      </a:lnTo>
                      <a:lnTo>
                        <a:pt x="994" y="131"/>
                      </a:lnTo>
                      <a:lnTo>
                        <a:pt x="975" y="131"/>
                      </a:lnTo>
                      <a:lnTo>
                        <a:pt x="957" y="131"/>
                      </a:lnTo>
                      <a:lnTo>
                        <a:pt x="940" y="132"/>
                      </a:lnTo>
                      <a:lnTo>
                        <a:pt x="924" y="132"/>
                      </a:lnTo>
                      <a:lnTo>
                        <a:pt x="910" y="132"/>
                      </a:lnTo>
                      <a:lnTo>
                        <a:pt x="897" y="133"/>
                      </a:lnTo>
                      <a:lnTo>
                        <a:pt x="885" y="133"/>
                      </a:lnTo>
                      <a:lnTo>
                        <a:pt x="875" y="133"/>
                      </a:lnTo>
                      <a:lnTo>
                        <a:pt x="863" y="135"/>
                      </a:lnTo>
                      <a:lnTo>
                        <a:pt x="851" y="135"/>
                      </a:lnTo>
                      <a:lnTo>
                        <a:pt x="838" y="136"/>
                      </a:lnTo>
                      <a:lnTo>
                        <a:pt x="824" y="137"/>
                      </a:lnTo>
                      <a:lnTo>
                        <a:pt x="808" y="139"/>
                      </a:lnTo>
                      <a:lnTo>
                        <a:pt x="794" y="139"/>
                      </a:lnTo>
                      <a:lnTo>
                        <a:pt x="779" y="140"/>
                      </a:lnTo>
                      <a:lnTo>
                        <a:pt x="763" y="141"/>
                      </a:lnTo>
                      <a:lnTo>
                        <a:pt x="748" y="141"/>
                      </a:lnTo>
                      <a:lnTo>
                        <a:pt x="733" y="142"/>
                      </a:lnTo>
                      <a:lnTo>
                        <a:pt x="717" y="144"/>
                      </a:lnTo>
                      <a:lnTo>
                        <a:pt x="703" y="145"/>
                      </a:lnTo>
                      <a:lnTo>
                        <a:pt x="688" y="145"/>
                      </a:lnTo>
                      <a:lnTo>
                        <a:pt x="674" y="146"/>
                      </a:lnTo>
                      <a:lnTo>
                        <a:pt x="661" y="146"/>
                      </a:lnTo>
                      <a:lnTo>
                        <a:pt x="645" y="146"/>
                      </a:lnTo>
                      <a:lnTo>
                        <a:pt x="627" y="147"/>
                      </a:lnTo>
                      <a:lnTo>
                        <a:pt x="606" y="149"/>
                      </a:lnTo>
                      <a:lnTo>
                        <a:pt x="580" y="150"/>
                      </a:lnTo>
                      <a:lnTo>
                        <a:pt x="553" y="151"/>
                      </a:lnTo>
                      <a:lnTo>
                        <a:pt x="525" y="153"/>
                      </a:lnTo>
                      <a:lnTo>
                        <a:pt x="495" y="154"/>
                      </a:lnTo>
                      <a:lnTo>
                        <a:pt x="465" y="155"/>
                      </a:lnTo>
                      <a:lnTo>
                        <a:pt x="434" y="156"/>
                      </a:lnTo>
                      <a:lnTo>
                        <a:pt x="404" y="159"/>
                      </a:lnTo>
                      <a:lnTo>
                        <a:pt x="375" y="160"/>
                      </a:lnTo>
                      <a:lnTo>
                        <a:pt x="347" y="162"/>
                      </a:lnTo>
                      <a:lnTo>
                        <a:pt x="321" y="163"/>
                      </a:lnTo>
                      <a:lnTo>
                        <a:pt x="298" y="164"/>
                      </a:lnTo>
                      <a:lnTo>
                        <a:pt x="277" y="165"/>
                      </a:lnTo>
                      <a:lnTo>
                        <a:pt x="261" y="167"/>
                      </a:lnTo>
                      <a:lnTo>
                        <a:pt x="232" y="168"/>
                      </a:lnTo>
                      <a:lnTo>
                        <a:pt x="204" y="168"/>
                      </a:lnTo>
                      <a:lnTo>
                        <a:pt x="179" y="168"/>
                      </a:lnTo>
                      <a:lnTo>
                        <a:pt x="154" y="168"/>
                      </a:lnTo>
                      <a:lnTo>
                        <a:pt x="131" y="167"/>
                      </a:lnTo>
                      <a:lnTo>
                        <a:pt x="111" y="164"/>
                      </a:lnTo>
                      <a:lnTo>
                        <a:pt x="94" y="163"/>
                      </a:lnTo>
                      <a:lnTo>
                        <a:pt x="78" y="162"/>
                      </a:lnTo>
                      <a:lnTo>
                        <a:pt x="62" y="159"/>
                      </a:lnTo>
                      <a:lnTo>
                        <a:pt x="46" y="154"/>
                      </a:lnTo>
                      <a:lnTo>
                        <a:pt x="32" y="147"/>
                      </a:lnTo>
                      <a:lnTo>
                        <a:pt x="21" y="139"/>
                      </a:lnTo>
                      <a:lnTo>
                        <a:pt x="10" y="127"/>
                      </a:lnTo>
                      <a:lnTo>
                        <a:pt x="4" y="114"/>
                      </a:lnTo>
                      <a:lnTo>
                        <a:pt x="0" y="99"/>
                      </a:lnTo>
                      <a:lnTo>
                        <a:pt x="0" y="82"/>
                      </a:lnTo>
                      <a:lnTo>
                        <a:pt x="5" y="60"/>
                      </a:lnTo>
                      <a:lnTo>
                        <a:pt x="14" y="42"/>
                      </a:lnTo>
                      <a:lnTo>
                        <a:pt x="27" y="28"/>
                      </a:lnTo>
                      <a:lnTo>
                        <a:pt x="43" y="18"/>
                      </a:lnTo>
                      <a:lnTo>
                        <a:pt x="61" y="10"/>
                      </a:lnTo>
                      <a:lnTo>
                        <a:pt x="80" y="5"/>
                      </a:lnTo>
                      <a:lnTo>
                        <a:pt x="99" y="1"/>
                      </a:lnTo>
                      <a:lnTo>
                        <a:pt x="118" y="0"/>
                      </a:lnTo>
                      <a:lnTo>
                        <a:pt x="126" y="0"/>
                      </a:lnTo>
                      <a:lnTo>
                        <a:pt x="136" y="0"/>
                      </a:lnTo>
                      <a:lnTo>
                        <a:pt x="149" y="0"/>
                      </a:lnTo>
                      <a:lnTo>
                        <a:pt x="164" y="0"/>
                      </a:lnTo>
                      <a:lnTo>
                        <a:pt x="182" y="1"/>
                      </a:lnTo>
                      <a:lnTo>
                        <a:pt x="200" y="1"/>
                      </a:lnTo>
                      <a:lnTo>
                        <a:pt x="220" y="1"/>
                      </a:lnTo>
                      <a:lnTo>
                        <a:pt x="240" y="1"/>
                      </a:lnTo>
                      <a:lnTo>
                        <a:pt x="261" y="3"/>
                      </a:lnTo>
                      <a:lnTo>
                        <a:pt x="281" y="3"/>
                      </a:lnTo>
                      <a:lnTo>
                        <a:pt x="300" y="3"/>
                      </a:lnTo>
                      <a:lnTo>
                        <a:pt x="320" y="4"/>
                      </a:lnTo>
                      <a:lnTo>
                        <a:pt x="338" y="4"/>
                      </a:lnTo>
                      <a:lnTo>
                        <a:pt x="353" y="4"/>
                      </a:lnTo>
                      <a:lnTo>
                        <a:pt x="367" y="5"/>
                      </a:lnTo>
                      <a:lnTo>
                        <a:pt x="379" y="5"/>
                      </a:lnTo>
                      <a:lnTo>
                        <a:pt x="391" y="5"/>
                      </a:lnTo>
                      <a:lnTo>
                        <a:pt x="407" y="6"/>
                      </a:lnTo>
                      <a:lnTo>
                        <a:pt x="425" y="8"/>
                      </a:lnTo>
                      <a:lnTo>
                        <a:pt x="444" y="9"/>
                      </a:lnTo>
                      <a:lnTo>
                        <a:pt x="465" y="10"/>
                      </a:lnTo>
                      <a:lnTo>
                        <a:pt x="488" y="12"/>
                      </a:lnTo>
                      <a:lnTo>
                        <a:pt x="511" y="13"/>
                      </a:lnTo>
                      <a:lnTo>
                        <a:pt x="535" y="14"/>
                      </a:lnTo>
                      <a:lnTo>
                        <a:pt x="561" y="15"/>
                      </a:lnTo>
                      <a:lnTo>
                        <a:pt x="585" y="18"/>
                      </a:lnTo>
                      <a:lnTo>
                        <a:pt x="611" y="19"/>
                      </a:lnTo>
                      <a:lnTo>
                        <a:pt x="635" y="21"/>
                      </a:lnTo>
                      <a:lnTo>
                        <a:pt x="658" y="22"/>
                      </a:lnTo>
                      <a:lnTo>
                        <a:pt x="681" y="24"/>
                      </a:lnTo>
                      <a:lnTo>
                        <a:pt x="703" y="26"/>
                      </a:lnTo>
                      <a:lnTo>
                        <a:pt x="722" y="27"/>
                      </a:lnTo>
                      <a:lnTo>
                        <a:pt x="740" y="28"/>
                      </a:lnTo>
                      <a:lnTo>
                        <a:pt x="760" y="29"/>
                      </a:lnTo>
                      <a:lnTo>
                        <a:pt x="779" y="32"/>
                      </a:lnTo>
                      <a:lnTo>
                        <a:pt x="799" y="33"/>
                      </a:lnTo>
                      <a:lnTo>
                        <a:pt x="819" y="36"/>
                      </a:lnTo>
                      <a:lnTo>
                        <a:pt x="839" y="37"/>
                      </a:lnTo>
                      <a:lnTo>
                        <a:pt x="858" y="38"/>
                      </a:lnTo>
                      <a:lnTo>
                        <a:pt x="878" y="41"/>
                      </a:lnTo>
                      <a:lnTo>
                        <a:pt x="897" y="42"/>
                      </a:lnTo>
                      <a:lnTo>
                        <a:pt x="915" y="45"/>
                      </a:lnTo>
                      <a:lnTo>
                        <a:pt x="931" y="46"/>
                      </a:lnTo>
                      <a:lnTo>
                        <a:pt x="947" y="47"/>
                      </a:lnTo>
                      <a:lnTo>
                        <a:pt x="961" y="50"/>
                      </a:lnTo>
                      <a:lnTo>
                        <a:pt x="974" y="51"/>
                      </a:lnTo>
                      <a:lnTo>
                        <a:pt x="984" y="53"/>
                      </a:lnTo>
                      <a:lnTo>
                        <a:pt x="993" y="54"/>
                      </a:lnTo>
                      <a:lnTo>
                        <a:pt x="1002" y="55"/>
                      </a:lnTo>
                      <a:lnTo>
                        <a:pt x="1012" y="56"/>
                      </a:lnTo>
                      <a:lnTo>
                        <a:pt x="1025" y="58"/>
                      </a:lnTo>
                      <a:lnTo>
                        <a:pt x="1038" y="59"/>
                      </a:lnTo>
                      <a:lnTo>
                        <a:pt x="1053" y="60"/>
                      </a:lnTo>
                      <a:lnTo>
                        <a:pt x="1069" y="62"/>
                      </a:lnTo>
                      <a:lnTo>
                        <a:pt x="1084" y="62"/>
                      </a:lnTo>
                      <a:lnTo>
                        <a:pt x="1099" y="63"/>
                      </a:lnTo>
                      <a:lnTo>
                        <a:pt x="1116" y="64"/>
                      </a:lnTo>
                      <a:lnTo>
                        <a:pt x="1132" y="65"/>
                      </a:lnTo>
                      <a:lnTo>
                        <a:pt x="1146" y="67"/>
                      </a:lnTo>
                      <a:lnTo>
                        <a:pt x="1160" y="67"/>
                      </a:lnTo>
                      <a:lnTo>
                        <a:pt x="1173" y="68"/>
                      </a:lnTo>
                      <a:lnTo>
                        <a:pt x="1184" y="69"/>
                      </a:lnTo>
                      <a:lnTo>
                        <a:pt x="1194" y="69"/>
                      </a:lnTo>
                      <a:lnTo>
                        <a:pt x="1202" y="71"/>
                      </a:lnTo>
                      <a:lnTo>
                        <a:pt x="1216" y="72"/>
                      </a:lnTo>
                      <a:lnTo>
                        <a:pt x="1232" y="72"/>
                      </a:lnTo>
                      <a:lnTo>
                        <a:pt x="1247" y="72"/>
                      </a:lnTo>
                      <a:lnTo>
                        <a:pt x="1262" y="72"/>
                      </a:lnTo>
                      <a:lnTo>
                        <a:pt x="1278" y="72"/>
                      </a:lnTo>
                      <a:lnTo>
                        <a:pt x="1293" y="71"/>
                      </a:lnTo>
                      <a:lnTo>
                        <a:pt x="1309" y="72"/>
                      </a:lnTo>
                      <a:lnTo>
                        <a:pt x="1323" y="72"/>
                      </a:lnTo>
                      <a:lnTo>
                        <a:pt x="1332" y="72"/>
                      </a:lnTo>
                      <a:lnTo>
                        <a:pt x="1339" y="72"/>
                      </a:lnTo>
                      <a:lnTo>
                        <a:pt x="1347" y="72"/>
                      </a:lnTo>
                      <a:lnTo>
                        <a:pt x="1353" y="71"/>
                      </a:lnTo>
                      <a:lnTo>
                        <a:pt x="1359" y="71"/>
                      </a:lnTo>
                      <a:lnTo>
                        <a:pt x="1364" y="69"/>
                      </a:lnTo>
                      <a:lnTo>
                        <a:pt x="1368" y="68"/>
                      </a:lnTo>
                      <a:lnTo>
                        <a:pt x="1370" y="67"/>
                      </a:lnTo>
                      <a:lnTo>
                        <a:pt x="1379" y="58"/>
                      </a:lnTo>
                      <a:lnTo>
                        <a:pt x="1384" y="49"/>
                      </a:lnTo>
                      <a:lnTo>
                        <a:pt x="1389" y="37"/>
                      </a:lnTo>
                      <a:lnTo>
                        <a:pt x="1394" y="24"/>
                      </a:lnTo>
                      <a:lnTo>
                        <a:pt x="1400" y="18"/>
                      </a:lnTo>
                      <a:lnTo>
                        <a:pt x="1405" y="14"/>
                      </a:lnTo>
                      <a:lnTo>
                        <a:pt x="1411" y="10"/>
                      </a:lnTo>
                      <a:lnTo>
                        <a:pt x="1418" y="8"/>
                      </a:lnTo>
                      <a:lnTo>
                        <a:pt x="1425" y="8"/>
                      </a:lnTo>
                      <a:lnTo>
                        <a:pt x="1432" y="8"/>
                      </a:lnTo>
                      <a:lnTo>
                        <a:pt x="1438" y="9"/>
                      </a:lnTo>
                      <a:lnTo>
                        <a:pt x="1443" y="12"/>
                      </a:lnTo>
                      <a:lnTo>
                        <a:pt x="1455" y="22"/>
                      </a:lnTo>
                      <a:lnTo>
                        <a:pt x="1462" y="35"/>
                      </a:lnTo>
                      <a:lnTo>
                        <a:pt x="1468" y="45"/>
                      </a:lnTo>
                      <a:lnTo>
                        <a:pt x="1469" y="49"/>
                      </a:lnTo>
                    </a:path>
                  </a:pathLst>
                </a:custGeom>
                <a:noFill/>
                <a:ln w="0">
                  <a:solidFill>
                    <a:srgbClr val="000000"/>
                  </a:solidFill>
                  <a:round/>
                  <a:headEnd/>
                  <a:tailEnd/>
                </a:ln>
              </p:spPr>
              <p:txBody>
                <a:bodyPr/>
                <a:lstStyle/>
                <a:p>
                  <a:endParaRPr lang="en-US" dirty="0"/>
                </a:p>
              </p:txBody>
            </p:sp>
            <p:sp>
              <p:nvSpPr>
                <p:cNvPr id="2164" name="Freeform 111"/>
                <p:cNvSpPr>
                  <a:spLocks/>
                </p:cNvSpPr>
                <p:nvPr/>
              </p:nvSpPr>
              <p:spPr bwMode="auto">
                <a:xfrm>
                  <a:off x="2310" y="3416"/>
                  <a:ext cx="451" cy="461"/>
                </a:xfrm>
                <a:custGeom>
                  <a:avLst/>
                  <a:gdLst>
                    <a:gd name="T0" fmla="*/ 1 w 902"/>
                    <a:gd name="T1" fmla="*/ 1 h 922"/>
                    <a:gd name="T2" fmla="*/ 1 w 902"/>
                    <a:gd name="T3" fmla="*/ 1 h 922"/>
                    <a:gd name="T4" fmla="*/ 1 w 902"/>
                    <a:gd name="T5" fmla="*/ 1 h 922"/>
                    <a:gd name="T6" fmla="*/ 1 w 902"/>
                    <a:gd name="T7" fmla="*/ 1 h 922"/>
                    <a:gd name="T8" fmla="*/ 1 w 902"/>
                    <a:gd name="T9" fmla="*/ 1 h 922"/>
                    <a:gd name="T10" fmla="*/ 1 w 902"/>
                    <a:gd name="T11" fmla="*/ 1 h 922"/>
                    <a:gd name="T12" fmla="*/ 1 w 902"/>
                    <a:gd name="T13" fmla="*/ 1 h 922"/>
                    <a:gd name="T14" fmla="*/ 1 w 902"/>
                    <a:gd name="T15" fmla="*/ 1 h 922"/>
                    <a:gd name="T16" fmla="*/ 1 w 902"/>
                    <a:gd name="T17" fmla="*/ 1 h 922"/>
                    <a:gd name="T18" fmla="*/ 1 w 902"/>
                    <a:gd name="T19" fmla="*/ 1 h 922"/>
                    <a:gd name="T20" fmla="*/ 1 w 902"/>
                    <a:gd name="T21" fmla="*/ 1 h 922"/>
                    <a:gd name="T22" fmla="*/ 1 w 902"/>
                    <a:gd name="T23" fmla="*/ 1 h 922"/>
                    <a:gd name="T24" fmla="*/ 1 w 902"/>
                    <a:gd name="T25" fmla="*/ 1 h 922"/>
                    <a:gd name="T26" fmla="*/ 1 w 902"/>
                    <a:gd name="T27" fmla="*/ 1 h 922"/>
                    <a:gd name="T28" fmla="*/ 1 w 902"/>
                    <a:gd name="T29" fmla="*/ 1 h 922"/>
                    <a:gd name="T30" fmla="*/ 1 w 902"/>
                    <a:gd name="T31" fmla="*/ 1 h 922"/>
                    <a:gd name="T32" fmla="*/ 1 w 902"/>
                    <a:gd name="T33" fmla="*/ 1 h 922"/>
                    <a:gd name="T34" fmla="*/ 1 w 902"/>
                    <a:gd name="T35" fmla="*/ 1 h 922"/>
                    <a:gd name="T36" fmla="*/ 1 w 902"/>
                    <a:gd name="T37" fmla="*/ 1 h 922"/>
                    <a:gd name="T38" fmla="*/ 1 w 902"/>
                    <a:gd name="T39" fmla="*/ 1 h 922"/>
                    <a:gd name="T40" fmla="*/ 1 w 902"/>
                    <a:gd name="T41" fmla="*/ 1 h 922"/>
                    <a:gd name="T42" fmla="*/ 1 w 902"/>
                    <a:gd name="T43" fmla="*/ 1 h 922"/>
                    <a:gd name="T44" fmla="*/ 1 w 902"/>
                    <a:gd name="T45" fmla="*/ 1 h 922"/>
                    <a:gd name="T46" fmla="*/ 1 w 902"/>
                    <a:gd name="T47" fmla="*/ 1 h 922"/>
                    <a:gd name="T48" fmla="*/ 1 w 902"/>
                    <a:gd name="T49" fmla="*/ 1 h 922"/>
                    <a:gd name="T50" fmla="*/ 1 w 902"/>
                    <a:gd name="T51" fmla="*/ 1 h 922"/>
                    <a:gd name="T52" fmla="*/ 1 w 902"/>
                    <a:gd name="T53" fmla="*/ 1 h 922"/>
                    <a:gd name="T54" fmla="*/ 1 w 902"/>
                    <a:gd name="T55" fmla="*/ 1 h 922"/>
                    <a:gd name="T56" fmla="*/ 1 w 902"/>
                    <a:gd name="T57" fmla="*/ 1 h 922"/>
                    <a:gd name="T58" fmla="*/ 1 w 902"/>
                    <a:gd name="T59" fmla="*/ 1 h 922"/>
                    <a:gd name="T60" fmla="*/ 1 w 902"/>
                    <a:gd name="T61" fmla="*/ 1 h 922"/>
                    <a:gd name="T62" fmla="*/ 1 w 902"/>
                    <a:gd name="T63" fmla="*/ 1 h 922"/>
                    <a:gd name="T64" fmla="*/ 1 w 902"/>
                    <a:gd name="T65" fmla="*/ 1 h 922"/>
                    <a:gd name="T66" fmla="*/ 1 w 902"/>
                    <a:gd name="T67" fmla="*/ 1 h 922"/>
                    <a:gd name="T68" fmla="*/ 1 w 902"/>
                    <a:gd name="T69" fmla="*/ 1 h 922"/>
                    <a:gd name="T70" fmla="*/ 1 w 902"/>
                    <a:gd name="T71" fmla="*/ 1 h 922"/>
                    <a:gd name="T72" fmla="*/ 1 w 902"/>
                    <a:gd name="T73" fmla="*/ 1 h 922"/>
                    <a:gd name="T74" fmla="*/ 1 w 902"/>
                    <a:gd name="T75" fmla="*/ 1 h 922"/>
                    <a:gd name="T76" fmla="*/ 1 w 902"/>
                    <a:gd name="T77" fmla="*/ 1 h 922"/>
                    <a:gd name="T78" fmla="*/ 1 w 902"/>
                    <a:gd name="T79" fmla="*/ 1 h 922"/>
                    <a:gd name="T80" fmla="*/ 1 w 902"/>
                    <a:gd name="T81" fmla="*/ 1 h 922"/>
                    <a:gd name="T82" fmla="*/ 1 w 902"/>
                    <a:gd name="T83" fmla="*/ 1 h 922"/>
                    <a:gd name="T84" fmla="*/ 1 w 902"/>
                    <a:gd name="T85" fmla="*/ 1 h 922"/>
                    <a:gd name="T86" fmla="*/ 1 w 902"/>
                    <a:gd name="T87" fmla="*/ 1 h 922"/>
                    <a:gd name="T88" fmla="*/ 1 w 902"/>
                    <a:gd name="T89" fmla="*/ 1 h 922"/>
                    <a:gd name="T90" fmla="*/ 1 w 902"/>
                    <a:gd name="T91" fmla="*/ 1 h 922"/>
                    <a:gd name="T92" fmla="*/ 1 w 902"/>
                    <a:gd name="T93" fmla="*/ 1 h 922"/>
                    <a:gd name="T94" fmla="*/ 1 w 902"/>
                    <a:gd name="T95" fmla="*/ 1 h 922"/>
                    <a:gd name="T96" fmla="*/ 1 w 902"/>
                    <a:gd name="T97" fmla="*/ 1 h 922"/>
                    <a:gd name="T98" fmla="*/ 1 w 902"/>
                    <a:gd name="T99" fmla="*/ 1 h 922"/>
                    <a:gd name="T100" fmla="*/ 1 w 902"/>
                    <a:gd name="T101" fmla="*/ 1 h 922"/>
                    <a:gd name="T102" fmla="*/ 1 w 902"/>
                    <a:gd name="T103" fmla="*/ 1 h 922"/>
                    <a:gd name="T104" fmla="*/ 1 w 902"/>
                    <a:gd name="T105" fmla="*/ 1 h 922"/>
                    <a:gd name="T106" fmla="*/ 1 w 902"/>
                    <a:gd name="T107" fmla="*/ 1 h 922"/>
                    <a:gd name="T108" fmla="*/ 1 w 902"/>
                    <a:gd name="T109" fmla="*/ 1 h 922"/>
                    <a:gd name="T110" fmla="*/ 1 w 902"/>
                    <a:gd name="T111" fmla="*/ 1 h 922"/>
                    <a:gd name="T112" fmla="*/ 1 w 902"/>
                    <a:gd name="T113" fmla="*/ 1 h 922"/>
                    <a:gd name="T114" fmla="*/ 1 w 902"/>
                    <a:gd name="T115" fmla="*/ 1 h 922"/>
                    <a:gd name="T116" fmla="*/ 1 w 902"/>
                    <a:gd name="T117" fmla="*/ 1 h 922"/>
                    <a:gd name="T118" fmla="*/ 1 w 902"/>
                    <a:gd name="T119" fmla="*/ 1 h 922"/>
                    <a:gd name="T120" fmla="*/ 1 w 902"/>
                    <a:gd name="T121" fmla="*/ 1 h 922"/>
                    <a:gd name="T122" fmla="*/ 1 w 902"/>
                    <a:gd name="T123" fmla="*/ 1 h 9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2"/>
                    <a:gd name="T187" fmla="*/ 0 h 922"/>
                    <a:gd name="T188" fmla="*/ 902 w 902"/>
                    <a:gd name="T189" fmla="*/ 922 h 9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2" h="922">
                      <a:moveTo>
                        <a:pt x="802" y="363"/>
                      </a:moveTo>
                      <a:lnTo>
                        <a:pt x="798" y="336"/>
                      </a:lnTo>
                      <a:lnTo>
                        <a:pt x="793" y="309"/>
                      </a:lnTo>
                      <a:lnTo>
                        <a:pt x="786" y="283"/>
                      </a:lnTo>
                      <a:lnTo>
                        <a:pt x="778" y="258"/>
                      </a:lnTo>
                      <a:lnTo>
                        <a:pt x="769" y="235"/>
                      </a:lnTo>
                      <a:lnTo>
                        <a:pt x="758" y="212"/>
                      </a:lnTo>
                      <a:lnTo>
                        <a:pt x="746" y="190"/>
                      </a:lnTo>
                      <a:lnTo>
                        <a:pt x="735" y="169"/>
                      </a:lnTo>
                      <a:lnTo>
                        <a:pt x="709" y="137"/>
                      </a:lnTo>
                      <a:lnTo>
                        <a:pt x="681" y="109"/>
                      </a:lnTo>
                      <a:lnTo>
                        <a:pt x="650" y="83"/>
                      </a:lnTo>
                      <a:lnTo>
                        <a:pt x="617" y="61"/>
                      </a:lnTo>
                      <a:lnTo>
                        <a:pt x="582" y="42"/>
                      </a:lnTo>
                      <a:lnTo>
                        <a:pt x="546" y="27"/>
                      </a:lnTo>
                      <a:lnTo>
                        <a:pt x="509" y="15"/>
                      </a:lnTo>
                      <a:lnTo>
                        <a:pt x="471" y="6"/>
                      </a:lnTo>
                      <a:lnTo>
                        <a:pt x="431" y="1"/>
                      </a:lnTo>
                      <a:lnTo>
                        <a:pt x="391" y="0"/>
                      </a:lnTo>
                      <a:lnTo>
                        <a:pt x="351" y="2"/>
                      </a:lnTo>
                      <a:lnTo>
                        <a:pt x="312" y="8"/>
                      </a:lnTo>
                      <a:lnTo>
                        <a:pt x="273" y="18"/>
                      </a:lnTo>
                      <a:lnTo>
                        <a:pt x="235" y="31"/>
                      </a:lnTo>
                      <a:lnTo>
                        <a:pt x="196" y="49"/>
                      </a:lnTo>
                      <a:lnTo>
                        <a:pt x="160" y="69"/>
                      </a:lnTo>
                      <a:lnTo>
                        <a:pt x="120" y="100"/>
                      </a:lnTo>
                      <a:lnTo>
                        <a:pt x="87" y="137"/>
                      </a:lnTo>
                      <a:lnTo>
                        <a:pt x="60" y="181"/>
                      </a:lnTo>
                      <a:lnTo>
                        <a:pt x="40" y="229"/>
                      </a:lnTo>
                      <a:lnTo>
                        <a:pt x="23" y="283"/>
                      </a:lnTo>
                      <a:lnTo>
                        <a:pt x="11" y="341"/>
                      </a:lnTo>
                      <a:lnTo>
                        <a:pt x="4" y="404"/>
                      </a:lnTo>
                      <a:lnTo>
                        <a:pt x="0" y="469"/>
                      </a:lnTo>
                      <a:lnTo>
                        <a:pt x="11" y="469"/>
                      </a:lnTo>
                      <a:lnTo>
                        <a:pt x="26" y="469"/>
                      </a:lnTo>
                      <a:lnTo>
                        <a:pt x="40" y="471"/>
                      </a:lnTo>
                      <a:lnTo>
                        <a:pt x="54" y="471"/>
                      </a:lnTo>
                      <a:lnTo>
                        <a:pt x="69" y="472"/>
                      </a:lnTo>
                      <a:lnTo>
                        <a:pt x="86" y="472"/>
                      </a:lnTo>
                      <a:lnTo>
                        <a:pt x="101" y="473"/>
                      </a:lnTo>
                      <a:lnTo>
                        <a:pt x="117" y="474"/>
                      </a:lnTo>
                      <a:lnTo>
                        <a:pt x="132" y="474"/>
                      </a:lnTo>
                      <a:lnTo>
                        <a:pt x="147" y="476"/>
                      </a:lnTo>
                      <a:lnTo>
                        <a:pt x="161" y="476"/>
                      </a:lnTo>
                      <a:lnTo>
                        <a:pt x="176" y="476"/>
                      </a:lnTo>
                      <a:lnTo>
                        <a:pt x="187" y="477"/>
                      </a:lnTo>
                      <a:lnTo>
                        <a:pt x="197" y="477"/>
                      </a:lnTo>
                      <a:lnTo>
                        <a:pt x="206" y="476"/>
                      </a:lnTo>
                      <a:lnTo>
                        <a:pt x="214" y="476"/>
                      </a:lnTo>
                      <a:lnTo>
                        <a:pt x="233" y="474"/>
                      </a:lnTo>
                      <a:lnTo>
                        <a:pt x="249" y="477"/>
                      </a:lnTo>
                      <a:lnTo>
                        <a:pt x="260" y="482"/>
                      </a:lnTo>
                      <a:lnTo>
                        <a:pt x="269" y="490"/>
                      </a:lnTo>
                      <a:lnTo>
                        <a:pt x="274" y="499"/>
                      </a:lnTo>
                      <a:lnTo>
                        <a:pt x="278" y="512"/>
                      </a:lnTo>
                      <a:lnTo>
                        <a:pt x="281" y="526"/>
                      </a:lnTo>
                      <a:lnTo>
                        <a:pt x="281" y="542"/>
                      </a:lnTo>
                      <a:lnTo>
                        <a:pt x="281" y="585"/>
                      </a:lnTo>
                      <a:lnTo>
                        <a:pt x="282" y="635"/>
                      </a:lnTo>
                      <a:lnTo>
                        <a:pt x="286" y="682"/>
                      </a:lnTo>
                      <a:lnTo>
                        <a:pt x="294" y="717"/>
                      </a:lnTo>
                      <a:lnTo>
                        <a:pt x="299" y="728"/>
                      </a:lnTo>
                      <a:lnTo>
                        <a:pt x="303" y="740"/>
                      </a:lnTo>
                      <a:lnTo>
                        <a:pt x="306" y="750"/>
                      </a:lnTo>
                      <a:lnTo>
                        <a:pt x="312" y="759"/>
                      </a:lnTo>
                      <a:lnTo>
                        <a:pt x="318" y="768"/>
                      </a:lnTo>
                      <a:lnTo>
                        <a:pt x="327" y="777"/>
                      </a:lnTo>
                      <a:lnTo>
                        <a:pt x="338" y="786"/>
                      </a:lnTo>
                      <a:lnTo>
                        <a:pt x="354" y="795"/>
                      </a:lnTo>
                      <a:lnTo>
                        <a:pt x="372" y="805"/>
                      </a:lnTo>
                      <a:lnTo>
                        <a:pt x="388" y="816"/>
                      </a:lnTo>
                      <a:lnTo>
                        <a:pt x="405" y="826"/>
                      </a:lnTo>
                      <a:lnTo>
                        <a:pt x="421" y="836"/>
                      </a:lnTo>
                      <a:lnTo>
                        <a:pt x="435" y="846"/>
                      </a:lnTo>
                      <a:lnTo>
                        <a:pt x="446" y="855"/>
                      </a:lnTo>
                      <a:lnTo>
                        <a:pt x="456" y="864"/>
                      </a:lnTo>
                      <a:lnTo>
                        <a:pt x="463" y="872"/>
                      </a:lnTo>
                      <a:lnTo>
                        <a:pt x="481" y="869"/>
                      </a:lnTo>
                      <a:lnTo>
                        <a:pt x="495" y="866"/>
                      </a:lnTo>
                      <a:lnTo>
                        <a:pt x="507" y="864"/>
                      </a:lnTo>
                      <a:lnTo>
                        <a:pt x="515" y="862"/>
                      </a:lnTo>
                      <a:lnTo>
                        <a:pt x="524" y="861"/>
                      </a:lnTo>
                      <a:lnTo>
                        <a:pt x="532" y="858"/>
                      </a:lnTo>
                      <a:lnTo>
                        <a:pt x="540" y="857"/>
                      </a:lnTo>
                      <a:lnTo>
                        <a:pt x="548" y="855"/>
                      </a:lnTo>
                      <a:lnTo>
                        <a:pt x="562" y="854"/>
                      </a:lnTo>
                      <a:lnTo>
                        <a:pt x="572" y="854"/>
                      </a:lnTo>
                      <a:lnTo>
                        <a:pt x="581" y="857"/>
                      </a:lnTo>
                      <a:lnTo>
                        <a:pt x="589" y="861"/>
                      </a:lnTo>
                      <a:lnTo>
                        <a:pt x="595" y="864"/>
                      </a:lnTo>
                      <a:lnTo>
                        <a:pt x="601" y="872"/>
                      </a:lnTo>
                      <a:lnTo>
                        <a:pt x="608" y="880"/>
                      </a:lnTo>
                      <a:lnTo>
                        <a:pt x="614" y="889"/>
                      </a:lnTo>
                      <a:lnTo>
                        <a:pt x="623" y="898"/>
                      </a:lnTo>
                      <a:lnTo>
                        <a:pt x="632" y="905"/>
                      </a:lnTo>
                      <a:lnTo>
                        <a:pt x="642" y="911"/>
                      </a:lnTo>
                      <a:lnTo>
                        <a:pt x="653" y="916"/>
                      </a:lnTo>
                      <a:lnTo>
                        <a:pt x="660" y="918"/>
                      </a:lnTo>
                      <a:lnTo>
                        <a:pt x="668" y="921"/>
                      </a:lnTo>
                      <a:lnTo>
                        <a:pt x="673" y="922"/>
                      </a:lnTo>
                      <a:lnTo>
                        <a:pt x="675" y="922"/>
                      </a:lnTo>
                      <a:lnTo>
                        <a:pt x="658" y="869"/>
                      </a:lnTo>
                      <a:lnTo>
                        <a:pt x="648" y="817"/>
                      </a:lnTo>
                      <a:lnTo>
                        <a:pt x="644" y="767"/>
                      </a:lnTo>
                      <a:lnTo>
                        <a:pt x="645" y="718"/>
                      </a:lnTo>
                      <a:lnTo>
                        <a:pt x="653" y="672"/>
                      </a:lnTo>
                      <a:lnTo>
                        <a:pt x="664" y="627"/>
                      </a:lnTo>
                      <a:lnTo>
                        <a:pt x="680" y="585"/>
                      </a:lnTo>
                      <a:lnTo>
                        <a:pt x="699" y="545"/>
                      </a:lnTo>
                      <a:lnTo>
                        <a:pt x="721" y="508"/>
                      </a:lnTo>
                      <a:lnTo>
                        <a:pt x="745" y="473"/>
                      </a:lnTo>
                      <a:lnTo>
                        <a:pt x="771" y="442"/>
                      </a:lnTo>
                      <a:lnTo>
                        <a:pt x="796" y="414"/>
                      </a:lnTo>
                      <a:lnTo>
                        <a:pt x="823" y="389"/>
                      </a:lnTo>
                      <a:lnTo>
                        <a:pt x="850" y="368"/>
                      </a:lnTo>
                      <a:lnTo>
                        <a:pt x="877" y="350"/>
                      </a:lnTo>
                      <a:lnTo>
                        <a:pt x="902" y="336"/>
                      </a:lnTo>
                      <a:lnTo>
                        <a:pt x="891" y="336"/>
                      </a:lnTo>
                      <a:lnTo>
                        <a:pt x="878" y="336"/>
                      </a:lnTo>
                      <a:lnTo>
                        <a:pt x="866" y="338"/>
                      </a:lnTo>
                      <a:lnTo>
                        <a:pt x="853" y="342"/>
                      </a:lnTo>
                      <a:lnTo>
                        <a:pt x="839" y="346"/>
                      </a:lnTo>
                      <a:lnTo>
                        <a:pt x="826" y="351"/>
                      </a:lnTo>
                      <a:lnTo>
                        <a:pt x="813" y="358"/>
                      </a:lnTo>
                      <a:lnTo>
                        <a:pt x="802" y="363"/>
                      </a:lnTo>
                      <a:close/>
                    </a:path>
                  </a:pathLst>
                </a:custGeom>
                <a:solidFill>
                  <a:schemeClr val="accent2"/>
                </a:solidFill>
                <a:ln w="9525">
                  <a:noFill/>
                  <a:round/>
                  <a:headEnd/>
                  <a:tailEnd/>
                </a:ln>
              </p:spPr>
              <p:txBody>
                <a:bodyPr/>
                <a:lstStyle/>
                <a:p>
                  <a:endParaRPr lang="en-US" dirty="0"/>
                </a:p>
              </p:txBody>
            </p:sp>
            <p:sp>
              <p:nvSpPr>
                <p:cNvPr id="2165" name="Freeform 112"/>
                <p:cNvSpPr>
                  <a:spLocks/>
                </p:cNvSpPr>
                <p:nvPr/>
              </p:nvSpPr>
              <p:spPr bwMode="auto">
                <a:xfrm>
                  <a:off x="2521" y="3671"/>
                  <a:ext cx="51" cy="49"/>
                </a:xfrm>
                <a:custGeom>
                  <a:avLst/>
                  <a:gdLst>
                    <a:gd name="T0" fmla="*/ 1 w 102"/>
                    <a:gd name="T1" fmla="*/ 1 h 98"/>
                    <a:gd name="T2" fmla="*/ 1 w 102"/>
                    <a:gd name="T3" fmla="*/ 1 h 98"/>
                    <a:gd name="T4" fmla="*/ 1 w 102"/>
                    <a:gd name="T5" fmla="*/ 1 h 98"/>
                    <a:gd name="T6" fmla="*/ 1 w 102"/>
                    <a:gd name="T7" fmla="*/ 1 h 98"/>
                    <a:gd name="T8" fmla="*/ 1 w 102"/>
                    <a:gd name="T9" fmla="*/ 1 h 98"/>
                    <a:gd name="T10" fmla="*/ 1 w 102"/>
                    <a:gd name="T11" fmla="*/ 1 h 98"/>
                    <a:gd name="T12" fmla="*/ 1 w 102"/>
                    <a:gd name="T13" fmla="*/ 1 h 98"/>
                    <a:gd name="T14" fmla="*/ 1 w 102"/>
                    <a:gd name="T15" fmla="*/ 1 h 98"/>
                    <a:gd name="T16" fmla="*/ 1 w 102"/>
                    <a:gd name="T17" fmla="*/ 1 h 98"/>
                    <a:gd name="T18" fmla="*/ 1 w 102"/>
                    <a:gd name="T19" fmla="*/ 1 h 98"/>
                    <a:gd name="T20" fmla="*/ 1 w 102"/>
                    <a:gd name="T21" fmla="*/ 1 h 98"/>
                    <a:gd name="T22" fmla="*/ 1 w 102"/>
                    <a:gd name="T23" fmla="*/ 1 h 98"/>
                    <a:gd name="T24" fmla="*/ 1 w 102"/>
                    <a:gd name="T25" fmla="*/ 1 h 98"/>
                    <a:gd name="T26" fmla="*/ 1 w 102"/>
                    <a:gd name="T27" fmla="*/ 1 h 98"/>
                    <a:gd name="T28" fmla="*/ 1 w 102"/>
                    <a:gd name="T29" fmla="*/ 1 h 98"/>
                    <a:gd name="T30" fmla="*/ 1 w 102"/>
                    <a:gd name="T31" fmla="*/ 1 h 98"/>
                    <a:gd name="T32" fmla="*/ 1 w 102"/>
                    <a:gd name="T33" fmla="*/ 1 h 98"/>
                    <a:gd name="T34" fmla="*/ 1 w 102"/>
                    <a:gd name="T35" fmla="*/ 1 h 98"/>
                    <a:gd name="T36" fmla="*/ 1 w 102"/>
                    <a:gd name="T37" fmla="*/ 0 h 98"/>
                    <a:gd name="T38" fmla="*/ 1 w 102"/>
                    <a:gd name="T39" fmla="*/ 0 h 98"/>
                    <a:gd name="T40" fmla="*/ 1 w 102"/>
                    <a:gd name="T41" fmla="*/ 1 h 98"/>
                    <a:gd name="T42" fmla="*/ 1 w 102"/>
                    <a:gd name="T43" fmla="*/ 1 h 98"/>
                    <a:gd name="T44" fmla="*/ 1 w 102"/>
                    <a:gd name="T45" fmla="*/ 1 h 98"/>
                    <a:gd name="T46" fmla="*/ 1 w 102"/>
                    <a:gd name="T47" fmla="*/ 1 h 98"/>
                    <a:gd name="T48" fmla="*/ 1 w 102"/>
                    <a:gd name="T49" fmla="*/ 1 h 98"/>
                    <a:gd name="T50" fmla="*/ 1 w 102"/>
                    <a:gd name="T51" fmla="*/ 1 h 98"/>
                    <a:gd name="T52" fmla="*/ 1 w 102"/>
                    <a:gd name="T53" fmla="*/ 1 h 98"/>
                    <a:gd name="T54" fmla="*/ 0 w 102"/>
                    <a:gd name="T55" fmla="*/ 1 h 98"/>
                    <a:gd name="T56" fmla="*/ 0 w 102"/>
                    <a:gd name="T57" fmla="*/ 1 h 98"/>
                    <a:gd name="T58" fmla="*/ 1 w 102"/>
                    <a:gd name="T59" fmla="*/ 1 h 98"/>
                    <a:gd name="T60" fmla="*/ 1 w 102"/>
                    <a:gd name="T61" fmla="*/ 1 h 98"/>
                    <a:gd name="T62" fmla="*/ 1 w 102"/>
                    <a:gd name="T63" fmla="*/ 1 h 98"/>
                    <a:gd name="T64" fmla="*/ 1 w 102"/>
                    <a:gd name="T65" fmla="*/ 1 h 98"/>
                    <a:gd name="T66" fmla="*/ 1 w 102"/>
                    <a:gd name="T67" fmla="*/ 1 h 98"/>
                    <a:gd name="T68" fmla="*/ 1 w 102"/>
                    <a:gd name="T69" fmla="*/ 1 h 98"/>
                    <a:gd name="T70" fmla="*/ 1 w 102"/>
                    <a:gd name="T71" fmla="*/ 1 h 98"/>
                    <a:gd name="T72" fmla="*/ 1 w 102"/>
                    <a:gd name="T73" fmla="*/ 1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2"/>
                    <a:gd name="T112" fmla="*/ 0 h 98"/>
                    <a:gd name="T113" fmla="*/ 102 w 102"/>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2" h="98">
                      <a:moveTo>
                        <a:pt x="51" y="98"/>
                      </a:moveTo>
                      <a:lnTo>
                        <a:pt x="51" y="98"/>
                      </a:lnTo>
                      <a:lnTo>
                        <a:pt x="61" y="97"/>
                      </a:lnTo>
                      <a:lnTo>
                        <a:pt x="71" y="94"/>
                      </a:lnTo>
                      <a:lnTo>
                        <a:pt x="79" y="90"/>
                      </a:lnTo>
                      <a:lnTo>
                        <a:pt x="87" y="84"/>
                      </a:lnTo>
                      <a:lnTo>
                        <a:pt x="93" y="76"/>
                      </a:lnTo>
                      <a:lnTo>
                        <a:pt x="98" y="68"/>
                      </a:lnTo>
                      <a:lnTo>
                        <a:pt x="101" y="59"/>
                      </a:lnTo>
                      <a:lnTo>
                        <a:pt x="102" y="49"/>
                      </a:lnTo>
                      <a:lnTo>
                        <a:pt x="101" y="39"/>
                      </a:lnTo>
                      <a:lnTo>
                        <a:pt x="98" y="30"/>
                      </a:lnTo>
                      <a:lnTo>
                        <a:pt x="93" y="22"/>
                      </a:lnTo>
                      <a:lnTo>
                        <a:pt x="87" y="14"/>
                      </a:lnTo>
                      <a:lnTo>
                        <a:pt x="79" y="8"/>
                      </a:lnTo>
                      <a:lnTo>
                        <a:pt x="71" y="4"/>
                      </a:lnTo>
                      <a:lnTo>
                        <a:pt x="61" y="2"/>
                      </a:lnTo>
                      <a:lnTo>
                        <a:pt x="51" y="0"/>
                      </a:lnTo>
                      <a:lnTo>
                        <a:pt x="41" y="2"/>
                      </a:lnTo>
                      <a:lnTo>
                        <a:pt x="30" y="4"/>
                      </a:lnTo>
                      <a:lnTo>
                        <a:pt x="23" y="8"/>
                      </a:lnTo>
                      <a:lnTo>
                        <a:pt x="15" y="14"/>
                      </a:lnTo>
                      <a:lnTo>
                        <a:pt x="9" y="22"/>
                      </a:lnTo>
                      <a:lnTo>
                        <a:pt x="3" y="30"/>
                      </a:lnTo>
                      <a:lnTo>
                        <a:pt x="1" y="39"/>
                      </a:lnTo>
                      <a:lnTo>
                        <a:pt x="0" y="49"/>
                      </a:lnTo>
                      <a:lnTo>
                        <a:pt x="1" y="59"/>
                      </a:lnTo>
                      <a:lnTo>
                        <a:pt x="3" y="68"/>
                      </a:lnTo>
                      <a:lnTo>
                        <a:pt x="9" y="76"/>
                      </a:lnTo>
                      <a:lnTo>
                        <a:pt x="15" y="84"/>
                      </a:lnTo>
                      <a:lnTo>
                        <a:pt x="23" y="90"/>
                      </a:lnTo>
                      <a:lnTo>
                        <a:pt x="30" y="94"/>
                      </a:lnTo>
                      <a:lnTo>
                        <a:pt x="41" y="97"/>
                      </a:lnTo>
                      <a:lnTo>
                        <a:pt x="51" y="98"/>
                      </a:lnTo>
                    </a:path>
                  </a:pathLst>
                </a:custGeom>
                <a:noFill/>
                <a:ln w="0">
                  <a:solidFill>
                    <a:srgbClr val="FFBF00"/>
                  </a:solidFill>
                  <a:round/>
                  <a:headEnd/>
                  <a:tailEnd/>
                </a:ln>
              </p:spPr>
              <p:txBody>
                <a:bodyPr/>
                <a:lstStyle/>
                <a:p>
                  <a:endParaRPr lang="en-US" dirty="0"/>
                </a:p>
              </p:txBody>
            </p:sp>
            <p:sp>
              <p:nvSpPr>
                <p:cNvPr id="2166" name="Freeform 113"/>
                <p:cNvSpPr>
                  <a:spLocks/>
                </p:cNvSpPr>
                <p:nvPr/>
              </p:nvSpPr>
              <p:spPr bwMode="auto">
                <a:xfrm>
                  <a:off x="2723" y="3395"/>
                  <a:ext cx="115" cy="124"/>
                </a:xfrm>
                <a:custGeom>
                  <a:avLst/>
                  <a:gdLst>
                    <a:gd name="T0" fmla="*/ 1 w 229"/>
                    <a:gd name="T1" fmla="*/ 1 h 247"/>
                    <a:gd name="T2" fmla="*/ 1 w 229"/>
                    <a:gd name="T3" fmla="*/ 1 h 247"/>
                    <a:gd name="T4" fmla="*/ 1 w 229"/>
                    <a:gd name="T5" fmla="*/ 1 h 247"/>
                    <a:gd name="T6" fmla="*/ 0 w 229"/>
                    <a:gd name="T7" fmla="*/ 1 h 247"/>
                    <a:gd name="T8" fmla="*/ 0 w 229"/>
                    <a:gd name="T9" fmla="*/ 1 h 247"/>
                    <a:gd name="T10" fmla="*/ 1 w 229"/>
                    <a:gd name="T11" fmla="*/ 1 h 247"/>
                    <a:gd name="T12" fmla="*/ 1 w 229"/>
                    <a:gd name="T13" fmla="*/ 1 h 247"/>
                    <a:gd name="T14" fmla="*/ 1 w 229"/>
                    <a:gd name="T15" fmla="*/ 1 h 247"/>
                    <a:gd name="T16" fmla="*/ 1 w 229"/>
                    <a:gd name="T17" fmla="*/ 1 h 247"/>
                    <a:gd name="T18" fmla="*/ 1 w 229"/>
                    <a:gd name="T19" fmla="*/ 1 h 247"/>
                    <a:gd name="T20" fmla="*/ 1 w 229"/>
                    <a:gd name="T21" fmla="*/ 1 h 247"/>
                    <a:gd name="T22" fmla="*/ 1 w 229"/>
                    <a:gd name="T23" fmla="*/ 1 h 247"/>
                    <a:gd name="T24" fmla="*/ 1 w 229"/>
                    <a:gd name="T25" fmla="*/ 1 h 247"/>
                    <a:gd name="T26" fmla="*/ 1 w 229"/>
                    <a:gd name="T27" fmla="*/ 1 h 247"/>
                    <a:gd name="T28" fmla="*/ 1 w 229"/>
                    <a:gd name="T29" fmla="*/ 1 h 247"/>
                    <a:gd name="T30" fmla="*/ 1 w 229"/>
                    <a:gd name="T31" fmla="*/ 0 h 247"/>
                    <a:gd name="T32" fmla="*/ 1 w 229"/>
                    <a:gd name="T33" fmla="*/ 0 h 247"/>
                    <a:gd name="T34" fmla="*/ 1 w 229"/>
                    <a:gd name="T35" fmla="*/ 0 h 247"/>
                    <a:gd name="T36" fmla="*/ 1 w 229"/>
                    <a:gd name="T37" fmla="*/ 0 h 247"/>
                    <a:gd name="T38" fmla="*/ 1 w 229"/>
                    <a:gd name="T39" fmla="*/ 1 h 247"/>
                    <a:gd name="T40" fmla="*/ 1 w 229"/>
                    <a:gd name="T41" fmla="*/ 1 h 247"/>
                    <a:gd name="T42" fmla="*/ 1 w 229"/>
                    <a:gd name="T43" fmla="*/ 1 h 247"/>
                    <a:gd name="T44" fmla="*/ 1 w 229"/>
                    <a:gd name="T45" fmla="*/ 1 h 247"/>
                    <a:gd name="T46" fmla="*/ 1 w 229"/>
                    <a:gd name="T47" fmla="*/ 1 h 247"/>
                    <a:gd name="T48" fmla="*/ 1 w 229"/>
                    <a:gd name="T49" fmla="*/ 1 h 247"/>
                    <a:gd name="T50" fmla="*/ 1 w 229"/>
                    <a:gd name="T51" fmla="*/ 1 h 247"/>
                    <a:gd name="T52" fmla="*/ 1 w 229"/>
                    <a:gd name="T53" fmla="*/ 1 h 247"/>
                    <a:gd name="T54" fmla="*/ 1 w 229"/>
                    <a:gd name="T55" fmla="*/ 1 h 247"/>
                    <a:gd name="T56" fmla="*/ 1 w 229"/>
                    <a:gd name="T57" fmla="*/ 1 h 247"/>
                    <a:gd name="T58" fmla="*/ 1 w 229"/>
                    <a:gd name="T59" fmla="*/ 1 h 247"/>
                    <a:gd name="T60" fmla="*/ 1 w 229"/>
                    <a:gd name="T61" fmla="*/ 1 h 247"/>
                    <a:gd name="T62" fmla="*/ 1 w 229"/>
                    <a:gd name="T63" fmla="*/ 1 h 247"/>
                    <a:gd name="T64" fmla="*/ 1 w 229"/>
                    <a:gd name="T65" fmla="*/ 1 h 247"/>
                    <a:gd name="T66" fmla="*/ 1 w 229"/>
                    <a:gd name="T67" fmla="*/ 1 h 247"/>
                    <a:gd name="T68" fmla="*/ 1 w 229"/>
                    <a:gd name="T69" fmla="*/ 1 h 247"/>
                    <a:gd name="T70" fmla="*/ 1 w 229"/>
                    <a:gd name="T71" fmla="*/ 1 h 247"/>
                    <a:gd name="T72" fmla="*/ 1 w 229"/>
                    <a:gd name="T73" fmla="*/ 1 h 247"/>
                    <a:gd name="T74" fmla="*/ 1 w 229"/>
                    <a:gd name="T75" fmla="*/ 1 h 247"/>
                    <a:gd name="T76" fmla="*/ 1 w 229"/>
                    <a:gd name="T77" fmla="*/ 1 h 247"/>
                    <a:gd name="T78" fmla="*/ 1 w 229"/>
                    <a:gd name="T79" fmla="*/ 1 h 247"/>
                    <a:gd name="T80" fmla="*/ 1 w 229"/>
                    <a:gd name="T81" fmla="*/ 1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9"/>
                    <a:gd name="T124" fmla="*/ 0 h 247"/>
                    <a:gd name="T125" fmla="*/ 229 w 229"/>
                    <a:gd name="T126" fmla="*/ 247 h 2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9" h="247">
                      <a:moveTo>
                        <a:pt x="9" y="247"/>
                      </a:moveTo>
                      <a:lnTo>
                        <a:pt x="5" y="233"/>
                      </a:lnTo>
                      <a:lnTo>
                        <a:pt x="2" y="219"/>
                      </a:lnTo>
                      <a:lnTo>
                        <a:pt x="0" y="205"/>
                      </a:lnTo>
                      <a:lnTo>
                        <a:pt x="0" y="190"/>
                      </a:lnTo>
                      <a:lnTo>
                        <a:pt x="39" y="179"/>
                      </a:lnTo>
                      <a:lnTo>
                        <a:pt x="75" y="163"/>
                      </a:lnTo>
                      <a:lnTo>
                        <a:pt x="106" y="141"/>
                      </a:lnTo>
                      <a:lnTo>
                        <a:pt x="130" y="114"/>
                      </a:lnTo>
                      <a:lnTo>
                        <a:pt x="148" y="86"/>
                      </a:lnTo>
                      <a:lnTo>
                        <a:pt x="160" y="58"/>
                      </a:lnTo>
                      <a:lnTo>
                        <a:pt x="163" y="29"/>
                      </a:lnTo>
                      <a:lnTo>
                        <a:pt x="156" y="4"/>
                      </a:lnTo>
                      <a:lnTo>
                        <a:pt x="164" y="2"/>
                      </a:lnTo>
                      <a:lnTo>
                        <a:pt x="171" y="1"/>
                      </a:lnTo>
                      <a:lnTo>
                        <a:pt x="179" y="0"/>
                      </a:lnTo>
                      <a:lnTo>
                        <a:pt x="188" y="0"/>
                      </a:lnTo>
                      <a:lnTo>
                        <a:pt x="193" y="0"/>
                      </a:lnTo>
                      <a:lnTo>
                        <a:pt x="198" y="0"/>
                      </a:lnTo>
                      <a:lnTo>
                        <a:pt x="202" y="1"/>
                      </a:lnTo>
                      <a:lnTo>
                        <a:pt x="207" y="1"/>
                      </a:lnTo>
                      <a:lnTo>
                        <a:pt x="213" y="2"/>
                      </a:lnTo>
                      <a:lnTo>
                        <a:pt x="218" y="4"/>
                      </a:lnTo>
                      <a:lnTo>
                        <a:pt x="222" y="4"/>
                      </a:lnTo>
                      <a:lnTo>
                        <a:pt x="227" y="5"/>
                      </a:lnTo>
                      <a:lnTo>
                        <a:pt x="229" y="23"/>
                      </a:lnTo>
                      <a:lnTo>
                        <a:pt x="229" y="42"/>
                      </a:lnTo>
                      <a:lnTo>
                        <a:pt x="228" y="61"/>
                      </a:lnTo>
                      <a:lnTo>
                        <a:pt x="224" y="81"/>
                      </a:lnTo>
                      <a:lnTo>
                        <a:pt x="218" y="101"/>
                      </a:lnTo>
                      <a:lnTo>
                        <a:pt x="210" y="122"/>
                      </a:lnTo>
                      <a:lnTo>
                        <a:pt x="200" y="141"/>
                      </a:lnTo>
                      <a:lnTo>
                        <a:pt x="187" y="160"/>
                      </a:lnTo>
                      <a:lnTo>
                        <a:pt x="173" y="178"/>
                      </a:lnTo>
                      <a:lnTo>
                        <a:pt x="156" y="195"/>
                      </a:lnTo>
                      <a:lnTo>
                        <a:pt x="137" y="209"/>
                      </a:lnTo>
                      <a:lnTo>
                        <a:pt x="116" y="222"/>
                      </a:lnTo>
                      <a:lnTo>
                        <a:pt x="92" y="233"/>
                      </a:lnTo>
                      <a:lnTo>
                        <a:pt x="66" y="241"/>
                      </a:lnTo>
                      <a:lnTo>
                        <a:pt x="38" y="246"/>
                      </a:lnTo>
                      <a:lnTo>
                        <a:pt x="9" y="247"/>
                      </a:lnTo>
                      <a:close/>
                    </a:path>
                  </a:pathLst>
                </a:custGeom>
                <a:solidFill>
                  <a:srgbClr val="CC0000"/>
                </a:solidFill>
                <a:ln w="9525">
                  <a:noFill/>
                  <a:round/>
                  <a:headEnd/>
                  <a:tailEnd/>
                </a:ln>
              </p:spPr>
              <p:txBody>
                <a:bodyPr/>
                <a:lstStyle/>
                <a:p>
                  <a:endParaRPr lang="en-US" dirty="0"/>
                </a:p>
              </p:txBody>
            </p:sp>
          </p:grpSp>
        </p:grpSp>
      </p:grpSp>
      <p:graphicFrame>
        <p:nvGraphicFramePr>
          <p:cNvPr id="2052" name="Object 114"/>
          <p:cNvGraphicFramePr>
            <a:graphicFrameLocks noChangeAspect="1"/>
          </p:cNvGraphicFramePr>
          <p:nvPr/>
        </p:nvGraphicFramePr>
        <p:xfrm>
          <a:off x="1143000" y="5334000"/>
          <a:ext cx="1450975" cy="1312863"/>
        </p:xfrm>
        <a:graphic>
          <a:graphicData uri="http://schemas.openxmlformats.org/presentationml/2006/ole">
            <p:oleObj spid="_x0000_s2052" name="Clip" r:id="rId5" imgW="737640" imgH="667800" progId="">
              <p:embed/>
            </p:oleObj>
          </a:graphicData>
        </a:graphic>
      </p:graphicFrame>
      <p:sp>
        <p:nvSpPr>
          <p:cNvPr id="2135" name="Freeform 116"/>
          <p:cNvSpPr>
            <a:spLocks/>
          </p:cNvSpPr>
          <p:nvPr/>
        </p:nvSpPr>
        <p:spPr bwMode="auto">
          <a:xfrm>
            <a:off x="2122488" y="6342063"/>
            <a:ext cx="177800" cy="100012"/>
          </a:xfrm>
          <a:custGeom>
            <a:avLst/>
            <a:gdLst>
              <a:gd name="T0" fmla="*/ 0 w 224"/>
              <a:gd name="T1" fmla="*/ 2147483647 h 125"/>
              <a:gd name="T2" fmla="*/ 2147483647 w 224"/>
              <a:gd name="T3" fmla="*/ 0 h 125"/>
              <a:gd name="T4" fmla="*/ 2147483647 w 224"/>
              <a:gd name="T5" fmla="*/ 2147483647 h 125"/>
              <a:gd name="T6" fmla="*/ 2147483647 w 224"/>
              <a:gd name="T7" fmla="*/ 2147483647 h 125"/>
              <a:gd name="T8" fmla="*/ 2147483647 w 224"/>
              <a:gd name="T9" fmla="*/ 2147483647 h 125"/>
              <a:gd name="T10" fmla="*/ 2147483647 w 224"/>
              <a:gd name="T11" fmla="*/ 2147483647 h 125"/>
              <a:gd name="T12" fmla="*/ 2147483647 w 224"/>
              <a:gd name="T13" fmla="*/ 2147483647 h 125"/>
              <a:gd name="T14" fmla="*/ 2147483647 w 224"/>
              <a:gd name="T15" fmla="*/ 2147483647 h 125"/>
              <a:gd name="T16" fmla="*/ 2147483647 w 224"/>
              <a:gd name="T17" fmla="*/ 2147483647 h 125"/>
              <a:gd name="T18" fmla="*/ 2147483647 w 224"/>
              <a:gd name="T19" fmla="*/ 2147483647 h 125"/>
              <a:gd name="T20" fmla="*/ 2147483647 w 224"/>
              <a:gd name="T21" fmla="*/ 2147483647 h 125"/>
              <a:gd name="T22" fmla="*/ 2147483647 w 224"/>
              <a:gd name="T23" fmla="*/ 2147483647 h 125"/>
              <a:gd name="T24" fmla="*/ 2147483647 w 224"/>
              <a:gd name="T25" fmla="*/ 2147483647 h 125"/>
              <a:gd name="T26" fmla="*/ 2147483647 w 224"/>
              <a:gd name="T27" fmla="*/ 2147483647 h 125"/>
              <a:gd name="T28" fmla="*/ 2147483647 w 224"/>
              <a:gd name="T29" fmla="*/ 2147483647 h 125"/>
              <a:gd name="T30" fmla="*/ 2147483647 w 224"/>
              <a:gd name="T31" fmla="*/ 2147483647 h 125"/>
              <a:gd name="T32" fmla="*/ 2147483647 w 224"/>
              <a:gd name="T33" fmla="*/ 2147483647 h 125"/>
              <a:gd name="T34" fmla="*/ 2147483647 w 224"/>
              <a:gd name="T35" fmla="*/ 2147483647 h 125"/>
              <a:gd name="T36" fmla="*/ 0 w 224"/>
              <a:gd name="T37" fmla="*/ 2147483647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25"/>
              <a:gd name="T59" fmla="*/ 224 w 224"/>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25">
                <a:moveTo>
                  <a:pt x="0" y="32"/>
                </a:moveTo>
                <a:lnTo>
                  <a:pt x="35" y="0"/>
                </a:lnTo>
                <a:lnTo>
                  <a:pt x="39" y="12"/>
                </a:lnTo>
                <a:lnTo>
                  <a:pt x="45" y="27"/>
                </a:lnTo>
                <a:lnTo>
                  <a:pt x="53" y="40"/>
                </a:lnTo>
                <a:lnTo>
                  <a:pt x="68" y="55"/>
                </a:lnTo>
                <a:lnTo>
                  <a:pt x="91" y="69"/>
                </a:lnTo>
                <a:lnTo>
                  <a:pt x="122" y="80"/>
                </a:lnTo>
                <a:lnTo>
                  <a:pt x="167" y="88"/>
                </a:lnTo>
                <a:lnTo>
                  <a:pt x="224" y="93"/>
                </a:lnTo>
                <a:lnTo>
                  <a:pt x="148" y="125"/>
                </a:lnTo>
                <a:lnTo>
                  <a:pt x="144" y="125"/>
                </a:lnTo>
                <a:lnTo>
                  <a:pt x="130" y="125"/>
                </a:lnTo>
                <a:lnTo>
                  <a:pt x="111" y="122"/>
                </a:lnTo>
                <a:lnTo>
                  <a:pt x="88" y="116"/>
                </a:lnTo>
                <a:lnTo>
                  <a:pt x="64" y="106"/>
                </a:lnTo>
                <a:lnTo>
                  <a:pt x="39" y="89"/>
                </a:lnTo>
                <a:lnTo>
                  <a:pt x="17" y="65"/>
                </a:lnTo>
                <a:lnTo>
                  <a:pt x="0" y="32"/>
                </a:lnTo>
                <a:close/>
              </a:path>
            </a:pathLst>
          </a:custGeom>
          <a:solidFill>
            <a:srgbClr val="FFFFFF"/>
          </a:solidFill>
          <a:ln w="9525">
            <a:noFill/>
            <a:round/>
            <a:headEnd/>
            <a:tailEnd/>
          </a:ln>
        </p:spPr>
        <p:txBody>
          <a:bodyPr/>
          <a:lstStyle/>
          <a:p>
            <a:endParaRPr lang="en-US" dirty="0"/>
          </a:p>
        </p:txBody>
      </p:sp>
      <p:sp>
        <p:nvSpPr>
          <p:cNvPr id="2136" name="Freeform 117"/>
          <p:cNvSpPr>
            <a:spLocks/>
          </p:cNvSpPr>
          <p:nvPr/>
        </p:nvSpPr>
        <p:spPr bwMode="auto">
          <a:xfrm>
            <a:off x="2365375" y="6130925"/>
            <a:ext cx="73025" cy="147638"/>
          </a:xfrm>
          <a:custGeom>
            <a:avLst/>
            <a:gdLst>
              <a:gd name="T0" fmla="*/ 2147483647 w 93"/>
              <a:gd name="T1" fmla="*/ 2147483647 h 186"/>
              <a:gd name="T2" fmla="*/ 2147483647 w 93"/>
              <a:gd name="T3" fmla="*/ 0 h 186"/>
              <a:gd name="T4" fmla="*/ 2147483647 w 93"/>
              <a:gd name="T5" fmla="*/ 2147483647 h 186"/>
              <a:gd name="T6" fmla="*/ 2147483647 w 93"/>
              <a:gd name="T7" fmla="*/ 2147483647 h 186"/>
              <a:gd name="T8" fmla="*/ 2147483647 w 93"/>
              <a:gd name="T9" fmla="*/ 2147483647 h 186"/>
              <a:gd name="T10" fmla="*/ 2147483647 w 93"/>
              <a:gd name="T11" fmla="*/ 2147483647 h 186"/>
              <a:gd name="T12" fmla="*/ 2147483647 w 93"/>
              <a:gd name="T13" fmla="*/ 2147483647 h 186"/>
              <a:gd name="T14" fmla="*/ 2147483647 w 93"/>
              <a:gd name="T15" fmla="*/ 2147483647 h 186"/>
              <a:gd name="T16" fmla="*/ 2147483647 w 93"/>
              <a:gd name="T17" fmla="*/ 2147483647 h 186"/>
              <a:gd name="T18" fmla="*/ 2147483647 w 93"/>
              <a:gd name="T19" fmla="*/ 2147483647 h 186"/>
              <a:gd name="T20" fmla="*/ 2147483647 w 93"/>
              <a:gd name="T21" fmla="*/ 2147483647 h 186"/>
              <a:gd name="T22" fmla="*/ 2147483647 w 93"/>
              <a:gd name="T23" fmla="*/ 2147483647 h 186"/>
              <a:gd name="T24" fmla="*/ 2147483647 w 93"/>
              <a:gd name="T25" fmla="*/ 2147483647 h 186"/>
              <a:gd name="T26" fmla="*/ 2147483647 w 93"/>
              <a:gd name="T27" fmla="*/ 2147483647 h 186"/>
              <a:gd name="T28" fmla="*/ 2147483647 w 93"/>
              <a:gd name="T29" fmla="*/ 2147483647 h 186"/>
              <a:gd name="T30" fmla="*/ 2147483647 w 93"/>
              <a:gd name="T31" fmla="*/ 2147483647 h 186"/>
              <a:gd name="T32" fmla="*/ 2147483647 w 93"/>
              <a:gd name="T33" fmla="*/ 2147483647 h 186"/>
              <a:gd name="T34" fmla="*/ 2147483647 w 93"/>
              <a:gd name="T35" fmla="*/ 2147483647 h 186"/>
              <a:gd name="T36" fmla="*/ 2147483647 w 93"/>
              <a:gd name="T37" fmla="*/ 2147483647 h 186"/>
              <a:gd name="T38" fmla="*/ 2147483647 w 93"/>
              <a:gd name="T39" fmla="*/ 2147483647 h 186"/>
              <a:gd name="T40" fmla="*/ 2147483647 w 93"/>
              <a:gd name="T41" fmla="*/ 2147483647 h 186"/>
              <a:gd name="T42" fmla="*/ 2147483647 w 93"/>
              <a:gd name="T43" fmla="*/ 2147483647 h 186"/>
              <a:gd name="T44" fmla="*/ 2147483647 w 93"/>
              <a:gd name="T45" fmla="*/ 2147483647 h 186"/>
              <a:gd name="T46" fmla="*/ 2147483647 w 93"/>
              <a:gd name="T47" fmla="*/ 2147483647 h 186"/>
              <a:gd name="T48" fmla="*/ 0 w 93"/>
              <a:gd name="T49" fmla="*/ 2147483647 h 186"/>
              <a:gd name="T50" fmla="*/ 2147483647 w 93"/>
              <a:gd name="T51" fmla="*/ 2147483647 h 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
              <a:gd name="T79" fmla="*/ 0 h 186"/>
              <a:gd name="T80" fmla="*/ 93 w 93"/>
              <a:gd name="T81" fmla="*/ 186 h 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 h="186">
                <a:moveTo>
                  <a:pt x="4" y="33"/>
                </a:moveTo>
                <a:lnTo>
                  <a:pt x="51" y="0"/>
                </a:lnTo>
                <a:lnTo>
                  <a:pt x="49" y="14"/>
                </a:lnTo>
                <a:lnTo>
                  <a:pt x="49" y="32"/>
                </a:lnTo>
                <a:lnTo>
                  <a:pt x="51" y="53"/>
                </a:lnTo>
                <a:lnTo>
                  <a:pt x="53" y="78"/>
                </a:lnTo>
                <a:lnTo>
                  <a:pt x="59" y="102"/>
                </a:lnTo>
                <a:lnTo>
                  <a:pt x="67" y="127"/>
                </a:lnTo>
                <a:lnTo>
                  <a:pt x="78" y="150"/>
                </a:lnTo>
                <a:lnTo>
                  <a:pt x="93" y="170"/>
                </a:lnTo>
                <a:lnTo>
                  <a:pt x="87" y="171"/>
                </a:lnTo>
                <a:lnTo>
                  <a:pt x="80" y="173"/>
                </a:lnTo>
                <a:lnTo>
                  <a:pt x="72" y="175"/>
                </a:lnTo>
                <a:lnTo>
                  <a:pt x="66" y="178"/>
                </a:lnTo>
                <a:lnTo>
                  <a:pt x="57" y="181"/>
                </a:lnTo>
                <a:lnTo>
                  <a:pt x="52" y="184"/>
                </a:lnTo>
                <a:lnTo>
                  <a:pt x="48" y="185"/>
                </a:lnTo>
                <a:lnTo>
                  <a:pt x="47" y="186"/>
                </a:lnTo>
                <a:lnTo>
                  <a:pt x="44" y="184"/>
                </a:lnTo>
                <a:lnTo>
                  <a:pt x="37" y="174"/>
                </a:lnTo>
                <a:lnTo>
                  <a:pt x="28" y="159"/>
                </a:lnTo>
                <a:lnTo>
                  <a:pt x="18" y="140"/>
                </a:lnTo>
                <a:lnTo>
                  <a:pt x="8" y="118"/>
                </a:lnTo>
                <a:lnTo>
                  <a:pt x="2" y="91"/>
                </a:lnTo>
                <a:lnTo>
                  <a:pt x="0" y="63"/>
                </a:lnTo>
                <a:lnTo>
                  <a:pt x="4" y="33"/>
                </a:lnTo>
                <a:close/>
              </a:path>
            </a:pathLst>
          </a:custGeom>
          <a:solidFill>
            <a:srgbClr val="FFFFFF"/>
          </a:solidFill>
          <a:ln w="9525">
            <a:noFill/>
            <a:round/>
            <a:headEnd/>
            <a:tailEnd/>
          </a:ln>
        </p:spPr>
        <p:txBody>
          <a:bodyPr/>
          <a:lstStyle/>
          <a:p>
            <a:endParaRPr lang="en-US" dirty="0"/>
          </a:p>
        </p:txBody>
      </p:sp>
      <p:sp>
        <p:nvSpPr>
          <p:cNvPr id="2137" name="Freeform 119"/>
          <p:cNvSpPr>
            <a:spLocks/>
          </p:cNvSpPr>
          <p:nvPr/>
        </p:nvSpPr>
        <p:spPr bwMode="auto">
          <a:xfrm>
            <a:off x="1177925" y="5934075"/>
            <a:ext cx="155575" cy="304800"/>
          </a:xfrm>
          <a:custGeom>
            <a:avLst/>
            <a:gdLst>
              <a:gd name="T0" fmla="*/ 2147483647 w 196"/>
              <a:gd name="T1" fmla="*/ 0 h 384"/>
              <a:gd name="T2" fmla="*/ 0 w 196"/>
              <a:gd name="T3" fmla="*/ 2147483647 h 384"/>
              <a:gd name="T4" fmla="*/ 2147483647 w 196"/>
              <a:gd name="T5" fmla="*/ 2147483647 h 384"/>
              <a:gd name="T6" fmla="*/ 2147483647 w 196"/>
              <a:gd name="T7" fmla="*/ 2147483647 h 384"/>
              <a:gd name="T8" fmla="*/ 2147483647 w 196"/>
              <a:gd name="T9" fmla="*/ 0 h 384"/>
              <a:gd name="T10" fmla="*/ 0 60000 65536"/>
              <a:gd name="T11" fmla="*/ 0 60000 65536"/>
              <a:gd name="T12" fmla="*/ 0 60000 65536"/>
              <a:gd name="T13" fmla="*/ 0 60000 65536"/>
              <a:gd name="T14" fmla="*/ 0 60000 65536"/>
              <a:gd name="T15" fmla="*/ 0 w 196"/>
              <a:gd name="T16" fmla="*/ 0 h 384"/>
              <a:gd name="T17" fmla="*/ 196 w 196"/>
              <a:gd name="T18" fmla="*/ 384 h 384"/>
            </a:gdLst>
            <a:ahLst/>
            <a:cxnLst>
              <a:cxn ang="T10">
                <a:pos x="T0" y="T1"/>
              </a:cxn>
              <a:cxn ang="T11">
                <a:pos x="T2" y="T3"/>
              </a:cxn>
              <a:cxn ang="T12">
                <a:pos x="T4" y="T5"/>
              </a:cxn>
              <a:cxn ang="T13">
                <a:pos x="T6" y="T7"/>
              </a:cxn>
              <a:cxn ang="T14">
                <a:pos x="T8" y="T9"/>
              </a:cxn>
            </a:cxnLst>
            <a:rect l="T15" t="T16" r="T17" b="T18"/>
            <a:pathLst>
              <a:path w="196" h="384">
                <a:moveTo>
                  <a:pt x="15" y="0"/>
                </a:moveTo>
                <a:lnTo>
                  <a:pt x="0" y="90"/>
                </a:lnTo>
                <a:lnTo>
                  <a:pt x="153" y="384"/>
                </a:lnTo>
                <a:lnTo>
                  <a:pt x="196" y="326"/>
                </a:lnTo>
                <a:lnTo>
                  <a:pt x="15" y="0"/>
                </a:lnTo>
                <a:close/>
              </a:path>
            </a:pathLst>
          </a:custGeom>
          <a:solidFill>
            <a:srgbClr val="7FC6FF"/>
          </a:solidFill>
          <a:ln w="9525">
            <a:noFill/>
            <a:round/>
            <a:headEnd/>
            <a:tailEnd/>
          </a:ln>
        </p:spPr>
        <p:txBody>
          <a:bodyPr/>
          <a:lstStyle/>
          <a:p>
            <a:endParaRPr lang="en-US" dirty="0"/>
          </a:p>
        </p:txBody>
      </p:sp>
      <p:sp>
        <p:nvSpPr>
          <p:cNvPr id="2138" name="Freeform 122"/>
          <p:cNvSpPr>
            <a:spLocks/>
          </p:cNvSpPr>
          <p:nvPr/>
        </p:nvSpPr>
        <p:spPr bwMode="auto">
          <a:xfrm>
            <a:off x="1390650" y="6013450"/>
            <a:ext cx="36513" cy="57150"/>
          </a:xfrm>
          <a:custGeom>
            <a:avLst/>
            <a:gdLst>
              <a:gd name="T0" fmla="*/ 2147483647 w 47"/>
              <a:gd name="T1" fmla="*/ 2147483647 h 72"/>
              <a:gd name="T2" fmla="*/ 2147483647 w 47"/>
              <a:gd name="T3" fmla="*/ 2147483647 h 72"/>
              <a:gd name="T4" fmla="*/ 2147483647 w 47"/>
              <a:gd name="T5" fmla="*/ 2147483647 h 72"/>
              <a:gd name="T6" fmla="*/ 2147483647 w 47"/>
              <a:gd name="T7" fmla="*/ 0 h 72"/>
              <a:gd name="T8" fmla="*/ 2147483647 w 47"/>
              <a:gd name="T9" fmla="*/ 2147483647 h 72"/>
              <a:gd name="T10" fmla="*/ 2147483647 w 47"/>
              <a:gd name="T11" fmla="*/ 2147483647 h 72"/>
              <a:gd name="T12" fmla="*/ 2147483647 w 47"/>
              <a:gd name="T13" fmla="*/ 2147483647 h 72"/>
              <a:gd name="T14" fmla="*/ 2147483647 w 47"/>
              <a:gd name="T15" fmla="*/ 2147483647 h 72"/>
              <a:gd name="T16" fmla="*/ 2147483647 w 47"/>
              <a:gd name="T17" fmla="*/ 2147483647 h 72"/>
              <a:gd name="T18" fmla="*/ 2147483647 w 47"/>
              <a:gd name="T19" fmla="*/ 2147483647 h 72"/>
              <a:gd name="T20" fmla="*/ 0 w 47"/>
              <a:gd name="T21" fmla="*/ 2147483647 h 72"/>
              <a:gd name="T22" fmla="*/ 2147483647 w 47"/>
              <a:gd name="T23" fmla="*/ 2147483647 h 72"/>
              <a:gd name="T24" fmla="*/ 2147483647 w 47"/>
              <a:gd name="T25" fmla="*/ 2147483647 h 72"/>
              <a:gd name="T26" fmla="*/ 2147483647 w 47"/>
              <a:gd name="T27" fmla="*/ 2147483647 h 72"/>
              <a:gd name="T28" fmla="*/ 2147483647 w 47"/>
              <a:gd name="T29" fmla="*/ 2147483647 h 72"/>
              <a:gd name="T30" fmla="*/ 2147483647 w 47"/>
              <a:gd name="T31" fmla="*/ 2147483647 h 72"/>
              <a:gd name="T32" fmla="*/ 2147483647 w 47"/>
              <a:gd name="T33" fmla="*/ 2147483647 h 72"/>
              <a:gd name="T34" fmla="*/ 2147483647 w 47"/>
              <a:gd name="T35" fmla="*/ 2147483647 h 72"/>
              <a:gd name="T36" fmla="*/ 2147483647 w 47"/>
              <a:gd name="T37" fmla="*/ 2147483647 h 72"/>
              <a:gd name="T38" fmla="*/ 2147483647 w 47"/>
              <a:gd name="T39" fmla="*/ 2147483647 h 72"/>
              <a:gd name="T40" fmla="*/ 2147483647 w 47"/>
              <a:gd name="T41" fmla="*/ 2147483647 h 72"/>
              <a:gd name="T42" fmla="*/ 2147483647 w 47"/>
              <a:gd name="T43" fmla="*/ 2147483647 h 72"/>
              <a:gd name="T44" fmla="*/ 2147483647 w 47"/>
              <a:gd name="T45" fmla="*/ 2147483647 h 72"/>
              <a:gd name="T46" fmla="*/ 2147483647 w 47"/>
              <a:gd name="T47" fmla="*/ 2147483647 h 72"/>
              <a:gd name="T48" fmla="*/ 2147483647 w 47"/>
              <a:gd name="T49" fmla="*/ 2147483647 h 72"/>
              <a:gd name="T50" fmla="*/ 2147483647 w 47"/>
              <a:gd name="T51" fmla="*/ 2147483647 h 72"/>
              <a:gd name="T52" fmla="*/ 2147483647 w 47"/>
              <a:gd name="T53" fmla="*/ 2147483647 h 72"/>
              <a:gd name="T54" fmla="*/ 2147483647 w 47"/>
              <a:gd name="T55" fmla="*/ 2147483647 h 72"/>
              <a:gd name="T56" fmla="*/ 2147483647 w 47"/>
              <a:gd name="T57" fmla="*/ 2147483647 h 72"/>
              <a:gd name="T58" fmla="*/ 2147483647 w 47"/>
              <a:gd name="T59" fmla="*/ 2147483647 h 72"/>
              <a:gd name="T60" fmla="*/ 2147483647 w 47"/>
              <a:gd name="T61" fmla="*/ 2147483647 h 72"/>
              <a:gd name="T62" fmla="*/ 2147483647 w 47"/>
              <a:gd name="T63" fmla="*/ 2147483647 h 72"/>
              <a:gd name="T64" fmla="*/ 2147483647 w 47"/>
              <a:gd name="T65" fmla="*/ 2147483647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72"/>
              <a:gd name="T101" fmla="*/ 47 w 47"/>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72">
                <a:moveTo>
                  <a:pt x="40" y="15"/>
                </a:moveTo>
                <a:lnTo>
                  <a:pt x="38" y="12"/>
                </a:lnTo>
                <a:lnTo>
                  <a:pt x="33" y="5"/>
                </a:lnTo>
                <a:lnTo>
                  <a:pt x="25" y="0"/>
                </a:lnTo>
                <a:lnTo>
                  <a:pt x="14" y="1"/>
                </a:lnTo>
                <a:lnTo>
                  <a:pt x="6" y="5"/>
                </a:lnTo>
                <a:lnTo>
                  <a:pt x="3" y="8"/>
                </a:lnTo>
                <a:lnTo>
                  <a:pt x="3" y="9"/>
                </a:lnTo>
                <a:lnTo>
                  <a:pt x="3" y="11"/>
                </a:lnTo>
                <a:lnTo>
                  <a:pt x="2" y="16"/>
                </a:lnTo>
                <a:lnTo>
                  <a:pt x="0" y="26"/>
                </a:lnTo>
                <a:lnTo>
                  <a:pt x="2" y="39"/>
                </a:lnTo>
                <a:lnTo>
                  <a:pt x="7" y="51"/>
                </a:lnTo>
                <a:lnTo>
                  <a:pt x="14" y="62"/>
                </a:lnTo>
                <a:lnTo>
                  <a:pt x="19" y="66"/>
                </a:lnTo>
                <a:lnTo>
                  <a:pt x="25" y="69"/>
                </a:lnTo>
                <a:lnTo>
                  <a:pt x="32" y="70"/>
                </a:lnTo>
                <a:lnTo>
                  <a:pt x="37" y="72"/>
                </a:lnTo>
                <a:lnTo>
                  <a:pt x="41" y="72"/>
                </a:lnTo>
                <a:lnTo>
                  <a:pt x="45" y="72"/>
                </a:lnTo>
                <a:lnTo>
                  <a:pt x="47" y="69"/>
                </a:lnTo>
                <a:lnTo>
                  <a:pt x="45" y="53"/>
                </a:lnTo>
                <a:lnTo>
                  <a:pt x="34" y="42"/>
                </a:lnTo>
                <a:lnTo>
                  <a:pt x="23" y="34"/>
                </a:lnTo>
                <a:lnTo>
                  <a:pt x="18" y="26"/>
                </a:lnTo>
                <a:lnTo>
                  <a:pt x="19" y="20"/>
                </a:lnTo>
                <a:lnTo>
                  <a:pt x="23" y="19"/>
                </a:lnTo>
                <a:lnTo>
                  <a:pt x="28" y="19"/>
                </a:lnTo>
                <a:lnTo>
                  <a:pt x="29" y="19"/>
                </a:lnTo>
                <a:lnTo>
                  <a:pt x="30" y="19"/>
                </a:lnTo>
                <a:lnTo>
                  <a:pt x="34" y="17"/>
                </a:lnTo>
                <a:lnTo>
                  <a:pt x="38" y="16"/>
                </a:lnTo>
                <a:lnTo>
                  <a:pt x="40" y="15"/>
                </a:lnTo>
                <a:close/>
              </a:path>
            </a:pathLst>
          </a:custGeom>
          <a:solidFill>
            <a:srgbClr val="E8F7C4"/>
          </a:solidFill>
          <a:ln w="9525">
            <a:noFill/>
            <a:round/>
            <a:headEnd/>
            <a:tailEnd/>
          </a:ln>
        </p:spPr>
        <p:txBody>
          <a:bodyPr/>
          <a:lstStyle/>
          <a:p>
            <a:endParaRPr lang="en-US" dirty="0"/>
          </a:p>
        </p:txBody>
      </p:sp>
      <p:sp>
        <p:nvSpPr>
          <p:cNvPr id="2139" name="Freeform 123"/>
          <p:cNvSpPr>
            <a:spLocks/>
          </p:cNvSpPr>
          <p:nvPr/>
        </p:nvSpPr>
        <p:spPr bwMode="auto">
          <a:xfrm>
            <a:off x="1230313" y="5835650"/>
            <a:ext cx="42862" cy="44450"/>
          </a:xfrm>
          <a:custGeom>
            <a:avLst/>
            <a:gdLst>
              <a:gd name="T0" fmla="*/ 0 w 54"/>
              <a:gd name="T1" fmla="*/ 2147483647 h 56"/>
              <a:gd name="T2" fmla="*/ 2147483647 w 54"/>
              <a:gd name="T3" fmla="*/ 0 h 56"/>
              <a:gd name="T4" fmla="*/ 2147483647 w 54"/>
              <a:gd name="T5" fmla="*/ 2147483647 h 56"/>
              <a:gd name="T6" fmla="*/ 2147483647 w 54"/>
              <a:gd name="T7" fmla="*/ 2147483647 h 56"/>
              <a:gd name="T8" fmla="*/ 0 w 54"/>
              <a:gd name="T9" fmla="*/ 2147483647 h 56"/>
              <a:gd name="T10" fmla="*/ 0 60000 65536"/>
              <a:gd name="T11" fmla="*/ 0 60000 65536"/>
              <a:gd name="T12" fmla="*/ 0 60000 65536"/>
              <a:gd name="T13" fmla="*/ 0 60000 65536"/>
              <a:gd name="T14" fmla="*/ 0 60000 65536"/>
              <a:gd name="T15" fmla="*/ 0 w 54"/>
              <a:gd name="T16" fmla="*/ 0 h 56"/>
              <a:gd name="T17" fmla="*/ 54 w 54"/>
              <a:gd name="T18" fmla="*/ 56 h 56"/>
            </a:gdLst>
            <a:ahLst/>
            <a:cxnLst>
              <a:cxn ang="T10">
                <a:pos x="T0" y="T1"/>
              </a:cxn>
              <a:cxn ang="T11">
                <a:pos x="T2" y="T3"/>
              </a:cxn>
              <a:cxn ang="T12">
                <a:pos x="T4" y="T5"/>
              </a:cxn>
              <a:cxn ang="T13">
                <a:pos x="T6" y="T7"/>
              </a:cxn>
              <a:cxn ang="T14">
                <a:pos x="T8" y="T9"/>
              </a:cxn>
            </a:cxnLst>
            <a:rect l="T15" t="T16" r="T17" b="T18"/>
            <a:pathLst>
              <a:path w="54" h="56">
                <a:moveTo>
                  <a:pt x="0" y="15"/>
                </a:moveTo>
                <a:lnTo>
                  <a:pt x="30" y="0"/>
                </a:lnTo>
                <a:lnTo>
                  <a:pt x="54" y="31"/>
                </a:lnTo>
                <a:lnTo>
                  <a:pt x="18" y="56"/>
                </a:lnTo>
                <a:lnTo>
                  <a:pt x="0" y="15"/>
                </a:lnTo>
                <a:close/>
              </a:path>
            </a:pathLst>
          </a:custGeom>
          <a:solidFill>
            <a:srgbClr val="FFA3C1"/>
          </a:solidFill>
          <a:ln w="9525">
            <a:noFill/>
            <a:round/>
            <a:headEnd/>
            <a:tailEnd/>
          </a:ln>
        </p:spPr>
        <p:txBody>
          <a:bodyPr/>
          <a:lstStyle/>
          <a:p>
            <a:endParaRPr lang="en-US" dirty="0"/>
          </a:p>
        </p:txBody>
      </p:sp>
      <p:sp>
        <p:nvSpPr>
          <p:cNvPr id="2140" name="Freeform 124"/>
          <p:cNvSpPr>
            <a:spLocks/>
          </p:cNvSpPr>
          <p:nvPr/>
        </p:nvSpPr>
        <p:spPr bwMode="auto">
          <a:xfrm>
            <a:off x="1298575" y="5805488"/>
            <a:ext cx="44450" cy="49212"/>
          </a:xfrm>
          <a:custGeom>
            <a:avLst/>
            <a:gdLst>
              <a:gd name="T0" fmla="*/ 0 w 57"/>
              <a:gd name="T1" fmla="*/ 2147483647 h 62"/>
              <a:gd name="T2" fmla="*/ 2147483647 w 57"/>
              <a:gd name="T3" fmla="*/ 0 h 62"/>
              <a:gd name="T4" fmla="*/ 2147483647 w 57"/>
              <a:gd name="T5" fmla="*/ 2147483647 h 62"/>
              <a:gd name="T6" fmla="*/ 2147483647 w 57"/>
              <a:gd name="T7" fmla="*/ 2147483647 h 62"/>
              <a:gd name="T8" fmla="*/ 0 w 57"/>
              <a:gd name="T9" fmla="*/ 2147483647 h 62"/>
              <a:gd name="T10" fmla="*/ 0 60000 65536"/>
              <a:gd name="T11" fmla="*/ 0 60000 65536"/>
              <a:gd name="T12" fmla="*/ 0 60000 65536"/>
              <a:gd name="T13" fmla="*/ 0 60000 65536"/>
              <a:gd name="T14" fmla="*/ 0 60000 65536"/>
              <a:gd name="T15" fmla="*/ 0 w 57"/>
              <a:gd name="T16" fmla="*/ 0 h 62"/>
              <a:gd name="T17" fmla="*/ 57 w 57"/>
              <a:gd name="T18" fmla="*/ 62 h 62"/>
            </a:gdLst>
            <a:ahLst/>
            <a:cxnLst>
              <a:cxn ang="T10">
                <a:pos x="T0" y="T1"/>
              </a:cxn>
              <a:cxn ang="T11">
                <a:pos x="T2" y="T3"/>
              </a:cxn>
              <a:cxn ang="T12">
                <a:pos x="T4" y="T5"/>
              </a:cxn>
              <a:cxn ang="T13">
                <a:pos x="T6" y="T7"/>
              </a:cxn>
              <a:cxn ang="T14">
                <a:pos x="T8" y="T9"/>
              </a:cxn>
            </a:cxnLst>
            <a:rect l="T15" t="T16" r="T17" b="T18"/>
            <a:pathLst>
              <a:path w="57" h="62">
                <a:moveTo>
                  <a:pt x="0" y="13"/>
                </a:moveTo>
                <a:lnTo>
                  <a:pt x="39" y="0"/>
                </a:lnTo>
                <a:lnTo>
                  <a:pt x="57" y="29"/>
                </a:lnTo>
                <a:lnTo>
                  <a:pt x="15" y="62"/>
                </a:lnTo>
                <a:lnTo>
                  <a:pt x="0" y="13"/>
                </a:lnTo>
                <a:close/>
              </a:path>
            </a:pathLst>
          </a:custGeom>
          <a:solidFill>
            <a:srgbClr val="FFA3C1"/>
          </a:solidFill>
          <a:ln w="9525">
            <a:noFill/>
            <a:round/>
            <a:headEnd/>
            <a:tailEnd/>
          </a:ln>
        </p:spPr>
        <p:txBody>
          <a:bodyPr/>
          <a:lstStyle/>
          <a:p>
            <a:endParaRPr lang="en-US" dirty="0"/>
          </a:p>
        </p:txBody>
      </p:sp>
      <p:sp>
        <p:nvSpPr>
          <p:cNvPr id="2141" name="Freeform 125"/>
          <p:cNvSpPr>
            <a:spLocks/>
          </p:cNvSpPr>
          <p:nvPr/>
        </p:nvSpPr>
        <p:spPr bwMode="auto">
          <a:xfrm>
            <a:off x="1354138" y="5783263"/>
            <a:ext cx="44450" cy="39687"/>
          </a:xfrm>
          <a:custGeom>
            <a:avLst/>
            <a:gdLst>
              <a:gd name="T0" fmla="*/ 0 w 56"/>
              <a:gd name="T1" fmla="*/ 2147483647 h 49"/>
              <a:gd name="T2" fmla="*/ 2147483647 w 56"/>
              <a:gd name="T3" fmla="*/ 0 h 49"/>
              <a:gd name="T4" fmla="*/ 2147483647 w 56"/>
              <a:gd name="T5" fmla="*/ 2147483647 h 49"/>
              <a:gd name="T6" fmla="*/ 2147483647 w 56"/>
              <a:gd name="T7" fmla="*/ 2147483647 h 49"/>
              <a:gd name="T8" fmla="*/ 0 w 56"/>
              <a:gd name="T9" fmla="*/ 2147483647 h 49"/>
              <a:gd name="T10" fmla="*/ 0 60000 65536"/>
              <a:gd name="T11" fmla="*/ 0 60000 65536"/>
              <a:gd name="T12" fmla="*/ 0 60000 65536"/>
              <a:gd name="T13" fmla="*/ 0 60000 65536"/>
              <a:gd name="T14" fmla="*/ 0 60000 65536"/>
              <a:gd name="T15" fmla="*/ 0 w 56"/>
              <a:gd name="T16" fmla="*/ 0 h 49"/>
              <a:gd name="T17" fmla="*/ 56 w 56"/>
              <a:gd name="T18" fmla="*/ 49 h 49"/>
            </a:gdLst>
            <a:ahLst/>
            <a:cxnLst>
              <a:cxn ang="T10">
                <a:pos x="T0" y="T1"/>
              </a:cxn>
              <a:cxn ang="T11">
                <a:pos x="T2" y="T3"/>
              </a:cxn>
              <a:cxn ang="T12">
                <a:pos x="T4" y="T5"/>
              </a:cxn>
              <a:cxn ang="T13">
                <a:pos x="T6" y="T7"/>
              </a:cxn>
              <a:cxn ang="T14">
                <a:pos x="T8" y="T9"/>
              </a:cxn>
            </a:cxnLst>
            <a:rect l="T15" t="T16" r="T17" b="T18"/>
            <a:pathLst>
              <a:path w="56" h="49">
                <a:moveTo>
                  <a:pt x="0" y="17"/>
                </a:moveTo>
                <a:lnTo>
                  <a:pt x="31" y="0"/>
                </a:lnTo>
                <a:lnTo>
                  <a:pt x="56" y="38"/>
                </a:lnTo>
                <a:lnTo>
                  <a:pt x="29" y="49"/>
                </a:lnTo>
                <a:lnTo>
                  <a:pt x="0" y="17"/>
                </a:lnTo>
                <a:close/>
              </a:path>
            </a:pathLst>
          </a:custGeom>
          <a:solidFill>
            <a:srgbClr val="FFA3C1"/>
          </a:solidFill>
          <a:ln w="9525">
            <a:noFill/>
            <a:round/>
            <a:headEnd/>
            <a:tailEnd/>
          </a:ln>
        </p:spPr>
        <p:txBody>
          <a:bodyPr/>
          <a:lstStyle/>
          <a:p>
            <a:endParaRPr lang="en-US" dirty="0"/>
          </a:p>
        </p:txBody>
      </p:sp>
      <p:sp>
        <p:nvSpPr>
          <p:cNvPr id="2142" name="Freeform 126"/>
          <p:cNvSpPr>
            <a:spLocks/>
          </p:cNvSpPr>
          <p:nvPr/>
        </p:nvSpPr>
        <p:spPr bwMode="auto">
          <a:xfrm>
            <a:off x="1897063" y="4694238"/>
            <a:ext cx="46037" cy="46037"/>
          </a:xfrm>
          <a:custGeom>
            <a:avLst/>
            <a:gdLst>
              <a:gd name="T0" fmla="*/ 2147483647 w 197"/>
              <a:gd name="T1" fmla="*/ 2147483647 h 113"/>
              <a:gd name="T2" fmla="*/ 2147483647 w 197"/>
              <a:gd name="T3" fmla="*/ 2147483647 h 113"/>
              <a:gd name="T4" fmla="*/ 2147483647 w 197"/>
              <a:gd name="T5" fmla="*/ 0 h 113"/>
              <a:gd name="T6" fmla="*/ 2147483647 w 197"/>
              <a:gd name="T7" fmla="*/ 2147483647 h 113"/>
              <a:gd name="T8" fmla="*/ 2147483647 w 197"/>
              <a:gd name="T9" fmla="*/ 2147483647 h 113"/>
              <a:gd name="T10" fmla="*/ 2147483647 w 197"/>
              <a:gd name="T11" fmla="*/ 2147483647 h 113"/>
              <a:gd name="T12" fmla="*/ 2147483647 w 197"/>
              <a:gd name="T13" fmla="*/ 2147483647 h 113"/>
              <a:gd name="T14" fmla="*/ 2147483647 w 197"/>
              <a:gd name="T15" fmla="*/ 2147483647 h 113"/>
              <a:gd name="T16" fmla="*/ 2147483647 w 197"/>
              <a:gd name="T17" fmla="*/ 2147483647 h 113"/>
              <a:gd name="T18" fmla="*/ 2147483647 w 197"/>
              <a:gd name="T19" fmla="*/ 2147483647 h 113"/>
              <a:gd name="T20" fmla="*/ 2147483647 w 197"/>
              <a:gd name="T21" fmla="*/ 2147483647 h 113"/>
              <a:gd name="T22" fmla="*/ 2147483647 w 197"/>
              <a:gd name="T23" fmla="*/ 2147483647 h 113"/>
              <a:gd name="T24" fmla="*/ 2147483647 w 197"/>
              <a:gd name="T25" fmla="*/ 2147483647 h 113"/>
              <a:gd name="T26" fmla="*/ 2147483647 w 197"/>
              <a:gd name="T27" fmla="*/ 2147483647 h 113"/>
              <a:gd name="T28" fmla="*/ 2147483647 w 197"/>
              <a:gd name="T29" fmla="*/ 2147483647 h 113"/>
              <a:gd name="T30" fmla="*/ 2147483647 w 197"/>
              <a:gd name="T31" fmla="*/ 2147483647 h 113"/>
              <a:gd name="T32" fmla="*/ 2147483647 w 197"/>
              <a:gd name="T33" fmla="*/ 2147483647 h 113"/>
              <a:gd name="T34" fmla="*/ 2147483647 w 197"/>
              <a:gd name="T35" fmla="*/ 2147483647 h 113"/>
              <a:gd name="T36" fmla="*/ 2147483647 w 197"/>
              <a:gd name="T37" fmla="*/ 2147483647 h 113"/>
              <a:gd name="T38" fmla="*/ 2147483647 w 197"/>
              <a:gd name="T39" fmla="*/ 2147483647 h 113"/>
              <a:gd name="T40" fmla="*/ 2147483647 w 197"/>
              <a:gd name="T41" fmla="*/ 2147483647 h 113"/>
              <a:gd name="T42" fmla="*/ 2147483647 w 197"/>
              <a:gd name="T43" fmla="*/ 2147483647 h 113"/>
              <a:gd name="T44" fmla="*/ 2147483647 w 197"/>
              <a:gd name="T45" fmla="*/ 2147483647 h 113"/>
              <a:gd name="T46" fmla="*/ 2147483647 w 197"/>
              <a:gd name="T47" fmla="*/ 2147483647 h 113"/>
              <a:gd name="T48" fmla="*/ 2147483647 w 197"/>
              <a:gd name="T49" fmla="*/ 2147483647 h 113"/>
              <a:gd name="T50" fmla="*/ 0 w 197"/>
              <a:gd name="T51" fmla="*/ 2147483647 h 113"/>
              <a:gd name="T52" fmla="*/ 2147483647 w 197"/>
              <a:gd name="T53" fmla="*/ 2147483647 h 113"/>
              <a:gd name="T54" fmla="*/ 2147483647 w 197"/>
              <a:gd name="T55" fmla="*/ 2147483647 h 113"/>
              <a:gd name="T56" fmla="*/ 2147483647 w 197"/>
              <a:gd name="T57" fmla="*/ 2147483647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7"/>
              <a:gd name="T88" fmla="*/ 0 h 113"/>
              <a:gd name="T89" fmla="*/ 197 w 197"/>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7" h="113">
                <a:moveTo>
                  <a:pt x="34" y="3"/>
                </a:moveTo>
                <a:lnTo>
                  <a:pt x="46" y="2"/>
                </a:lnTo>
                <a:lnTo>
                  <a:pt x="65" y="0"/>
                </a:lnTo>
                <a:lnTo>
                  <a:pt x="90" y="2"/>
                </a:lnTo>
                <a:lnTo>
                  <a:pt x="114" y="4"/>
                </a:lnTo>
                <a:lnTo>
                  <a:pt x="140" y="10"/>
                </a:lnTo>
                <a:lnTo>
                  <a:pt x="163" y="19"/>
                </a:lnTo>
                <a:lnTo>
                  <a:pt x="181" y="31"/>
                </a:lnTo>
                <a:lnTo>
                  <a:pt x="190" y="48"/>
                </a:lnTo>
                <a:lnTo>
                  <a:pt x="197" y="79"/>
                </a:lnTo>
                <a:lnTo>
                  <a:pt x="194" y="98"/>
                </a:lnTo>
                <a:lnTo>
                  <a:pt x="185" y="109"/>
                </a:lnTo>
                <a:lnTo>
                  <a:pt x="170" y="113"/>
                </a:lnTo>
                <a:lnTo>
                  <a:pt x="159" y="113"/>
                </a:lnTo>
                <a:lnTo>
                  <a:pt x="144" y="112"/>
                </a:lnTo>
                <a:lnTo>
                  <a:pt x="126" y="110"/>
                </a:lnTo>
                <a:lnTo>
                  <a:pt x="107" y="106"/>
                </a:lnTo>
                <a:lnTo>
                  <a:pt x="90" y="102"/>
                </a:lnTo>
                <a:lnTo>
                  <a:pt x="72" y="98"/>
                </a:lnTo>
                <a:lnTo>
                  <a:pt x="57" y="91"/>
                </a:lnTo>
                <a:lnTo>
                  <a:pt x="45" y="84"/>
                </a:lnTo>
                <a:lnTo>
                  <a:pt x="34" y="76"/>
                </a:lnTo>
                <a:lnTo>
                  <a:pt x="22" y="67"/>
                </a:lnTo>
                <a:lnTo>
                  <a:pt x="11" y="57"/>
                </a:lnTo>
                <a:lnTo>
                  <a:pt x="3" y="45"/>
                </a:lnTo>
                <a:lnTo>
                  <a:pt x="0" y="34"/>
                </a:lnTo>
                <a:lnTo>
                  <a:pt x="3" y="23"/>
                </a:lnTo>
                <a:lnTo>
                  <a:pt x="14" y="12"/>
                </a:lnTo>
                <a:lnTo>
                  <a:pt x="34" y="3"/>
                </a:lnTo>
                <a:close/>
              </a:path>
            </a:pathLst>
          </a:custGeom>
          <a:solidFill>
            <a:srgbClr val="FFA3C1"/>
          </a:solidFill>
          <a:ln w="9525">
            <a:noFill/>
            <a:round/>
            <a:headEnd/>
            <a:tailEnd/>
          </a:ln>
        </p:spPr>
        <p:txBody>
          <a:bodyPr/>
          <a:lstStyle/>
          <a:p>
            <a:endParaRPr lang="en-US" dirty="0"/>
          </a:p>
        </p:txBody>
      </p:sp>
      <p:sp>
        <p:nvSpPr>
          <p:cNvPr id="2143" name="Freeform 127"/>
          <p:cNvSpPr>
            <a:spLocks/>
          </p:cNvSpPr>
          <p:nvPr/>
        </p:nvSpPr>
        <p:spPr bwMode="auto">
          <a:xfrm>
            <a:off x="1752600" y="6172200"/>
            <a:ext cx="84138" cy="146050"/>
          </a:xfrm>
          <a:custGeom>
            <a:avLst/>
            <a:gdLst>
              <a:gd name="T0" fmla="*/ 2147483647 w 104"/>
              <a:gd name="T1" fmla="*/ 2147483647 h 184"/>
              <a:gd name="T2" fmla="*/ 0 w 104"/>
              <a:gd name="T3" fmla="*/ 2147483647 h 184"/>
              <a:gd name="T4" fmla="*/ 2147483647 w 104"/>
              <a:gd name="T5" fmla="*/ 2147483647 h 184"/>
              <a:gd name="T6" fmla="*/ 2147483647 w 104"/>
              <a:gd name="T7" fmla="*/ 2147483647 h 184"/>
              <a:gd name="T8" fmla="*/ 2147483647 w 104"/>
              <a:gd name="T9" fmla="*/ 2147483647 h 184"/>
              <a:gd name="T10" fmla="*/ 2147483647 w 104"/>
              <a:gd name="T11" fmla="*/ 2147483647 h 184"/>
              <a:gd name="T12" fmla="*/ 2147483647 w 104"/>
              <a:gd name="T13" fmla="*/ 2147483647 h 184"/>
              <a:gd name="T14" fmla="*/ 2147483647 w 104"/>
              <a:gd name="T15" fmla="*/ 2147483647 h 184"/>
              <a:gd name="T16" fmla="*/ 2147483647 w 104"/>
              <a:gd name="T17" fmla="*/ 2147483647 h 184"/>
              <a:gd name="T18" fmla="*/ 2147483647 w 104"/>
              <a:gd name="T19" fmla="*/ 2147483647 h 184"/>
              <a:gd name="T20" fmla="*/ 2147483647 w 104"/>
              <a:gd name="T21" fmla="*/ 2147483647 h 184"/>
              <a:gd name="T22" fmla="*/ 2147483647 w 104"/>
              <a:gd name="T23" fmla="*/ 2147483647 h 184"/>
              <a:gd name="T24" fmla="*/ 2147483647 w 104"/>
              <a:gd name="T25" fmla="*/ 2147483647 h 184"/>
              <a:gd name="T26" fmla="*/ 2147483647 w 104"/>
              <a:gd name="T27" fmla="*/ 2147483647 h 184"/>
              <a:gd name="T28" fmla="*/ 2147483647 w 104"/>
              <a:gd name="T29" fmla="*/ 2147483647 h 184"/>
              <a:gd name="T30" fmla="*/ 2147483647 w 104"/>
              <a:gd name="T31" fmla="*/ 2147483647 h 184"/>
              <a:gd name="T32" fmla="*/ 2147483647 w 104"/>
              <a:gd name="T33" fmla="*/ 2147483647 h 184"/>
              <a:gd name="T34" fmla="*/ 2147483647 w 104"/>
              <a:gd name="T35" fmla="*/ 2147483647 h 184"/>
              <a:gd name="T36" fmla="*/ 2147483647 w 104"/>
              <a:gd name="T37" fmla="*/ 2147483647 h 184"/>
              <a:gd name="T38" fmla="*/ 2147483647 w 104"/>
              <a:gd name="T39" fmla="*/ 2147483647 h 184"/>
              <a:gd name="T40" fmla="*/ 2147483647 w 104"/>
              <a:gd name="T41" fmla="*/ 2147483647 h 184"/>
              <a:gd name="T42" fmla="*/ 2147483647 w 104"/>
              <a:gd name="T43" fmla="*/ 2147483647 h 184"/>
              <a:gd name="T44" fmla="*/ 2147483647 w 104"/>
              <a:gd name="T45" fmla="*/ 2147483647 h 184"/>
              <a:gd name="T46" fmla="*/ 2147483647 w 104"/>
              <a:gd name="T47" fmla="*/ 2147483647 h 184"/>
              <a:gd name="T48" fmla="*/ 2147483647 w 104"/>
              <a:gd name="T49" fmla="*/ 2147483647 h 184"/>
              <a:gd name="T50" fmla="*/ 2147483647 w 104"/>
              <a:gd name="T51" fmla="*/ 2147483647 h 184"/>
              <a:gd name="T52" fmla="*/ 2147483647 w 104"/>
              <a:gd name="T53" fmla="*/ 2147483647 h 184"/>
              <a:gd name="T54" fmla="*/ 2147483647 w 104"/>
              <a:gd name="T55" fmla="*/ 2147483647 h 184"/>
              <a:gd name="T56" fmla="*/ 2147483647 w 104"/>
              <a:gd name="T57" fmla="*/ 2147483647 h 184"/>
              <a:gd name="T58" fmla="*/ 2147483647 w 104"/>
              <a:gd name="T59" fmla="*/ 2147483647 h 184"/>
              <a:gd name="T60" fmla="*/ 2147483647 w 104"/>
              <a:gd name="T61" fmla="*/ 2147483647 h 184"/>
              <a:gd name="T62" fmla="*/ 2147483647 w 104"/>
              <a:gd name="T63" fmla="*/ 2147483647 h 184"/>
              <a:gd name="T64" fmla="*/ 2147483647 w 104"/>
              <a:gd name="T65" fmla="*/ 2147483647 h 184"/>
              <a:gd name="T66" fmla="*/ 2147483647 w 104"/>
              <a:gd name="T67" fmla="*/ 0 h 184"/>
              <a:gd name="T68" fmla="*/ 2147483647 w 104"/>
              <a:gd name="T69" fmla="*/ 0 h 184"/>
              <a:gd name="T70" fmla="*/ 2147483647 w 104"/>
              <a:gd name="T71" fmla="*/ 2147483647 h 184"/>
              <a:gd name="T72" fmla="*/ 2147483647 w 104"/>
              <a:gd name="T73" fmla="*/ 2147483647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84"/>
              <a:gd name="T113" fmla="*/ 104 w 104"/>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84">
                <a:moveTo>
                  <a:pt x="5" y="5"/>
                </a:moveTo>
                <a:lnTo>
                  <a:pt x="0" y="31"/>
                </a:lnTo>
                <a:lnTo>
                  <a:pt x="1" y="64"/>
                </a:lnTo>
                <a:lnTo>
                  <a:pt x="5" y="96"/>
                </a:lnTo>
                <a:lnTo>
                  <a:pt x="12" y="122"/>
                </a:lnTo>
                <a:lnTo>
                  <a:pt x="16" y="132"/>
                </a:lnTo>
                <a:lnTo>
                  <a:pt x="21" y="141"/>
                </a:lnTo>
                <a:lnTo>
                  <a:pt x="27" y="152"/>
                </a:lnTo>
                <a:lnTo>
                  <a:pt x="32" y="160"/>
                </a:lnTo>
                <a:lnTo>
                  <a:pt x="38" y="168"/>
                </a:lnTo>
                <a:lnTo>
                  <a:pt x="43" y="175"/>
                </a:lnTo>
                <a:lnTo>
                  <a:pt x="50" y="180"/>
                </a:lnTo>
                <a:lnTo>
                  <a:pt x="55" y="184"/>
                </a:lnTo>
                <a:lnTo>
                  <a:pt x="62" y="184"/>
                </a:lnTo>
                <a:lnTo>
                  <a:pt x="69" y="180"/>
                </a:lnTo>
                <a:lnTo>
                  <a:pt x="76" y="175"/>
                </a:lnTo>
                <a:lnTo>
                  <a:pt x="83" y="167"/>
                </a:lnTo>
                <a:lnTo>
                  <a:pt x="89" y="159"/>
                </a:lnTo>
                <a:lnTo>
                  <a:pt x="95" y="151"/>
                </a:lnTo>
                <a:lnTo>
                  <a:pt x="99" y="144"/>
                </a:lnTo>
                <a:lnTo>
                  <a:pt x="102" y="138"/>
                </a:lnTo>
                <a:lnTo>
                  <a:pt x="104" y="125"/>
                </a:lnTo>
                <a:lnTo>
                  <a:pt x="104" y="108"/>
                </a:lnTo>
                <a:lnTo>
                  <a:pt x="102" y="91"/>
                </a:lnTo>
                <a:lnTo>
                  <a:pt x="98" y="72"/>
                </a:lnTo>
                <a:lnTo>
                  <a:pt x="91" y="53"/>
                </a:lnTo>
                <a:lnTo>
                  <a:pt x="83" y="37"/>
                </a:lnTo>
                <a:lnTo>
                  <a:pt x="70" y="23"/>
                </a:lnTo>
                <a:lnTo>
                  <a:pt x="57" y="15"/>
                </a:lnTo>
                <a:lnTo>
                  <a:pt x="51" y="12"/>
                </a:lnTo>
                <a:lnTo>
                  <a:pt x="47" y="9"/>
                </a:lnTo>
                <a:lnTo>
                  <a:pt x="40" y="5"/>
                </a:lnTo>
                <a:lnTo>
                  <a:pt x="35" y="3"/>
                </a:lnTo>
                <a:lnTo>
                  <a:pt x="28" y="0"/>
                </a:lnTo>
                <a:lnTo>
                  <a:pt x="20" y="0"/>
                </a:lnTo>
                <a:lnTo>
                  <a:pt x="13" y="1"/>
                </a:lnTo>
                <a:lnTo>
                  <a:pt x="5" y="5"/>
                </a:lnTo>
                <a:close/>
              </a:path>
            </a:pathLst>
          </a:custGeom>
          <a:solidFill>
            <a:srgbClr val="FFA3C1"/>
          </a:solidFill>
          <a:ln w="9525">
            <a:noFill/>
            <a:round/>
            <a:headEnd/>
            <a:tailEnd/>
          </a:ln>
        </p:spPr>
        <p:txBody>
          <a:bodyPr/>
          <a:lstStyle/>
          <a:p>
            <a:endParaRPr lang="en-US" dirty="0"/>
          </a:p>
        </p:txBody>
      </p:sp>
      <p:sp>
        <p:nvSpPr>
          <p:cNvPr id="2144" name="Freeform 135"/>
          <p:cNvSpPr>
            <a:spLocks/>
          </p:cNvSpPr>
          <p:nvPr/>
        </p:nvSpPr>
        <p:spPr bwMode="auto">
          <a:xfrm>
            <a:off x="1430338" y="5862638"/>
            <a:ext cx="123825" cy="222250"/>
          </a:xfrm>
          <a:custGeom>
            <a:avLst/>
            <a:gdLst>
              <a:gd name="T0" fmla="*/ 2147483647 w 156"/>
              <a:gd name="T1" fmla="*/ 2147483647 h 280"/>
              <a:gd name="T2" fmla="*/ 2147483647 w 156"/>
              <a:gd name="T3" fmla="*/ 2147483647 h 280"/>
              <a:gd name="T4" fmla="*/ 2147483647 w 156"/>
              <a:gd name="T5" fmla="*/ 2147483647 h 280"/>
              <a:gd name="T6" fmla="*/ 2147483647 w 156"/>
              <a:gd name="T7" fmla="*/ 2147483647 h 280"/>
              <a:gd name="T8" fmla="*/ 2147483647 w 156"/>
              <a:gd name="T9" fmla="*/ 2147483647 h 280"/>
              <a:gd name="T10" fmla="*/ 2147483647 w 156"/>
              <a:gd name="T11" fmla="*/ 2147483647 h 280"/>
              <a:gd name="T12" fmla="*/ 2147483647 w 156"/>
              <a:gd name="T13" fmla="*/ 2147483647 h 280"/>
              <a:gd name="T14" fmla="*/ 2147483647 w 156"/>
              <a:gd name="T15" fmla="*/ 2147483647 h 280"/>
              <a:gd name="T16" fmla="*/ 2147483647 w 156"/>
              <a:gd name="T17" fmla="*/ 2147483647 h 280"/>
              <a:gd name="T18" fmla="*/ 2147483647 w 156"/>
              <a:gd name="T19" fmla="*/ 2147483647 h 280"/>
              <a:gd name="T20" fmla="*/ 2147483647 w 156"/>
              <a:gd name="T21" fmla="*/ 2147483647 h 280"/>
              <a:gd name="T22" fmla="*/ 2147483647 w 156"/>
              <a:gd name="T23" fmla="*/ 2147483647 h 280"/>
              <a:gd name="T24" fmla="*/ 2147483647 w 156"/>
              <a:gd name="T25" fmla="*/ 2147483647 h 280"/>
              <a:gd name="T26" fmla="*/ 2147483647 w 156"/>
              <a:gd name="T27" fmla="*/ 2147483647 h 280"/>
              <a:gd name="T28" fmla="*/ 2147483647 w 156"/>
              <a:gd name="T29" fmla="*/ 2147483647 h 280"/>
              <a:gd name="T30" fmla="*/ 2147483647 w 156"/>
              <a:gd name="T31" fmla="*/ 2147483647 h 280"/>
              <a:gd name="T32" fmla="*/ 2147483647 w 156"/>
              <a:gd name="T33" fmla="*/ 2147483647 h 280"/>
              <a:gd name="T34" fmla="*/ 2147483647 w 156"/>
              <a:gd name="T35" fmla="*/ 2147483647 h 280"/>
              <a:gd name="T36" fmla="*/ 2147483647 w 156"/>
              <a:gd name="T37" fmla="*/ 2147483647 h 280"/>
              <a:gd name="T38" fmla="*/ 2147483647 w 156"/>
              <a:gd name="T39" fmla="*/ 2147483647 h 280"/>
              <a:gd name="T40" fmla="*/ 2147483647 w 156"/>
              <a:gd name="T41" fmla="*/ 2147483647 h 280"/>
              <a:gd name="T42" fmla="*/ 2147483647 w 156"/>
              <a:gd name="T43" fmla="*/ 2147483647 h 280"/>
              <a:gd name="T44" fmla="*/ 2147483647 w 156"/>
              <a:gd name="T45" fmla="*/ 2147483647 h 280"/>
              <a:gd name="T46" fmla="*/ 2147483647 w 156"/>
              <a:gd name="T47" fmla="*/ 2147483647 h 280"/>
              <a:gd name="T48" fmla="*/ 2147483647 w 156"/>
              <a:gd name="T49" fmla="*/ 2147483647 h 280"/>
              <a:gd name="T50" fmla="*/ 2147483647 w 156"/>
              <a:gd name="T51" fmla="*/ 2147483647 h 280"/>
              <a:gd name="T52" fmla="*/ 2147483647 w 156"/>
              <a:gd name="T53" fmla="*/ 2147483647 h 280"/>
              <a:gd name="T54" fmla="*/ 2147483647 w 156"/>
              <a:gd name="T55" fmla="*/ 0 h 280"/>
              <a:gd name="T56" fmla="*/ 0 w 156"/>
              <a:gd name="T57" fmla="*/ 0 h 280"/>
              <a:gd name="T58" fmla="*/ 2147483647 w 156"/>
              <a:gd name="T59" fmla="*/ 2147483647 h 280"/>
              <a:gd name="T60" fmla="*/ 2147483647 w 156"/>
              <a:gd name="T61" fmla="*/ 2147483647 h 280"/>
              <a:gd name="T62" fmla="*/ 2147483647 w 156"/>
              <a:gd name="T63" fmla="*/ 2147483647 h 280"/>
              <a:gd name="T64" fmla="*/ 2147483647 w 156"/>
              <a:gd name="T65" fmla="*/ 2147483647 h 280"/>
              <a:gd name="T66" fmla="*/ 2147483647 w 156"/>
              <a:gd name="T67" fmla="*/ 2147483647 h 280"/>
              <a:gd name="T68" fmla="*/ 2147483647 w 156"/>
              <a:gd name="T69" fmla="*/ 2147483647 h 280"/>
              <a:gd name="T70" fmla="*/ 2147483647 w 156"/>
              <a:gd name="T71" fmla="*/ 2147483647 h 280"/>
              <a:gd name="T72" fmla="*/ 2147483647 w 156"/>
              <a:gd name="T73" fmla="*/ 2147483647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280"/>
              <a:gd name="T113" fmla="*/ 156 w 156"/>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280">
                <a:moveTo>
                  <a:pt x="104" y="223"/>
                </a:moveTo>
                <a:lnTo>
                  <a:pt x="111" y="237"/>
                </a:lnTo>
                <a:lnTo>
                  <a:pt x="118" y="251"/>
                </a:lnTo>
                <a:lnTo>
                  <a:pt x="126" y="263"/>
                </a:lnTo>
                <a:lnTo>
                  <a:pt x="135" y="275"/>
                </a:lnTo>
                <a:lnTo>
                  <a:pt x="138" y="278"/>
                </a:lnTo>
                <a:lnTo>
                  <a:pt x="141" y="280"/>
                </a:lnTo>
                <a:lnTo>
                  <a:pt x="145" y="280"/>
                </a:lnTo>
                <a:lnTo>
                  <a:pt x="149" y="280"/>
                </a:lnTo>
                <a:lnTo>
                  <a:pt x="153" y="278"/>
                </a:lnTo>
                <a:lnTo>
                  <a:pt x="154" y="274"/>
                </a:lnTo>
                <a:lnTo>
                  <a:pt x="156" y="270"/>
                </a:lnTo>
                <a:lnTo>
                  <a:pt x="154" y="265"/>
                </a:lnTo>
                <a:lnTo>
                  <a:pt x="142" y="238"/>
                </a:lnTo>
                <a:lnTo>
                  <a:pt x="129" y="213"/>
                </a:lnTo>
                <a:lnTo>
                  <a:pt x="116" y="185"/>
                </a:lnTo>
                <a:lnTo>
                  <a:pt x="103" y="160"/>
                </a:lnTo>
                <a:lnTo>
                  <a:pt x="88" y="134"/>
                </a:lnTo>
                <a:lnTo>
                  <a:pt x="74" y="108"/>
                </a:lnTo>
                <a:lnTo>
                  <a:pt x="58" y="81"/>
                </a:lnTo>
                <a:lnTo>
                  <a:pt x="43" y="55"/>
                </a:lnTo>
                <a:lnTo>
                  <a:pt x="38" y="46"/>
                </a:lnTo>
                <a:lnTo>
                  <a:pt x="32" y="36"/>
                </a:lnTo>
                <a:lnTo>
                  <a:pt x="27" y="27"/>
                </a:lnTo>
                <a:lnTo>
                  <a:pt x="20" y="17"/>
                </a:lnTo>
                <a:lnTo>
                  <a:pt x="15" y="9"/>
                </a:lnTo>
                <a:lnTo>
                  <a:pt x="9" y="2"/>
                </a:lnTo>
                <a:lnTo>
                  <a:pt x="4" y="0"/>
                </a:lnTo>
                <a:lnTo>
                  <a:pt x="0" y="0"/>
                </a:lnTo>
                <a:lnTo>
                  <a:pt x="4" y="12"/>
                </a:lnTo>
                <a:lnTo>
                  <a:pt x="13" y="33"/>
                </a:lnTo>
                <a:lnTo>
                  <a:pt x="25" y="59"/>
                </a:lnTo>
                <a:lnTo>
                  <a:pt x="42" y="90"/>
                </a:lnTo>
                <a:lnTo>
                  <a:pt x="58" y="124"/>
                </a:lnTo>
                <a:lnTo>
                  <a:pt x="74" y="160"/>
                </a:lnTo>
                <a:lnTo>
                  <a:pt x="91" y="192"/>
                </a:lnTo>
                <a:lnTo>
                  <a:pt x="104" y="223"/>
                </a:lnTo>
                <a:close/>
              </a:path>
            </a:pathLst>
          </a:custGeom>
          <a:solidFill>
            <a:srgbClr val="000000"/>
          </a:solidFill>
          <a:ln w="9525">
            <a:noFill/>
            <a:round/>
            <a:headEnd/>
            <a:tailEnd/>
          </a:ln>
        </p:spPr>
        <p:txBody>
          <a:bodyPr/>
          <a:lstStyle/>
          <a:p>
            <a:endParaRPr lang="en-US" dirty="0"/>
          </a:p>
        </p:txBody>
      </p:sp>
      <p:sp>
        <p:nvSpPr>
          <p:cNvPr id="2145" name="Freeform 138"/>
          <p:cNvSpPr>
            <a:spLocks/>
          </p:cNvSpPr>
          <p:nvPr/>
        </p:nvSpPr>
        <p:spPr bwMode="auto">
          <a:xfrm>
            <a:off x="1411288" y="6008688"/>
            <a:ext cx="38100" cy="57150"/>
          </a:xfrm>
          <a:custGeom>
            <a:avLst/>
            <a:gdLst>
              <a:gd name="T0" fmla="*/ 2147483647 w 48"/>
              <a:gd name="T1" fmla="*/ 2147483647 h 72"/>
              <a:gd name="T2" fmla="*/ 2147483647 w 48"/>
              <a:gd name="T3" fmla="*/ 2147483647 h 72"/>
              <a:gd name="T4" fmla="*/ 2147483647 w 48"/>
              <a:gd name="T5" fmla="*/ 2147483647 h 72"/>
              <a:gd name="T6" fmla="*/ 2147483647 w 48"/>
              <a:gd name="T7" fmla="*/ 2147483647 h 72"/>
              <a:gd name="T8" fmla="*/ 2147483647 w 48"/>
              <a:gd name="T9" fmla="*/ 0 h 72"/>
              <a:gd name="T10" fmla="*/ 2147483647 w 48"/>
              <a:gd name="T11" fmla="*/ 2147483647 h 72"/>
              <a:gd name="T12" fmla="*/ 2147483647 w 48"/>
              <a:gd name="T13" fmla="*/ 2147483647 h 72"/>
              <a:gd name="T14" fmla="*/ 2147483647 w 48"/>
              <a:gd name="T15" fmla="*/ 2147483647 h 72"/>
              <a:gd name="T16" fmla="*/ 2147483647 w 48"/>
              <a:gd name="T17" fmla="*/ 2147483647 h 72"/>
              <a:gd name="T18" fmla="*/ 0 w 48"/>
              <a:gd name="T19" fmla="*/ 2147483647 h 72"/>
              <a:gd name="T20" fmla="*/ 0 w 48"/>
              <a:gd name="T21" fmla="*/ 2147483647 h 72"/>
              <a:gd name="T22" fmla="*/ 2147483647 w 48"/>
              <a:gd name="T23" fmla="*/ 2147483647 h 72"/>
              <a:gd name="T24" fmla="*/ 2147483647 w 48"/>
              <a:gd name="T25" fmla="*/ 2147483647 h 72"/>
              <a:gd name="T26" fmla="*/ 2147483647 w 48"/>
              <a:gd name="T27" fmla="*/ 2147483647 h 72"/>
              <a:gd name="T28" fmla="*/ 2147483647 w 48"/>
              <a:gd name="T29" fmla="*/ 2147483647 h 72"/>
              <a:gd name="T30" fmla="*/ 2147483647 w 48"/>
              <a:gd name="T31" fmla="*/ 2147483647 h 72"/>
              <a:gd name="T32" fmla="*/ 2147483647 w 48"/>
              <a:gd name="T33" fmla="*/ 2147483647 h 72"/>
              <a:gd name="T34" fmla="*/ 2147483647 w 48"/>
              <a:gd name="T35" fmla="*/ 2147483647 h 72"/>
              <a:gd name="T36" fmla="*/ 2147483647 w 48"/>
              <a:gd name="T37" fmla="*/ 2147483647 h 72"/>
              <a:gd name="T38" fmla="*/ 2147483647 w 48"/>
              <a:gd name="T39" fmla="*/ 2147483647 h 72"/>
              <a:gd name="T40" fmla="*/ 2147483647 w 48"/>
              <a:gd name="T41" fmla="*/ 2147483647 h 72"/>
              <a:gd name="T42" fmla="*/ 2147483647 w 48"/>
              <a:gd name="T43" fmla="*/ 2147483647 h 72"/>
              <a:gd name="T44" fmla="*/ 2147483647 w 48"/>
              <a:gd name="T45" fmla="*/ 2147483647 h 72"/>
              <a:gd name="T46" fmla="*/ 2147483647 w 48"/>
              <a:gd name="T47" fmla="*/ 2147483647 h 72"/>
              <a:gd name="T48" fmla="*/ 2147483647 w 48"/>
              <a:gd name="T49" fmla="*/ 2147483647 h 72"/>
              <a:gd name="T50" fmla="*/ 2147483647 w 48"/>
              <a:gd name="T51" fmla="*/ 2147483647 h 72"/>
              <a:gd name="T52" fmla="*/ 2147483647 w 48"/>
              <a:gd name="T53" fmla="*/ 2147483647 h 72"/>
              <a:gd name="T54" fmla="*/ 2147483647 w 48"/>
              <a:gd name="T55" fmla="*/ 2147483647 h 72"/>
              <a:gd name="T56" fmla="*/ 2147483647 w 48"/>
              <a:gd name="T57" fmla="*/ 2147483647 h 72"/>
              <a:gd name="T58" fmla="*/ 2147483647 w 48"/>
              <a:gd name="T59" fmla="*/ 2147483647 h 72"/>
              <a:gd name="T60" fmla="*/ 2147483647 w 48"/>
              <a:gd name="T61" fmla="*/ 2147483647 h 72"/>
              <a:gd name="T62" fmla="*/ 2147483647 w 48"/>
              <a:gd name="T63" fmla="*/ 2147483647 h 72"/>
              <a:gd name="T64" fmla="*/ 2147483647 w 48"/>
              <a:gd name="T65" fmla="*/ 2147483647 h 72"/>
              <a:gd name="T66" fmla="*/ 2147483647 w 48"/>
              <a:gd name="T67" fmla="*/ 2147483647 h 72"/>
              <a:gd name="T68" fmla="*/ 2147483647 w 48"/>
              <a:gd name="T69" fmla="*/ 2147483647 h 72"/>
              <a:gd name="T70" fmla="*/ 2147483647 w 48"/>
              <a:gd name="T71" fmla="*/ 2147483647 h 72"/>
              <a:gd name="T72" fmla="*/ 2147483647 w 48"/>
              <a:gd name="T73" fmla="*/ 2147483647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72"/>
              <a:gd name="T113" fmla="*/ 48 w 48"/>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72">
                <a:moveTo>
                  <a:pt x="38" y="14"/>
                </a:moveTo>
                <a:lnTo>
                  <a:pt x="36" y="11"/>
                </a:lnTo>
                <a:lnTo>
                  <a:pt x="30" y="5"/>
                </a:lnTo>
                <a:lnTo>
                  <a:pt x="22" y="1"/>
                </a:lnTo>
                <a:lnTo>
                  <a:pt x="14" y="0"/>
                </a:lnTo>
                <a:lnTo>
                  <a:pt x="7" y="3"/>
                </a:lnTo>
                <a:lnTo>
                  <a:pt x="4" y="7"/>
                </a:lnTo>
                <a:lnTo>
                  <a:pt x="2" y="10"/>
                </a:lnTo>
                <a:lnTo>
                  <a:pt x="2" y="11"/>
                </a:lnTo>
                <a:lnTo>
                  <a:pt x="0" y="16"/>
                </a:lnTo>
                <a:lnTo>
                  <a:pt x="0" y="27"/>
                </a:lnTo>
                <a:lnTo>
                  <a:pt x="3" y="39"/>
                </a:lnTo>
                <a:lnTo>
                  <a:pt x="7" y="52"/>
                </a:lnTo>
                <a:lnTo>
                  <a:pt x="12" y="60"/>
                </a:lnTo>
                <a:lnTo>
                  <a:pt x="16" y="65"/>
                </a:lnTo>
                <a:lnTo>
                  <a:pt x="23" y="68"/>
                </a:lnTo>
                <a:lnTo>
                  <a:pt x="30" y="71"/>
                </a:lnTo>
                <a:lnTo>
                  <a:pt x="36" y="72"/>
                </a:lnTo>
                <a:lnTo>
                  <a:pt x="40" y="72"/>
                </a:lnTo>
                <a:lnTo>
                  <a:pt x="42" y="71"/>
                </a:lnTo>
                <a:lnTo>
                  <a:pt x="45" y="68"/>
                </a:lnTo>
                <a:lnTo>
                  <a:pt x="48" y="64"/>
                </a:lnTo>
                <a:lnTo>
                  <a:pt x="48" y="60"/>
                </a:lnTo>
                <a:lnTo>
                  <a:pt x="48" y="56"/>
                </a:lnTo>
                <a:lnTo>
                  <a:pt x="45" y="53"/>
                </a:lnTo>
                <a:lnTo>
                  <a:pt x="40" y="49"/>
                </a:lnTo>
                <a:lnTo>
                  <a:pt x="30" y="42"/>
                </a:lnTo>
                <a:lnTo>
                  <a:pt x="21" y="34"/>
                </a:lnTo>
                <a:lnTo>
                  <a:pt x="16" y="26"/>
                </a:lnTo>
                <a:lnTo>
                  <a:pt x="18" y="20"/>
                </a:lnTo>
                <a:lnTo>
                  <a:pt x="23" y="18"/>
                </a:lnTo>
                <a:lnTo>
                  <a:pt x="27" y="18"/>
                </a:lnTo>
                <a:lnTo>
                  <a:pt x="29" y="18"/>
                </a:lnTo>
                <a:lnTo>
                  <a:pt x="30" y="18"/>
                </a:lnTo>
                <a:lnTo>
                  <a:pt x="34" y="18"/>
                </a:lnTo>
                <a:lnTo>
                  <a:pt x="37" y="16"/>
                </a:lnTo>
                <a:lnTo>
                  <a:pt x="38" y="14"/>
                </a:lnTo>
                <a:close/>
              </a:path>
            </a:pathLst>
          </a:custGeom>
          <a:solidFill>
            <a:srgbClr val="000000"/>
          </a:solidFill>
          <a:ln w="9525">
            <a:noFill/>
            <a:round/>
            <a:headEnd/>
            <a:tailEnd/>
          </a:ln>
        </p:spPr>
        <p:txBody>
          <a:bodyPr/>
          <a:lstStyle/>
          <a:p>
            <a:endParaRPr lang="en-US" dirty="0"/>
          </a:p>
        </p:txBody>
      </p:sp>
      <p:sp>
        <p:nvSpPr>
          <p:cNvPr id="2146" name="Freeform 139"/>
          <p:cNvSpPr>
            <a:spLocks/>
          </p:cNvSpPr>
          <p:nvPr/>
        </p:nvSpPr>
        <p:spPr bwMode="auto">
          <a:xfrm>
            <a:off x="1219200" y="5829300"/>
            <a:ext cx="60325" cy="52388"/>
          </a:xfrm>
          <a:custGeom>
            <a:avLst/>
            <a:gdLst>
              <a:gd name="T0" fmla="*/ 2147483647 w 76"/>
              <a:gd name="T1" fmla="*/ 2147483647 h 67"/>
              <a:gd name="T2" fmla="*/ 2147483647 w 76"/>
              <a:gd name="T3" fmla="*/ 2147483647 h 67"/>
              <a:gd name="T4" fmla="*/ 2147483647 w 76"/>
              <a:gd name="T5" fmla="*/ 2147483647 h 67"/>
              <a:gd name="T6" fmla="*/ 2147483647 w 76"/>
              <a:gd name="T7" fmla="*/ 2147483647 h 67"/>
              <a:gd name="T8" fmla="*/ 2147483647 w 76"/>
              <a:gd name="T9" fmla="*/ 2147483647 h 67"/>
              <a:gd name="T10" fmla="*/ 2147483647 w 76"/>
              <a:gd name="T11" fmla="*/ 2147483647 h 67"/>
              <a:gd name="T12" fmla="*/ 2147483647 w 76"/>
              <a:gd name="T13" fmla="*/ 2147483647 h 67"/>
              <a:gd name="T14" fmla="*/ 2147483647 w 76"/>
              <a:gd name="T15" fmla="*/ 2147483647 h 67"/>
              <a:gd name="T16" fmla="*/ 2147483647 w 76"/>
              <a:gd name="T17" fmla="*/ 2147483647 h 67"/>
              <a:gd name="T18" fmla="*/ 2147483647 w 76"/>
              <a:gd name="T19" fmla="*/ 2147483647 h 67"/>
              <a:gd name="T20" fmla="*/ 2147483647 w 76"/>
              <a:gd name="T21" fmla="*/ 2147483647 h 67"/>
              <a:gd name="T22" fmla="*/ 2147483647 w 76"/>
              <a:gd name="T23" fmla="*/ 2147483647 h 67"/>
              <a:gd name="T24" fmla="*/ 2147483647 w 76"/>
              <a:gd name="T25" fmla="*/ 2147483647 h 67"/>
              <a:gd name="T26" fmla="*/ 2147483647 w 76"/>
              <a:gd name="T27" fmla="*/ 2147483647 h 67"/>
              <a:gd name="T28" fmla="*/ 2147483647 w 76"/>
              <a:gd name="T29" fmla="*/ 2147483647 h 67"/>
              <a:gd name="T30" fmla="*/ 2147483647 w 76"/>
              <a:gd name="T31" fmla="*/ 2147483647 h 67"/>
              <a:gd name="T32" fmla="*/ 2147483647 w 76"/>
              <a:gd name="T33" fmla="*/ 2147483647 h 67"/>
              <a:gd name="T34" fmla="*/ 2147483647 w 76"/>
              <a:gd name="T35" fmla="*/ 2147483647 h 67"/>
              <a:gd name="T36" fmla="*/ 2147483647 w 76"/>
              <a:gd name="T37" fmla="*/ 2147483647 h 67"/>
              <a:gd name="T38" fmla="*/ 2147483647 w 76"/>
              <a:gd name="T39" fmla="*/ 2147483647 h 67"/>
              <a:gd name="T40" fmla="*/ 2147483647 w 76"/>
              <a:gd name="T41" fmla="*/ 0 h 67"/>
              <a:gd name="T42" fmla="*/ 2147483647 w 76"/>
              <a:gd name="T43" fmla="*/ 0 h 67"/>
              <a:gd name="T44" fmla="*/ 2147483647 w 76"/>
              <a:gd name="T45" fmla="*/ 0 h 67"/>
              <a:gd name="T46" fmla="*/ 2147483647 w 76"/>
              <a:gd name="T47" fmla="*/ 2147483647 h 67"/>
              <a:gd name="T48" fmla="*/ 2147483647 w 76"/>
              <a:gd name="T49" fmla="*/ 2147483647 h 67"/>
              <a:gd name="T50" fmla="*/ 2147483647 w 76"/>
              <a:gd name="T51" fmla="*/ 2147483647 h 67"/>
              <a:gd name="T52" fmla="*/ 2147483647 w 76"/>
              <a:gd name="T53" fmla="*/ 2147483647 h 67"/>
              <a:gd name="T54" fmla="*/ 2147483647 w 76"/>
              <a:gd name="T55" fmla="*/ 2147483647 h 67"/>
              <a:gd name="T56" fmla="*/ 2147483647 w 76"/>
              <a:gd name="T57" fmla="*/ 2147483647 h 67"/>
              <a:gd name="T58" fmla="*/ 0 w 76"/>
              <a:gd name="T59" fmla="*/ 2147483647 h 67"/>
              <a:gd name="T60" fmla="*/ 2147483647 w 76"/>
              <a:gd name="T61" fmla="*/ 2147483647 h 67"/>
              <a:gd name="T62" fmla="*/ 2147483647 w 76"/>
              <a:gd name="T63" fmla="*/ 2147483647 h 67"/>
              <a:gd name="T64" fmla="*/ 2147483647 w 76"/>
              <a:gd name="T65" fmla="*/ 2147483647 h 67"/>
              <a:gd name="T66" fmla="*/ 2147483647 w 76"/>
              <a:gd name="T67" fmla="*/ 2147483647 h 67"/>
              <a:gd name="T68" fmla="*/ 2147483647 w 76"/>
              <a:gd name="T69" fmla="*/ 2147483647 h 67"/>
              <a:gd name="T70" fmla="*/ 2147483647 w 76"/>
              <a:gd name="T71" fmla="*/ 2147483647 h 67"/>
              <a:gd name="T72" fmla="*/ 2147483647 w 76"/>
              <a:gd name="T73" fmla="*/ 2147483647 h 67"/>
              <a:gd name="T74" fmla="*/ 2147483647 w 76"/>
              <a:gd name="T75" fmla="*/ 2147483647 h 67"/>
              <a:gd name="T76" fmla="*/ 2147483647 w 76"/>
              <a:gd name="T77" fmla="*/ 2147483647 h 67"/>
              <a:gd name="T78" fmla="*/ 2147483647 w 76"/>
              <a:gd name="T79" fmla="*/ 2147483647 h 67"/>
              <a:gd name="T80" fmla="*/ 2147483647 w 76"/>
              <a:gd name="T81" fmla="*/ 2147483647 h 67"/>
              <a:gd name="T82" fmla="*/ 2147483647 w 76"/>
              <a:gd name="T83" fmla="*/ 2147483647 h 67"/>
              <a:gd name="T84" fmla="*/ 2147483647 w 76"/>
              <a:gd name="T85" fmla="*/ 2147483647 h 67"/>
              <a:gd name="T86" fmla="*/ 2147483647 w 76"/>
              <a:gd name="T87" fmla="*/ 2147483647 h 67"/>
              <a:gd name="T88" fmla="*/ 2147483647 w 76"/>
              <a:gd name="T89" fmla="*/ 2147483647 h 67"/>
              <a:gd name="T90" fmla="*/ 2147483647 w 76"/>
              <a:gd name="T91" fmla="*/ 2147483647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
              <a:gd name="T139" fmla="*/ 0 h 67"/>
              <a:gd name="T140" fmla="*/ 76 w 76"/>
              <a:gd name="T141" fmla="*/ 67 h 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 h="67">
                <a:moveTo>
                  <a:pt x="32" y="30"/>
                </a:moveTo>
                <a:lnTo>
                  <a:pt x="43" y="19"/>
                </a:lnTo>
                <a:lnTo>
                  <a:pt x="44" y="22"/>
                </a:lnTo>
                <a:lnTo>
                  <a:pt x="48" y="29"/>
                </a:lnTo>
                <a:lnTo>
                  <a:pt x="52" y="37"/>
                </a:lnTo>
                <a:lnTo>
                  <a:pt x="57" y="44"/>
                </a:lnTo>
                <a:lnTo>
                  <a:pt x="60" y="47"/>
                </a:lnTo>
                <a:lnTo>
                  <a:pt x="64" y="49"/>
                </a:lnTo>
                <a:lnTo>
                  <a:pt x="67" y="49"/>
                </a:lnTo>
                <a:lnTo>
                  <a:pt x="71" y="48"/>
                </a:lnTo>
                <a:lnTo>
                  <a:pt x="74" y="45"/>
                </a:lnTo>
                <a:lnTo>
                  <a:pt x="76" y="41"/>
                </a:lnTo>
                <a:lnTo>
                  <a:pt x="76" y="38"/>
                </a:lnTo>
                <a:lnTo>
                  <a:pt x="75" y="34"/>
                </a:lnTo>
                <a:lnTo>
                  <a:pt x="71" y="25"/>
                </a:lnTo>
                <a:lnTo>
                  <a:pt x="66" y="17"/>
                </a:lnTo>
                <a:lnTo>
                  <a:pt x="62" y="11"/>
                </a:lnTo>
                <a:lnTo>
                  <a:pt x="59" y="7"/>
                </a:lnTo>
                <a:lnTo>
                  <a:pt x="56" y="5"/>
                </a:lnTo>
                <a:lnTo>
                  <a:pt x="53" y="2"/>
                </a:lnTo>
                <a:lnTo>
                  <a:pt x="51" y="0"/>
                </a:lnTo>
                <a:lnTo>
                  <a:pt x="48" y="0"/>
                </a:lnTo>
                <a:lnTo>
                  <a:pt x="45" y="0"/>
                </a:lnTo>
                <a:lnTo>
                  <a:pt x="38" y="3"/>
                </a:lnTo>
                <a:lnTo>
                  <a:pt x="30" y="6"/>
                </a:lnTo>
                <a:lnTo>
                  <a:pt x="22" y="9"/>
                </a:lnTo>
                <a:lnTo>
                  <a:pt x="14" y="13"/>
                </a:lnTo>
                <a:lnTo>
                  <a:pt x="7" y="18"/>
                </a:lnTo>
                <a:lnTo>
                  <a:pt x="2" y="22"/>
                </a:lnTo>
                <a:lnTo>
                  <a:pt x="0" y="28"/>
                </a:lnTo>
                <a:lnTo>
                  <a:pt x="2" y="34"/>
                </a:lnTo>
                <a:lnTo>
                  <a:pt x="4" y="40"/>
                </a:lnTo>
                <a:lnTo>
                  <a:pt x="7" y="44"/>
                </a:lnTo>
                <a:lnTo>
                  <a:pt x="9" y="45"/>
                </a:lnTo>
                <a:lnTo>
                  <a:pt x="13" y="51"/>
                </a:lnTo>
                <a:lnTo>
                  <a:pt x="15" y="56"/>
                </a:lnTo>
                <a:lnTo>
                  <a:pt x="19" y="62"/>
                </a:lnTo>
                <a:lnTo>
                  <a:pt x="25" y="66"/>
                </a:lnTo>
                <a:lnTo>
                  <a:pt x="30" y="67"/>
                </a:lnTo>
                <a:lnTo>
                  <a:pt x="33" y="66"/>
                </a:lnTo>
                <a:lnTo>
                  <a:pt x="33" y="63"/>
                </a:lnTo>
                <a:lnTo>
                  <a:pt x="33" y="60"/>
                </a:lnTo>
                <a:lnTo>
                  <a:pt x="33" y="56"/>
                </a:lnTo>
                <a:lnTo>
                  <a:pt x="32" y="45"/>
                </a:lnTo>
                <a:lnTo>
                  <a:pt x="32" y="36"/>
                </a:lnTo>
                <a:lnTo>
                  <a:pt x="32" y="30"/>
                </a:lnTo>
                <a:close/>
              </a:path>
            </a:pathLst>
          </a:custGeom>
          <a:solidFill>
            <a:srgbClr val="000000"/>
          </a:solidFill>
          <a:ln w="9525">
            <a:noFill/>
            <a:round/>
            <a:headEnd/>
            <a:tailEnd/>
          </a:ln>
        </p:spPr>
        <p:txBody>
          <a:bodyPr/>
          <a:lstStyle/>
          <a:p>
            <a:endParaRPr lang="en-US" dirty="0"/>
          </a:p>
        </p:txBody>
      </p:sp>
      <p:sp>
        <p:nvSpPr>
          <p:cNvPr id="2147" name="Freeform 140"/>
          <p:cNvSpPr>
            <a:spLocks/>
          </p:cNvSpPr>
          <p:nvPr/>
        </p:nvSpPr>
        <p:spPr bwMode="auto">
          <a:xfrm>
            <a:off x="1524000" y="6096000"/>
            <a:ext cx="139700" cy="90488"/>
          </a:xfrm>
          <a:custGeom>
            <a:avLst/>
            <a:gdLst>
              <a:gd name="T0" fmla="*/ 2147483647 w 176"/>
              <a:gd name="T1" fmla="*/ 2147483647 h 114"/>
              <a:gd name="T2" fmla="*/ 2147483647 w 176"/>
              <a:gd name="T3" fmla="*/ 2147483647 h 114"/>
              <a:gd name="T4" fmla="*/ 2147483647 w 176"/>
              <a:gd name="T5" fmla="*/ 2147483647 h 114"/>
              <a:gd name="T6" fmla="*/ 2147483647 w 176"/>
              <a:gd name="T7" fmla="*/ 2147483647 h 114"/>
              <a:gd name="T8" fmla="*/ 2147483647 w 176"/>
              <a:gd name="T9" fmla="*/ 2147483647 h 114"/>
              <a:gd name="T10" fmla="*/ 2147483647 w 176"/>
              <a:gd name="T11" fmla="*/ 2147483647 h 114"/>
              <a:gd name="T12" fmla="*/ 2147483647 w 176"/>
              <a:gd name="T13" fmla="*/ 2147483647 h 114"/>
              <a:gd name="T14" fmla="*/ 2147483647 w 176"/>
              <a:gd name="T15" fmla="*/ 2147483647 h 114"/>
              <a:gd name="T16" fmla="*/ 2147483647 w 176"/>
              <a:gd name="T17" fmla="*/ 2147483647 h 114"/>
              <a:gd name="T18" fmla="*/ 2147483647 w 176"/>
              <a:gd name="T19" fmla="*/ 2147483647 h 114"/>
              <a:gd name="T20" fmla="*/ 2147483647 w 176"/>
              <a:gd name="T21" fmla="*/ 2147483647 h 114"/>
              <a:gd name="T22" fmla="*/ 2147483647 w 176"/>
              <a:gd name="T23" fmla="*/ 2147483647 h 114"/>
              <a:gd name="T24" fmla="*/ 2147483647 w 176"/>
              <a:gd name="T25" fmla="*/ 2147483647 h 114"/>
              <a:gd name="T26" fmla="*/ 2147483647 w 176"/>
              <a:gd name="T27" fmla="*/ 2147483647 h 114"/>
              <a:gd name="T28" fmla="*/ 2147483647 w 176"/>
              <a:gd name="T29" fmla="*/ 2147483647 h 114"/>
              <a:gd name="T30" fmla="*/ 2147483647 w 176"/>
              <a:gd name="T31" fmla="*/ 2147483647 h 114"/>
              <a:gd name="T32" fmla="*/ 2147483647 w 176"/>
              <a:gd name="T33" fmla="*/ 2147483647 h 114"/>
              <a:gd name="T34" fmla="*/ 2147483647 w 176"/>
              <a:gd name="T35" fmla="*/ 2147483647 h 114"/>
              <a:gd name="T36" fmla="*/ 2147483647 w 176"/>
              <a:gd name="T37" fmla="*/ 2147483647 h 114"/>
              <a:gd name="T38" fmla="*/ 2147483647 w 176"/>
              <a:gd name="T39" fmla="*/ 2147483647 h 114"/>
              <a:gd name="T40" fmla="*/ 2147483647 w 176"/>
              <a:gd name="T41" fmla="*/ 2147483647 h 114"/>
              <a:gd name="T42" fmla="*/ 2147483647 w 176"/>
              <a:gd name="T43" fmla="*/ 2147483647 h 114"/>
              <a:gd name="T44" fmla="*/ 2147483647 w 176"/>
              <a:gd name="T45" fmla="*/ 2147483647 h 114"/>
              <a:gd name="T46" fmla="*/ 2147483647 w 176"/>
              <a:gd name="T47" fmla="*/ 2147483647 h 114"/>
              <a:gd name="T48" fmla="*/ 2147483647 w 176"/>
              <a:gd name="T49" fmla="*/ 2147483647 h 114"/>
              <a:gd name="T50" fmla="*/ 2147483647 w 176"/>
              <a:gd name="T51" fmla="*/ 2147483647 h 114"/>
              <a:gd name="T52" fmla="*/ 2147483647 w 176"/>
              <a:gd name="T53" fmla="*/ 0 h 114"/>
              <a:gd name="T54" fmla="*/ 2147483647 w 176"/>
              <a:gd name="T55" fmla="*/ 0 h 114"/>
              <a:gd name="T56" fmla="*/ 2147483647 w 176"/>
              <a:gd name="T57" fmla="*/ 2147483647 h 114"/>
              <a:gd name="T58" fmla="*/ 2147483647 w 176"/>
              <a:gd name="T59" fmla="*/ 2147483647 h 114"/>
              <a:gd name="T60" fmla="*/ 0 w 176"/>
              <a:gd name="T61" fmla="*/ 2147483647 h 114"/>
              <a:gd name="T62" fmla="*/ 0 w 176"/>
              <a:gd name="T63" fmla="*/ 2147483647 h 114"/>
              <a:gd name="T64" fmla="*/ 2147483647 w 176"/>
              <a:gd name="T65" fmla="*/ 2147483647 h 114"/>
              <a:gd name="T66" fmla="*/ 2147483647 w 176"/>
              <a:gd name="T67" fmla="*/ 2147483647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4"/>
              <a:gd name="T104" fmla="*/ 176 w 176"/>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4">
                <a:moveTo>
                  <a:pt x="1" y="14"/>
                </a:moveTo>
                <a:lnTo>
                  <a:pt x="15" y="36"/>
                </a:lnTo>
                <a:lnTo>
                  <a:pt x="30" y="56"/>
                </a:lnTo>
                <a:lnTo>
                  <a:pt x="47" y="74"/>
                </a:lnTo>
                <a:lnTo>
                  <a:pt x="68" y="89"/>
                </a:lnTo>
                <a:lnTo>
                  <a:pt x="88" y="101"/>
                </a:lnTo>
                <a:lnTo>
                  <a:pt x="111" y="110"/>
                </a:lnTo>
                <a:lnTo>
                  <a:pt x="136" y="114"/>
                </a:lnTo>
                <a:lnTo>
                  <a:pt x="161" y="113"/>
                </a:lnTo>
                <a:lnTo>
                  <a:pt x="167" y="112"/>
                </a:lnTo>
                <a:lnTo>
                  <a:pt x="172" y="109"/>
                </a:lnTo>
                <a:lnTo>
                  <a:pt x="175" y="105"/>
                </a:lnTo>
                <a:lnTo>
                  <a:pt x="176" y="100"/>
                </a:lnTo>
                <a:lnTo>
                  <a:pt x="175" y="94"/>
                </a:lnTo>
                <a:lnTo>
                  <a:pt x="172" y="89"/>
                </a:lnTo>
                <a:lnTo>
                  <a:pt x="168" y="86"/>
                </a:lnTo>
                <a:lnTo>
                  <a:pt x="163" y="85"/>
                </a:lnTo>
                <a:lnTo>
                  <a:pt x="140" y="86"/>
                </a:lnTo>
                <a:lnTo>
                  <a:pt x="119" y="82"/>
                </a:lnTo>
                <a:lnTo>
                  <a:pt x="99" y="75"/>
                </a:lnTo>
                <a:lnTo>
                  <a:pt x="80" y="64"/>
                </a:lnTo>
                <a:lnTo>
                  <a:pt x="64" y="52"/>
                </a:lnTo>
                <a:lnTo>
                  <a:pt x="47" y="37"/>
                </a:lnTo>
                <a:lnTo>
                  <a:pt x="31" y="21"/>
                </a:lnTo>
                <a:lnTo>
                  <a:pt x="17" y="5"/>
                </a:lnTo>
                <a:lnTo>
                  <a:pt x="15" y="2"/>
                </a:lnTo>
                <a:lnTo>
                  <a:pt x="12" y="0"/>
                </a:lnTo>
                <a:lnTo>
                  <a:pt x="8" y="0"/>
                </a:lnTo>
                <a:lnTo>
                  <a:pt x="5" y="2"/>
                </a:lnTo>
                <a:lnTo>
                  <a:pt x="2" y="5"/>
                </a:lnTo>
                <a:lnTo>
                  <a:pt x="0" y="7"/>
                </a:lnTo>
                <a:lnTo>
                  <a:pt x="0" y="11"/>
                </a:lnTo>
                <a:lnTo>
                  <a:pt x="1" y="14"/>
                </a:lnTo>
                <a:close/>
              </a:path>
            </a:pathLst>
          </a:custGeom>
          <a:solidFill>
            <a:srgbClr val="000000"/>
          </a:solidFill>
          <a:ln w="9525">
            <a:noFill/>
            <a:round/>
            <a:headEnd/>
            <a:tailEnd/>
          </a:ln>
        </p:spPr>
        <p:txBody>
          <a:bodyPr/>
          <a:lstStyle/>
          <a:p>
            <a:endParaRPr lang="en-US" dirty="0"/>
          </a:p>
        </p:txBody>
      </p:sp>
      <p:sp>
        <p:nvSpPr>
          <p:cNvPr id="2148" name="Freeform 142"/>
          <p:cNvSpPr>
            <a:spLocks/>
          </p:cNvSpPr>
          <p:nvPr/>
        </p:nvSpPr>
        <p:spPr bwMode="auto">
          <a:xfrm>
            <a:off x="1287463" y="5797550"/>
            <a:ext cx="58737" cy="52388"/>
          </a:xfrm>
          <a:custGeom>
            <a:avLst/>
            <a:gdLst>
              <a:gd name="T0" fmla="*/ 2147483647 w 75"/>
              <a:gd name="T1" fmla="*/ 2147483647 h 67"/>
              <a:gd name="T2" fmla="*/ 2147483647 w 75"/>
              <a:gd name="T3" fmla="*/ 2147483647 h 67"/>
              <a:gd name="T4" fmla="*/ 2147483647 w 75"/>
              <a:gd name="T5" fmla="*/ 2147483647 h 67"/>
              <a:gd name="T6" fmla="*/ 2147483647 w 75"/>
              <a:gd name="T7" fmla="*/ 2147483647 h 67"/>
              <a:gd name="T8" fmla="*/ 2147483647 w 75"/>
              <a:gd name="T9" fmla="*/ 2147483647 h 67"/>
              <a:gd name="T10" fmla="*/ 2147483647 w 75"/>
              <a:gd name="T11" fmla="*/ 2147483647 h 67"/>
              <a:gd name="T12" fmla="*/ 2147483647 w 75"/>
              <a:gd name="T13" fmla="*/ 2147483647 h 67"/>
              <a:gd name="T14" fmla="*/ 2147483647 w 75"/>
              <a:gd name="T15" fmla="*/ 2147483647 h 67"/>
              <a:gd name="T16" fmla="*/ 2147483647 w 75"/>
              <a:gd name="T17" fmla="*/ 2147483647 h 67"/>
              <a:gd name="T18" fmla="*/ 2147483647 w 75"/>
              <a:gd name="T19" fmla="*/ 2147483647 h 67"/>
              <a:gd name="T20" fmla="*/ 2147483647 w 75"/>
              <a:gd name="T21" fmla="*/ 2147483647 h 67"/>
              <a:gd name="T22" fmla="*/ 2147483647 w 75"/>
              <a:gd name="T23" fmla="*/ 2147483647 h 67"/>
              <a:gd name="T24" fmla="*/ 2147483647 w 75"/>
              <a:gd name="T25" fmla="*/ 2147483647 h 67"/>
              <a:gd name="T26" fmla="*/ 2147483647 w 75"/>
              <a:gd name="T27" fmla="*/ 2147483647 h 67"/>
              <a:gd name="T28" fmla="*/ 2147483647 w 75"/>
              <a:gd name="T29" fmla="*/ 2147483647 h 67"/>
              <a:gd name="T30" fmla="*/ 2147483647 w 75"/>
              <a:gd name="T31" fmla="*/ 2147483647 h 67"/>
              <a:gd name="T32" fmla="*/ 2147483647 w 75"/>
              <a:gd name="T33" fmla="*/ 2147483647 h 67"/>
              <a:gd name="T34" fmla="*/ 2147483647 w 75"/>
              <a:gd name="T35" fmla="*/ 2147483647 h 67"/>
              <a:gd name="T36" fmla="*/ 2147483647 w 75"/>
              <a:gd name="T37" fmla="*/ 2147483647 h 67"/>
              <a:gd name="T38" fmla="*/ 2147483647 w 75"/>
              <a:gd name="T39" fmla="*/ 2147483647 h 67"/>
              <a:gd name="T40" fmla="*/ 2147483647 w 75"/>
              <a:gd name="T41" fmla="*/ 2147483647 h 67"/>
              <a:gd name="T42" fmla="*/ 2147483647 w 75"/>
              <a:gd name="T43" fmla="*/ 2147483647 h 67"/>
              <a:gd name="T44" fmla="*/ 2147483647 w 75"/>
              <a:gd name="T45" fmla="*/ 2147483647 h 67"/>
              <a:gd name="T46" fmla="*/ 2147483647 w 75"/>
              <a:gd name="T47" fmla="*/ 0 h 67"/>
              <a:gd name="T48" fmla="*/ 2147483647 w 75"/>
              <a:gd name="T49" fmla="*/ 0 h 67"/>
              <a:gd name="T50" fmla="*/ 2147483647 w 75"/>
              <a:gd name="T51" fmla="*/ 2147483647 h 67"/>
              <a:gd name="T52" fmla="*/ 2147483647 w 75"/>
              <a:gd name="T53" fmla="*/ 2147483647 h 67"/>
              <a:gd name="T54" fmla="*/ 2147483647 w 75"/>
              <a:gd name="T55" fmla="*/ 2147483647 h 67"/>
              <a:gd name="T56" fmla="*/ 2147483647 w 75"/>
              <a:gd name="T57" fmla="*/ 2147483647 h 67"/>
              <a:gd name="T58" fmla="*/ 2147483647 w 75"/>
              <a:gd name="T59" fmla="*/ 2147483647 h 67"/>
              <a:gd name="T60" fmla="*/ 2147483647 w 75"/>
              <a:gd name="T61" fmla="*/ 2147483647 h 67"/>
              <a:gd name="T62" fmla="*/ 2147483647 w 75"/>
              <a:gd name="T63" fmla="*/ 2147483647 h 67"/>
              <a:gd name="T64" fmla="*/ 0 w 75"/>
              <a:gd name="T65" fmla="*/ 2147483647 h 67"/>
              <a:gd name="T66" fmla="*/ 2147483647 w 75"/>
              <a:gd name="T67" fmla="*/ 2147483647 h 67"/>
              <a:gd name="T68" fmla="*/ 2147483647 w 75"/>
              <a:gd name="T69" fmla="*/ 2147483647 h 67"/>
              <a:gd name="T70" fmla="*/ 2147483647 w 75"/>
              <a:gd name="T71" fmla="*/ 2147483647 h 67"/>
              <a:gd name="T72" fmla="*/ 2147483647 w 75"/>
              <a:gd name="T73" fmla="*/ 2147483647 h 67"/>
              <a:gd name="T74" fmla="*/ 2147483647 w 75"/>
              <a:gd name="T75" fmla="*/ 2147483647 h 67"/>
              <a:gd name="T76" fmla="*/ 2147483647 w 75"/>
              <a:gd name="T77" fmla="*/ 2147483647 h 67"/>
              <a:gd name="T78" fmla="*/ 2147483647 w 75"/>
              <a:gd name="T79" fmla="*/ 2147483647 h 67"/>
              <a:gd name="T80" fmla="*/ 2147483647 w 75"/>
              <a:gd name="T81" fmla="*/ 2147483647 h 67"/>
              <a:gd name="T82" fmla="*/ 2147483647 w 75"/>
              <a:gd name="T83" fmla="*/ 2147483647 h 67"/>
              <a:gd name="T84" fmla="*/ 2147483647 w 75"/>
              <a:gd name="T85" fmla="*/ 2147483647 h 67"/>
              <a:gd name="T86" fmla="*/ 2147483647 w 75"/>
              <a:gd name="T87" fmla="*/ 2147483647 h 67"/>
              <a:gd name="T88" fmla="*/ 2147483647 w 75"/>
              <a:gd name="T89" fmla="*/ 2147483647 h 67"/>
              <a:gd name="T90" fmla="*/ 2147483647 w 75"/>
              <a:gd name="T91" fmla="*/ 2147483647 h 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67"/>
              <a:gd name="T140" fmla="*/ 75 w 75"/>
              <a:gd name="T141" fmla="*/ 67 h 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67">
                <a:moveTo>
                  <a:pt x="23" y="29"/>
                </a:moveTo>
                <a:lnTo>
                  <a:pt x="30" y="26"/>
                </a:lnTo>
                <a:lnTo>
                  <a:pt x="35" y="22"/>
                </a:lnTo>
                <a:lnTo>
                  <a:pt x="41" y="20"/>
                </a:lnTo>
                <a:lnTo>
                  <a:pt x="42" y="19"/>
                </a:lnTo>
                <a:lnTo>
                  <a:pt x="43" y="22"/>
                </a:lnTo>
                <a:lnTo>
                  <a:pt x="46" y="29"/>
                </a:lnTo>
                <a:lnTo>
                  <a:pt x="52" y="37"/>
                </a:lnTo>
                <a:lnTo>
                  <a:pt x="57" y="45"/>
                </a:lnTo>
                <a:lnTo>
                  <a:pt x="60" y="48"/>
                </a:lnTo>
                <a:lnTo>
                  <a:pt x="62" y="49"/>
                </a:lnTo>
                <a:lnTo>
                  <a:pt x="67" y="49"/>
                </a:lnTo>
                <a:lnTo>
                  <a:pt x="71" y="48"/>
                </a:lnTo>
                <a:lnTo>
                  <a:pt x="73" y="45"/>
                </a:lnTo>
                <a:lnTo>
                  <a:pt x="75" y="42"/>
                </a:lnTo>
                <a:lnTo>
                  <a:pt x="75" y="38"/>
                </a:lnTo>
                <a:lnTo>
                  <a:pt x="73" y="34"/>
                </a:lnTo>
                <a:lnTo>
                  <a:pt x="69" y="25"/>
                </a:lnTo>
                <a:lnTo>
                  <a:pt x="65" y="16"/>
                </a:lnTo>
                <a:lnTo>
                  <a:pt x="61" y="11"/>
                </a:lnTo>
                <a:lnTo>
                  <a:pt x="58" y="7"/>
                </a:lnTo>
                <a:lnTo>
                  <a:pt x="56" y="4"/>
                </a:lnTo>
                <a:lnTo>
                  <a:pt x="53" y="1"/>
                </a:lnTo>
                <a:lnTo>
                  <a:pt x="50" y="0"/>
                </a:lnTo>
                <a:lnTo>
                  <a:pt x="46" y="0"/>
                </a:lnTo>
                <a:lnTo>
                  <a:pt x="39" y="1"/>
                </a:lnTo>
                <a:lnTo>
                  <a:pt x="27" y="7"/>
                </a:lnTo>
                <a:lnTo>
                  <a:pt x="15" y="11"/>
                </a:lnTo>
                <a:lnTo>
                  <a:pt x="7" y="15"/>
                </a:lnTo>
                <a:lnTo>
                  <a:pt x="5" y="16"/>
                </a:lnTo>
                <a:lnTo>
                  <a:pt x="4" y="19"/>
                </a:lnTo>
                <a:lnTo>
                  <a:pt x="1" y="23"/>
                </a:lnTo>
                <a:lnTo>
                  <a:pt x="0" y="29"/>
                </a:lnTo>
                <a:lnTo>
                  <a:pt x="1" y="34"/>
                </a:lnTo>
                <a:lnTo>
                  <a:pt x="4" y="39"/>
                </a:lnTo>
                <a:lnTo>
                  <a:pt x="7" y="44"/>
                </a:lnTo>
                <a:lnTo>
                  <a:pt x="8" y="45"/>
                </a:lnTo>
                <a:lnTo>
                  <a:pt x="11" y="50"/>
                </a:lnTo>
                <a:lnTo>
                  <a:pt x="15" y="56"/>
                </a:lnTo>
                <a:lnTo>
                  <a:pt x="19" y="61"/>
                </a:lnTo>
                <a:lnTo>
                  <a:pt x="24" y="65"/>
                </a:lnTo>
                <a:lnTo>
                  <a:pt x="29" y="67"/>
                </a:lnTo>
                <a:lnTo>
                  <a:pt x="31" y="65"/>
                </a:lnTo>
                <a:lnTo>
                  <a:pt x="33" y="63"/>
                </a:lnTo>
                <a:lnTo>
                  <a:pt x="33" y="60"/>
                </a:lnTo>
                <a:lnTo>
                  <a:pt x="23" y="29"/>
                </a:lnTo>
                <a:close/>
              </a:path>
            </a:pathLst>
          </a:custGeom>
          <a:solidFill>
            <a:srgbClr val="000000"/>
          </a:solidFill>
          <a:ln w="9525">
            <a:noFill/>
            <a:round/>
            <a:headEnd/>
            <a:tailEnd/>
          </a:ln>
        </p:spPr>
        <p:txBody>
          <a:bodyPr/>
          <a:lstStyle/>
          <a:p>
            <a:endParaRPr lang="en-US" dirty="0"/>
          </a:p>
        </p:txBody>
      </p:sp>
      <p:sp>
        <p:nvSpPr>
          <p:cNvPr id="2149" name="Freeform 145"/>
          <p:cNvSpPr>
            <a:spLocks/>
          </p:cNvSpPr>
          <p:nvPr/>
        </p:nvSpPr>
        <p:spPr bwMode="auto">
          <a:xfrm>
            <a:off x="1987550" y="6408738"/>
            <a:ext cx="104775" cy="22225"/>
          </a:xfrm>
          <a:custGeom>
            <a:avLst/>
            <a:gdLst>
              <a:gd name="T0" fmla="*/ 2147483647 w 133"/>
              <a:gd name="T1" fmla="*/ 2147483647 h 27"/>
              <a:gd name="T2" fmla="*/ 2147483647 w 133"/>
              <a:gd name="T3" fmla="*/ 2147483647 h 27"/>
              <a:gd name="T4" fmla="*/ 2147483647 w 133"/>
              <a:gd name="T5" fmla="*/ 2147483647 h 27"/>
              <a:gd name="T6" fmla="*/ 2147483647 w 133"/>
              <a:gd name="T7" fmla="*/ 2147483647 h 27"/>
              <a:gd name="T8" fmla="*/ 2147483647 w 133"/>
              <a:gd name="T9" fmla="*/ 2147483647 h 27"/>
              <a:gd name="T10" fmla="*/ 2147483647 w 133"/>
              <a:gd name="T11" fmla="*/ 2147483647 h 27"/>
              <a:gd name="T12" fmla="*/ 2147483647 w 133"/>
              <a:gd name="T13" fmla="*/ 2147483647 h 27"/>
              <a:gd name="T14" fmla="*/ 2147483647 w 133"/>
              <a:gd name="T15" fmla="*/ 2147483647 h 27"/>
              <a:gd name="T16" fmla="*/ 2147483647 w 133"/>
              <a:gd name="T17" fmla="*/ 2147483647 h 27"/>
              <a:gd name="T18" fmla="*/ 2147483647 w 133"/>
              <a:gd name="T19" fmla="*/ 2147483647 h 27"/>
              <a:gd name="T20" fmla="*/ 2147483647 w 133"/>
              <a:gd name="T21" fmla="*/ 2147483647 h 27"/>
              <a:gd name="T22" fmla="*/ 2147483647 w 133"/>
              <a:gd name="T23" fmla="*/ 2147483647 h 27"/>
              <a:gd name="T24" fmla="*/ 2147483647 w 133"/>
              <a:gd name="T25" fmla="*/ 2147483647 h 27"/>
              <a:gd name="T26" fmla="*/ 2147483647 w 133"/>
              <a:gd name="T27" fmla="*/ 2147483647 h 27"/>
              <a:gd name="T28" fmla="*/ 2147483647 w 133"/>
              <a:gd name="T29" fmla="*/ 2147483647 h 27"/>
              <a:gd name="T30" fmla="*/ 2147483647 w 133"/>
              <a:gd name="T31" fmla="*/ 2147483647 h 27"/>
              <a:gd name="T32" fmla="*/ 2147483647 w 133"/>
              <a:gd name="T33" fmla="*/ 2147483647 h 27"/>
              <a:gd name="T34" fmla="*/ 2147483647 w 133"/>
              <a:gd name="T35" fmla="*/ 2147483647 h 27"/>
              <a:gd name="T36" fmla="*/ 2147483647 w 133"/>
              <a:gd name="T37" fmla="*/ 0 h 27"/>
              <a:gd name="T38" fmla="*/ 2147483647 w 133"/>
              <a:gd name="T39" fmla="*/ 0 h 27"/>
              <a:gd name="T40" fmla="*/ 2147483647 w 133"/>
              <a:gd name="T41" fmla="*/ 2147483647 h 27"/>
              <a:gd name="T42" fmla="*/ 2147483647 w 133"/>
              <a:gd name="T43" fmla="*/ 2147483647 h 27"/>
              <a:gd name="T44" fmla="*/ 2147483647 w 133"/>
              <a:gd name="T45" fmla="*/ 2147483647 h 27"/>
              <a:gd name="T46" fmla="*/ 2147483647 w 133"/>
              <a:gd name="T47" fmla="*/ 2147483647 h 27"/>
              <a:gd name="T48" fmla="*/ 2147483647 w 133"/>
              <a:gd name="T49" fmla="*/ 2147483647 h 27"/>
              <a:gd name="T50" fmla="*/ 2147483647 w 133"/>
              <a:gd name="T51" fmla="*/ 2147483647 h 27"/>
              <a:gd name="T52" fmla="*/ 2147483647 w 133"/>
              <a:gd name="T53" fmla="*/ 2147483647 h 27"/>
              <a:gd name="T54" fmla="*/ 2147483647 w 133"/>
              <a:gd name="T55" fmla="*/ 2147483647 h 27"/>
              <a:gd name="T56" fmla="*/ 2147483647 w 133"/>
              <a:gd name="T57" fmla="*/ 2147483647 h 27"/>
              <a:gd name="T58" fmla="*/ 2147483647 w 133"/>
              <a:gd name="T59" fmla="*/ 2147483647 h 27"/>
              <a:gd name="T60" fmla="*/ 2147483647 w 133"/>
              <a:gd name="T61" fmla="*/ 2147483647 h 27"/>
              <a:gd name="T62" fmla="*/ 2147483647 w 133"/>
              <a:gd name="T63" fmla="*/ 2147483647 h 27"/>
              <a:gd name="T64" fmla="*/ 2147483647 w 133"/>
              <a:gd name="T65" fmla="*/ 2147483647 h 27"/>
              <a:gd name="T66" fmla="*/ 2147483647 w 133"/>
              <a:gd name="T67" fmla="*/ 2147483647 h 27"/>
              <a:gd name="T68" fmla="*/ 0 w 133"/>
              <a:gd name="T69" fmla="*/ 2147483647 h 27"/>
              <a:gd name="T70" fmla="*/ 0 w 133"/>
              <a:gd name="T71" fmla="*/ 2147483647 h 27"/>
              <a:gd name="T72" fmla="*/ 0 w 133"/>
              <a:gd name="T73" fmla="*/ 2147483647 h 27"/>
              <a:gd name="T74" fmla="*/ 2147483647 w 133"/>
              <a:gd name="T75" fmla="*/ 2147483647 h 27"/>
              <a:gd name="T76" fmla="*/ 2147483647 w 133"/>
              <a:gd name="T77" fmla="*/ 2147483647 h 27"/>
              <a:gd name="T78" fmla="*/ 2147483647 w 133"/>
              <a:gd name="T79" fmla="*/ 2147483647 h 27"/>
              <a:gd name="T80" fmla="*/ 2147483647 w 133"/>
              <a:gd name="T81" fmla="*/ 2147483647 h 27"/>
              <a:gd name="T82" fmla="*/ 2147483647 w 133"/>
              <a:gd name="T83" fmla="*/ 2147483647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3"/>
              <a:gd name="T127" fmla="*/ 0 h 27"/>
              <a:gd name="T128" fmla="*/ 133 w 133"/>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3" h="27">
                <a:moveTo>
                  <a:pt x="6" y="27"/>
                </a:moveTo>
                <a:lnTo>
                  <a:pt x="21" y="26"/>
                </a:lnTo>
                <a:lnTo>
                  <a:pt x="36" y="24"/>
                </a:lnTo>
                <a:lnTo>
                  <a:pt x="51" y="23"/>
                </a:lnTo>
                <a:lnTo>
                  <a:pt x="66" y="22"/>
                </a:lnTo>
                <a:lnTo>
                  <a:pt x="80" y="20"/>
                </a:lnTo>
                <a:lnTo>
                  <a:pt x="95" y="20"/>
                </a:lnTo>
                <a:lnTo>
                  <a:pt x="110" y="19"/>
                </a:lnTo>
                <a:lnTo>
                  <a:pt x="125" y="18"/>
                </a:lnTo>
                <a:lnTo>
                  <a:pt x="127" y="18"/>
                </a:lnTo>
                <a:lnTo>
                  <a:pt x="130" y="16"/>
                </a:lnTo>
                <a:lnTo>
                  <a:pt x="131" y="15"/>
                </a:lnTo>
                <a:lnTo>
                  <a:pt x="133" y="12"/>
                </a:lnTo>
                <a:lnTo>
                  <a:pt x="133" y="9"/>
                </a:lnTo>
                <a:lnTo>
                  <a:pt x="133" y="7"/>
                </a:lnTo>
                <a:lnTo>
                  <a:pt x="130" y="5"/>
                </a:lnTo>
                <a:lnTo>
                  <a:pt x="127" y="4"/>
                </a:lnTo>
                <a:lnTo>
                  <a:pt x="118" y="1"/>
                </a:lnTo>
                <a:lnTo>
                  <a:pt x="110" y="0"/>
                </a:lnTo>
                <a:lnTo>
                  <a:pt x="100" y="0"/>
                </a:lnTo>
                <a:lnTo>
                  <a:pt x="91" y="1"/>
                </a:lnTo>
                <a:lnTo>
                  <a:pt x="81" y="3"/>
                </a:lnTo>
                <a:lnTo>
                  <a:pt x="72" y="4"/>
                </a:lnTo>
                <a:lnTo>
                  <a:pt x="62" y="4"/>
                </a:lnTo>
                <a:lnTo>
                  <a:pt x="53" y="5"/>
                </a:lnTo>
                <a:lnTo>
                  <a:pt x="46" y="5"/>
                </a:lnTo>
                <a:lnTo>
                  <a:pt x="40" y="7"/>
                </a:lnTo>
                <a:lnTo>
                  <a:pt x="34" y="8"/>
                </a:lnTo>
                <a:lnTo>
                  <a:pt x="28" y="9"/>
                </a:lnTo>
                <a:lnTo>
                  <a:pt x="21" y="11"/>
                </a:lnTo>
                <a:lnTo>
                  <a:pt x="14" y="12"/>
                </a:lnTo>
                <a:lnTo>
                  <a:pt x="9" y="15"/>
                </a:lnTo>
                <a:lnTo>
                  <a:pt x="2" y="18"/>
                </a:lnTo>
                <a:lnTo>
                  <a:pt x="1" y="19"/>
                </a:lnTo>
                <a:lnTo>
                  <a:pt x="0" y="20"/>
                </a:lnTo>
                <a:lnTo>
                  <a:pt x="0" y="23"/>
                </a:lnTo>
                <a:lnTo>
                  <a:pt x="0" y="24"/>
                </a:lnTo>
                <a:lnTo>
                  <a:pt x="1" y="26"/>
                </a:lnTo>
                <a:lnTo>
                  <a:pt x="2" y="27"/>
                </a:lnTo>
                <a:lnTo>
                  <a:pt x="5" y="27"/>
                </a:lnTo>
                <a:lnTo>
                  <a:pt x="6" y="27"/>
                </a:lnTo>
                <a:close/>
              </a:path>
            </a:pathLst>
          </a:custGeom>
          <a:solidFill>
            <a:srgbClr val="000000"/>
          </a:solidFill>
          <a:ln w="9525">
            <a:solidFill>
              <a:srgbClr val="FFFF99"/>
            </a:solidFill>
            <a:round/>
            <a:headEnd/>
            <a:tailEnd/>
          </a:ln>
        </p:spPr>
        <p:txBody>
          <a:bodyPr/>
          <a:lstStyle/>
          <a:p>
            <a:endParaRPr lang="en-US" dirty="0"/>
          </a:p>
        </p:txBody>
      </p:sp>
      <p:sp>
        <p:nvSpPr>
          <p:cNvPr id="2150" name="Freeform 146"/>
          <p:cNvSpPr>
            <a:spLocks/>
          </p:cNvSpPr>
          <p:nvPr/>
        </p:nvSpPr>
        <p:spPr bwMode="auto">
          <a:xfrm>
            <a:off x="2055813" y="6437313"/>
            <a:ext cx="50800" cy="28575"/>
          </a:xfrm>
          <a:custGeom>
            <a:avLst/>
            <a:gdLst>
              <a:gd name="T0" fmla="*/ 2147483647 w 64"/>
              <a:gd name="T1" fmla="*/ 2147483647 h 37"/>
              <a:gd name="T2" fmla="*/ 2147483647 w 64"/>
              <a:gd name="T3" fmla="*/ 2147483647 h 37"/>
              <a:gd name="T4" fmla="*/ 2147483647 w 64"/>
              <a:gd name="T5" fmla="*/ 2147483647 h 37"/>
              <a:gd name="T6" fmla="*/ 2147483647 w 64"/>
              <a:gd name="T7" fmla="*/ 2147483647 h 37"/>
              <a:gd name="T8" fmla="*/ 2147483647 w 64"/>
              <a:gd name="T9" fmla="*/ 2147483647 h 37"/>
              <a:gd name="T10" fmla="*/ 2147483647 w 64"/>
              <a:gd name="T11" fmla="*/ 2147483647 h 37"/>
              <a:gd name="T12" fmla="*/ 2147483647 w 64"/>
              <a:gd name="T13" fmla="*/ 0 h 37"/>
              <a:gd name="T14" fmla="*/ 2147483647 w 64"/>
              <a:gd name="T15" fmla="*/ 0 h 37"/>
              <a:gd name="T16" fmla="*/ 2147483647 w 64"/>
              <a:gd name="T17" fmla="*/ 0 h 37"/>
              <a:gd name="T18" fmla="*/ 2147483647 w 64"/>
              <a:gd name="T19" fmla="*/ 0 h 37"/>
              <a:gd name="T20" fmla="*/ 2147483647 w 64"/>
              <a:gd name="T21" fmla="*/ 2147483647 h 37"/>
              <a:gd name="T22" fmla="*/ 2147483647 w 64"/>
              <a:gd name="T23" fmla="*/ 2147483647 h 37"/>
              <a:gd name="T24" fmla="*/ 2147483647 w 64"/>
              <a:gd name="T25" fmla="*/ 2147483647 h 37"/>
              <a:gd name="T26" fmla="*/ 2147483647 w 64"/>
              <a:gd name="T27" fmla="*/ 2147483647 h 37"/>
              <a:gd name="T28" fmla="*/ 2147483647 w 64"/>
              <a:gd name="T29" fmla="*/ 2147483647 h 37"/>
              <a:gd name="T30" fmla="*/ 2147483647 w 64"/>
              <a:gd name="T31" fmla="*/ 2147483647 h 37"/>
              <a:gd name="T32" fmla="*/ 2147483647 w 64"/>
              <a:gd name="T33" fmla="*/ 2147483647 h 37"/>
              <a:gd name="T34" fmla="*/ 2147483647 w 64"/>
              <a:gd name="T35" fmla="*/ 2147483647 h 37"/>
              <a:gd name="T36" fmla="*/ 0 w 64"/>
              <a:gd name="T37" fmla="*/ 2147483647 h 37"/>
              <a:gd name="T38" fmla="*/ 0 w 64"/>
              <a:gd name="T39" fmla="*/ 2147483647 h 37"/>
              <a:gd name="T40" fmla="*/ 0 w 64"/>
              <a:gd name="T41" fmla="*/ 2147483647 h 37"/>
              <a:gd name="T42" fmla="*/ 2147483647 w 64"/>
              <a:gd name="T43" fmla="*/ 2147483647 h 37"/>
              <a:gd name="T44" fmla="*/ 2147483647 w 64"/>
              <a:gd name="T45" fmla="*/ 2147483647 h 37"/>
              <a:gd name="T46" fmla="*/ 2147483647 w 64"/>
              <a:gd name="T47" fmla="*/ 2147483647 h 37"/>
              <a:gd name="T48" fmla="*/ 2147483647 w 64"/>
              <a:gd name="T49" fmla="*/ 2147483647 h 37"/>
              <a:gd name="T50" fmla="*/ 2147483647 w 64"/>
              <a:gd name="T51" fmla="*/ 2147483647 h 37"/>
              <a:gd name="T52" fmla="*/ 2147483647 w 64"/>
              <a:gd name="T53" fmla="*/ 2147483647 h 37"/>
              <a:gd name="T54" fmla="*/ 2147483647 w 64"/>
              <a:gd name="T55" fmla="*/ 2147483647 h 37"/>
              <a:gd name="T56" fmla="*/ 2147483647 w 64"/>
              <a:gd name="T57" fmla="*/ 2147483647 h 37"/>
              <a:gd name="T58" fmla="*/ 2147483647 w 64"/>
              <a:gd name="T59" fmla="*/ 2147483647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37"/>
              <a:gd name="T92" fmla="*/ 64 w 64"/>
              <a:gd name="T93" fmla="*/ 37 h 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37">
                <a:moveTo>
                  <a:pt x="58" y="18"/>
                </a:moveTo>
                <a:lnTo>
                  <a:pt x="62" y="16"/>
                </a:lnTo>
                <a:lnTo>
                  <a:pt x="63" y="14"/>
                </a:lnTo>
                <a:lnTo>
                  <a:pt x="64" y="10"/>
                </a:lnTo>
                <a:lnTo>
                  <a:pt x="63" y="6"/>
                </a:lnTo>
                <a:lnTo>
                  <a:pt x="62" y="3"/>
                </a:lnTo>
                <a:lnTo>
                  <a:pt x="59" y="0"/>
                </a:lnTo>
                <a:lnTo>
                  <a:pt x="55" y="0"/>
                </a:lnTo>
                <a:lnTo>
                  <a:pt x="51" y="0"/>
                </a:lnTo>
                <a:lnTo>
                  <a:pt x="52" y="0"/>
                </a:lnTo>
                <a:lnTo>
                  <a:pt x="45" y="4"/>
                </a:lnTo>
                <a:lnTo>
                  <a:pt x="39" y="7"/>
                </a:lnTo>
                <a:lnTo>
                  <a:pt x="32" y="10"/>
                </a:lnTo>
                <a:lnTo>
                  <a:pt x="25" y="14"/>
                </a:lnTo>
                <a:lnTo>
                  <a:pt x="20" y="18"/>
                </a:lnTo>
                <a:lnTo>
                  <a:pt x="13" y="22"/>
                </a:lnTo>
                <a:lnTo>
                  <a:pt x="7" y="26"/>
                </a:lnTo>
                <a:lnTo>
                  <a:pt x="2" y="31"/>
                </a:lnTo>
                <a:lnTo>
                  <a:pt x="0" y="33"/>
                </a:lnTo>
                <a:lnTo>
                  <a:pt x="0" y="34"/>
                </a:lnTo>
                <a:lnTo>
                  <a:pt x="0" y="35"/>
                </a:lnTo>
                <a:lnTo>
                  <a:pt x="2" y="37"/>
                </a:lnTo>
                <a:lnTo>
                  <a:pt x="5" y="37"/>
                </a:lnTo>
                <a:lnTo>
                  <a:pt x="9" y="35"/>
                </a:lnTo>
                <a:lnTo>
                  <a:pt x="15" y="33"/>
                </a:lnTo>
                <a:lnTo>
                  <a:pt x="24" y="29"/>
                </a:lnTo>
                <a:lnTo>
                  <a:pt x="33" y="26"/>
                </a:lnTo>
                <a:lnTo>
                  <a:pt x="41" y="23"/>
                </a:lnTo>
                <a:lnTo>
                  <a:pt x="51" y="21"/>
                </a:lnTo>
                <a:lnTo>
                  <a:pt x="58" y="18"/>
                </a:lnTo>
                <a:close/>
              </a:path>
            </a:pathLst>
          </a:custGeom>
          <a:solidFill>
            <a:srgbClr val="000000"/>
          </a:solidFill>
          <a:ln w="9525">
            <a:solidFill>
              <a:srgbClr val="FFFF99"/>
            </a:solidFill>
            <a:round/>
            <a:headEnd/>
            <a:tailEnd/>
          </a:ln>
        </p:spPr>
        <p:txBody>
          <a:bodyPr/>
          <a:lstStyle/>
          <a:p>
            <a:endParaRPr lang="en-US" dirty="0"/>
          </a:p>
        </p:txBody>
      </p:sp>
      <p:sp>
        <p:nvSpPr>
          <p:cNvPr id="2151" name="Freeform 147"/>
          <p:cNvSpPr>
            <a:spLocks/>
          </p:cNvSpPr>
          <p:nvPr/>
        </p:nvSpPr>
        <p:spPr bwMode="auto">
          <a:xfrm>
            <a:off x="2101850" y="6456363"/>
            <a:ext cx="39688" cy="63500"/>
          </a:xfrm>
          <a:custGeom>
            <a:avLst/>
            <a:gdLst>
              <a:gd name="T0" fmla="*/ 2147483647 w 49"/>
              <a:gd name="T1" fmla="*/ 2147483647 h 78"/>
              <a:gd name="T2" fmla="*/ 2147483647 w 49"/>
              <a:gd name="T3" fmla="*/ 2147483647 h 78"/>
              <a:gd name="T4" fmla="*/ 2147483647 w 49"/>
              <a:gd name="T5" fmla="*/ 2147483647 h 78"/>
              <a:gd name="T6" fmla="*/ 2147483647 w 49"/>
              <a:gd name="T7" fmla="*/ 2147483647 h 78"/>
              <a:gd name="T8" fmla="*/ 2147483647 w 49"/>
              <a:gd name="T9" fmla="*/ 2147483647 h 78"/>
              <a:gd name="T10" fmla="*/ 2147483647 w 49"/>
              <a:gd name="T11" fmla="*/ 0 h 78"/>
              <a:gd name="T12" fmla="*/ 2147483647 w 49"/>
              <a:gd name="T13" fmla="*/ 0 h 78"/>
              <a:gd name="T14" fmla="*/ 2147483647 w 49"/>
              <a:gd name="T15" fmla="*/ 0 h 78"/>
              <a:gd name="T16" fmla="*/ 2147483647 w 49"/>
              <a:gd name="T17" fmla="*/ 2147483647 h 78"/>
              <a:gd name="T18" fmla="*/ 2147483647 w 49"/>
              <a:gd name="T19" fmla="*/ 2147483647 h 78"/>
              <a:gd name="T20" fmla="*/ 2147483647 w 49"/>
              <a:gd name="T21" fmla="*/ 2147483647 h 78"/>
              <a:gd name="T22" fmla="*/ 2147483647 w 49"/>
              <a:gd name="T23" fmla="*/ 2147483647 h 78"/>
              <a:gd name="T24" fmla="*/ 2147483647 w 49"/>
              <a:gd name="T25" fmla="*/ 2147483647 h 78"/>
              <a:gd name="T26" fmla="*/ 2147483647 w 49"/>
              <a:gd name="T27" fmla="*/ 2147483647 h 78"/>
              <a:gd name="T28" fmla="*/ 0 w 49"/>
              <a:gd name="T29" fmla="*/ 2147483647 h 78"/>
              <a:gd name="T30" fmla="*/ 0 w 49"/>
              <a:gd name="T31" fmla="*/ 2147483647 h 78"/>
              <a:gd name="T32" fmla="*/ 2147483647 w 49"/>
              <a:gd name="T33" fmla="*/ 2147483647 h 78"/>
              <a:gd name="T34" fmla="*/ 2147483647 w 49"/>
              <a:gd name="T35" fmla="*/ 2147483647 h 78"/>
              <a:gd name="T36" fmla="*/ 2147483647 w 49"/>
              <a:gd name="T37" fmla="*/ 2147483647 h 78"/>
              <a:gd name="T38" fmla="*/ 2147483647 w 49"/>
              <a:gd name="T39" fmla="*/ 2147483647 h 78"/>
              <a:gd name="T40" fmla="*/ 2147483647 w 49"/>
              <a:gd name="T41" fmla="*/ 2147483647 h 78"/>
              <a:gd name="T42" fmla="*/ 2147483647 w 49"/>
              <a:gd name="T43" fmla="*/ 2147483647 h 78"/>
              <a:gd name="T44" fmla="*/ 2147483647 w 49"/>
              <a:gd name="T45" fmla="*/ 2147483647 h 78"/>
              <a:gd name="T46" fmla="*/ 2147483647 w 49"/>
              <a:gd name="T47" fmla="*/ 2147483647 h 78"/>
              <a:gd name="T48" fmla="*/ 2147483647 w 49"/>
              <a:gd name="T49" fmla="*/ 2147483647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78"/>
              <a:gd name="T77" fmla="*/ 49 w 49"/>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78">
                <a:moveTo>
                  <a:pt x="49" y="13"/>
                </a:moveTo>
                <a:lnTo>
                  <a:pt x="49" y="12"/>
                </a:lnTo>
                <a:lnTo>
                  <a:pt x="49" y="9"/>
                </a:lnTo>
                <a:lnTo>
                  <a:pt x="47" y="6"/>
                </a:lnTo>
                <a:lnTo>
                  <a:pt x="46" y="2"/>
                </a:lnTo>
                <a:lnTo>
                  <a:pt x="42" y="0"/>
                </a:lnTo>
                <a:lnTo>
                  <a:pt x="39" y="0"/>
                </a:lnTo>
                <a:lnTo>
                  <a:pt x="35" y="0"/>
                </a:lnTo>
                <a:lnTo>
                  <a:pt x="32" y="2"/>
                </a:lnTo>
                <a:lnTo>
                  <a:pt x="26" y="15"/>
                </a:lnTo>
                <a:lnTo>
                  <a:pt x="19" y="27"/>
                </a:lnTo>
                <a:lnTo>
                  <a:pt x="12" y="39"/>
                </a:lnTo>
                <a:lnTo>
                  <a:pt x="7" y="53"/>
                </a:lnTo>
                <a:lnTo>
                  <a:pt x="3" y="59"/>
                </a:lnTo>
                <a:lnTo>
                  <a:pt x="0" y="67"/>
                </a:lnTo>
                <a:lnTo>
                  <a:pt x="0" y="74"/>
                </a:lnTo>
                <a:lnTo>
                  <a:pt x="3" y="78"/>
                </a:lnTo>
                <a:lnTo>
                  <a:pt x="7" y="77"/>
                </a:lnTo>
                <a:lnTo>
                  <a:pt x="11" y="72"/>
                </a:lnTo>
                <a:lnTo>
                  <a:pt x="16" y="65"/>
                </a:lnTo>
                <a:lnTo>
                  <a:pt x="23" y="54"/>
                </a:lnTo>
                <a:lnTo>
                  <a:pt x="30" y="43"/>
                </a:lnTo>
                <a:lnTo>
                  <a:pt x="37" y="32"/>
                </a:lnTo>
                <a:lnTo>
                  <a:pt x="43" y="21"/>
                </a:lnTo>
                <a:lnTo>
                  <a:pt x="49" y="13"/>
                </a:lnTo>
                <a:close/>
              </a:path>
            </a:pathLst>
          </a:custGeom>
          <a:solidFill>
            <a:srgbClr val="000000"/>
          </a:solidFill>
          <a:ln w="9525">
            <a:noFill/>
            <a:round/>
            <a:headEnd/>
            <a:tailEnd/>
          </a:ln>
        </p:spPr>
        <p:txBody>
          <a:bodyPr/>
          <a:lstStyle/>
          <a:p>
            <a:endParaRPr lang="en-US" dirty="0"/>
          </a:p>
        </p:txBody>
      </p:sp>
      <p:sp>
        <p:nvSpPr>
          <p:cNvPr id="2152" name="Freeform 148"/>
          <p:cNvSpPr>
            <a:spLocks/>
          </p:cNvSpPr>
          <p:nvPr/>
        </p:nvSpPr>
        <p:spPr bwMode="auto">
          <a:xfrm>
            <a:off x="2501900" y="6046788"/>
            <a:ext cx="47625" cy="53975"/>
          </a:xfrm>
          <a:custGeom>
            <a:avLst/>
            <a:gdLst>
              <a:gd name="T0" fmla="*/ 2147483647 w 60"/>
              <a:gd name="T1" fmla="*/ 2147483647 h 68"/>
              <a:gd name="T2" fmla="*/ 0 w 60"/>
              <a:gd name="T3" fmla="*/ 2147483647 h 68"/>
              <a:gd name="T4" fmla="*/ 0 w 60"/>
              <a:gd name="T5" fmla="*/ 2147483647 h 68"/>
              <a:gd name="T6" fmla="*/ 2147483647 w 60"/>
              <a:gd name="T7" fmla="*/ 2147483647 h 68"/>
              <a:gd name="T8" fmla="*/ 2147483647 w 60"/>
              <a:gd name="T9" fmla="*/ 2147483647 h 68"/>
              <a:gd name="T10" fmla="*/ 2147483647 w 60"/>
              <a:gd name="T11" fmla="*/ 2147483647 h 68"/>
              <a:gd name="T12" fmla="*/ 2147483647 w 60"/>
              <a:gd name="T13" fmla="*/ 2147483647 h 68"/>
              <a:gd name="T14" fmla="*/ 2147483647 w 60"/>
              <a:gd name="T15" fmla="*/ 2147483647 h 68"/>
              <a:gd name="T16" fmla="*/ 2147483647 w 60"/>
              <a:gd name="T17" fmla="*/ 2147483647 h 68"/>
              <a:gd name="T18" fmla="*/ 2147483647 w 60"/>
              <a:gd name="T19" fmla="*/ 2147483647 h 68"/>
              <a:gd name="T20" fmla="*/ 2147483647 w 60"/>
              <a:gd name="T21" fmla="*/ 2147483647 h 68"/>
              <a:gd name="T22" fmla="*/ 2147483647 w 60"/>
              <a:gd name="T23" fmla="*/ 2147483647 h 68"/>
              <a:gd name="T24" fmla="*/ 2147483647 w 60"/>
              <a:gd name="T25" fmla="*/ 2147483647 h 68"/>
              <a:gd name="T26" fmla="*/ 2147483647 w 60"/>
              <a:gd name="T27" fmla="*/ 2147483647 h 68"/>
              <a:gd name="T28" fmla="*/ 2147483647 w 60"/>
              <a:gd name="T29" fmla="*/ 2147483647 h 68"/>
              <a:gd name="T30" fmla="*/ 2147483647 w 60"/>
              <a:gd name="T31" fmla="*/ 2147483647 h 68"/>
              <a:gd name="T32" fmla="*/ 2147483647 w 60"/>
              <a:gd name="T33" fmla="*/ 0 h 68"/>
              <a:gd name="T34" fmla="*/ 2147483647 w 60"/>
              <a:gd name="T35" fmla="*/ 2147483647 h 68"/>
              <a:gd name="T36" fmla="*/ 2147483647 w 60"/>
              <a:gd name="T37" fmla="*/ 2147483647 h 68"/>
              <a:gd name="T38" fmla="*/ 2147483647 w 60"/>
              <a:gd name="T39" fmla="*/ 2147483647 h 68"/>
              <a:gd name="T40" fmla="*/ 2147483647 w 60"/>
              <a:gd name="T41" fmla="*/ 2147483647 h 68"/>
              <a:gd name="T42" fmla="*/ 2147483647 w 60"/>
              <a:gd name="T43" fmla="*/ 2147483647 h 68"/>
              <a:gd name="T44" fmla="*/ 2147483647 w 60"/>
              <a:gd name="T45" fmla="*/ 2147483647 h 68"/>
              <a:gd name="T46" fmla="*/ 2147483647 w 60"/>
              <a:gd name="T47" fmla="*/ 2147483647 h 68"/>
              <a:gd name="T48" fmla="*/ 2147483647 w 60"/>
              <a:gd name="T49" fmla="*/ 2147483647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8"/>
              <a:gd name="T77" fmla="*/ 60 w 60"/>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8">
                <a:moveTo>
                  <a:pt x="1" y="54"/>
                </a:moveTo>
                <a:lnTo>
                  <a:pt x="0" y="57"/>
                </a:lnTo>
                <a:lnTo>
                  <a:pt x="0" y="61"/>
                </a:lnTo>
                <a:lnTo>
                  <a:pt x="1" y="64"/>
                </a:lnTo>
                <a:lnTo>
                  <a:pt x="4" y="66"/>
                </a:lnTo>
                <a:lnTo>
                  <a:pt x="7" y="68"/>
                </a:lnTo>
                <a:lnTo>
                  <a:pt x="11" y="68"/>
                </a:lnTo>
                <a:lnTo>
                  <a:pt x="13" y="68"/>
                </a:lnTo>
                <a:lnTo>
                  <a:pt x="16" y="65"/>
                </a:lnTo>
                <a:lnTo>
                  <a:pt x="23" y="57"/>
                </a:lnTo>
                <a:lnTo>
                  <a:pt x="30" y="47"/>
                </a:lnTo>
                <a:lnTo>
                  <a:pt x="38" y="37"/>
                </a:lnTo>
                <a:lnTo>
                  <a:pt x="46" y="27"/>
                </a:lnTo>
                <a:lnTo>
                  <a:pt x="51" y="19"/>
                </a:lnTo>
                <a:lnTo>
                  <a:pt x="57" y="11"/>
                </a:lnTo>
                <a:lnTo>
                  <a:pt x="60" y="4"/>
                </a:lnTo>
                <a:lnTo>
                  <a:pt x="58" y="0"/>
                </a:lnTo>
                <a:lnTo>
                  <a:pt x="53" y="3"/>
                </a:lnTo>
                <a:lnTo>
                  <a:pt x="47" y="7"/>
                </a:lnTo>
                <a:lnTo>
                  <a:pt x="39" y="13"/>
                </a:lnTo>
                <a:lnTo>
                  <a:pt x="31" y="20"/>
                </a:lnTo>
                <a:lnTo>
                  <a:pt x="23" y="28"/>
                </a:lnTo>
                <a:lnTo>
                  <a:pt x="15" y="37"/>
                </a:lnTo>
                <a:lnTo>
                  <a:pt x="8" y="46"/>
                </a:lnTo>
                <a:lnTo>
                  <a:pt x="1" y="54"/>
                </a:lnTo>
                <a:close/>
              </a:path>
            </a:pathLst>
          </a:custGeom>
          <a:solidFill>
            <a:srgbClr val="000000"/>
          </a:solidFill>
          <a:ln w="9525">
            <a:solidFill>
              <a:srgbClr val="FFFF99"/>
            </a:solidFill>
            <a:round/>
            <a:headEnd/>
            <a:tailEnd/>
          </a:ln>
        </p:spPr>
        <p:txBody>
          <a:bodyPr/>
          <a:lstStyle/>
          <a:p>
            <a:endParaRPr lang="en-US" dirty="0"/>
          </a:p>
        </p:txBody>
      </p:sp>
      <p:sp>
        <p:nvSpPr>
          <p:cNvPr id="2153" name="Freeform 149"/>
          <p:cNvSpPr>
            <a:spLocks/>
          </p:cNvSpPr>
          <p:nvPr/>
        </p:nvSpPr>
        <p:spPr bwMode="auto">
          <a:xfrm>
            <a:off x="2522538" y="6100763"/>
            <a:ext cx="47625" cy="30162"/>
          </a:xfrm>
          <a:custGeom>
            <a:avLst/>
            <a:gdLst>
              <a:gd name="T0" fmla="*/ 2147483647 w 59"/>
              <a:gd name="T1" fmla="*/ 2147483647 h 40"/>
              <a:gd name="T2" fmla="*/ 0 w 59"/>
              <a:gd name="T3" fmla="*/ 2147483647 h 40"/>
              <a:gd name="T4" fmla="*/ 0 w 59"/>
              <a:gd name="T5" fmla="*/ 2147483647 h 40"/>
              <a:gd name="T6" fmla="*/ 0 w 59"/>
              <a:gd name="T7" fmla="*/ 2147483647 h 40"/>
              <a:gd name="T8" fmla="*/ 2147483647 w 59"/>
              <a:gd name="T9" fmla="*/ 2147483647 h 40"/>
              <a:gd name="T10" fmla="*/ 2147483647 w 59"/>
              <a:gd name="T11" fmla="*/ 2147483647 h 40"/>
              <a:gd name="T12" fmla="*/ 2147483647 w 59"/>
              <a:gd name="T13" fmla="*/ 2147483647 h 40"/>
              <a:gd name="T14" fmla="*/ 2147483647 w 59"/>
              <a:gd name="T15" fmla="*/ 2147483647 h 40"/>
              <a:gd name="T16" fmla="*/ 2147483647 w 59"/>
              <a:gd name="T17" fmla="*/ 2147483647 h 40"/>
              <a:gd name="T18" fmla="*/ 2147483647 w 59"/>
              <a:gd name="T19" fmla="*/ 2147483647 h 40"/>
              <a:gd name="T20" fmla="*/ 2147483647 w 59"/>
              <a:gd name="T21" fmla="*/ 2147483647 h 40"/>
              <a:gd name="T22" fmla="*/ 2147483647 w 59"/>
              <a:gd name="T23" fmla="*/ 2147483647 h 40"/>
              <a:gd name="T24" fmla="*/ 2147483647 w 59"/>
              <a:gd name="T25" fmla="*/ 2147483647 h 40"/>
              <a:gd name="T26" fmla="*/ 2147483647 w 59"/>
              <a:gd name="T27" fmla="*/ 2147483647 h 40"/>
              <a:gd name="T28" fmla="*/ 2147483647 w 59"/>
              <a:gd name="T29" fmla="*/ 2147483647 h 40"/>
              <a:gd name="T30" fmla="*/ 2147483647 w 59"/>
              <a:gd name="T31" fmla="*/ 2147483647 h 40"/>
              <a:gd name="T32" fmla="*/ 2147483647 w 59"/>
              <a:gd name="T33" fmla="*/ 0 h 40"/>
              <a:gd name="T34" fmla="*/ 2147483647 w 59"/>
              <a:gd name="T35" fmla="*/ 2147483647 h 40"/>
              <a:gd name="T36" fmla="*/ 2147483647 w 59"/>
              <a:gd name="T37" fmla="*/ 2147483647 h 40"/>
              <a:gd name="T38" fmla="*/ 2147483647 w 59"/>
              <a:gd name="T39" fmla="*/ 2147483647 h 40"/>
              <a:gd name="T40" fmla="*/ 2147483647 w 59"/>
              <a:gd name="T41" fmla="*/ 2147483647 h 40"/>
              <a:gd name="T42" fmla="*/ 2147483647 w 59"/>
              <a:gd name="T43" fmla="*/ 2147483647 h 40"/>
              <a:gd name="T44" fmla="*/ 2147483647 w 59"/>
              <a:gd name="T45" fmla="*/ 2147483647 h 40"/>
              <a:gd name="T46" fmla="*/ 2147483647 w 59"/>
              <a:gd name="T47" fmla="*/ 2147483647 h 40"/>
              <a:gd name="T48" fmla="*/ 2147483647 w 59"/>
              <a:gd name="T49" fmla="*/ 2147483647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40"/>
              <a:gd name="T77" fmla="*/ 59 w 59"/>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40">
                <a:moveTo>
                  <a:pt x="2" y="26"/>
                </a:moveTo>
                <a:lnTo>
                  <a:pt x="0" y="29"/>
                </a:lnTo>
                <a:lnTo>
                  <a:pt x="0" y="32"/>
                </a:lnTo>
                <a:lnTo>
                  <a:pt x="0" y="34"/>
                </a:lnTo>
                <a:lnTo>
                  <a:pt x="1" y="37"/>
                </a:lnTo>
                <a:lnTo>
                  <a:pt x="4" y="38"/>
                </a:lnTo>
                <a:lnTo>
                  <a:pt x="6" y="40"/>
                </a:lnTo>
                <a:lnTo>
                  <a:pt x="9" y="40"/>
                </a:lnTo>
                <a:lnTo>
                  <a:pt x="12" y="37"/>
                </a:lnTo>
                <a:lnTo>
                  <a:pt x="19" y="33"/>
                </a:lnTo>
                <a:lnTo>
                  <a:pt x="25" y="30"/>
                </a:lnTo>
                <a:lnTo>
                  <a:pt x="32" y="26"/>
                </a:lnTo>
                <a:lnTo>
                  <a:pt x="39" y="21"/>
                </a:lnTo>
                <a:lnTo>
                  <a:pt x="44" y="17"/>
                </a:lnTo>
                <a:lnTo>
                  <a:pt x="50" y="11"/>
                </a:lnTo>
                <a:lnTo>
                  <a:pt x="55" y="6"/>
                </a:lnTo>
                <a:lnTo>
                  <a:pt x="59" y="0"/>
                </a:lnTo>
                <a:lnTo>
                  <a:pt x="53" y="2"/>
                </a:lnTo>
                <a:lnTo>
                  <a:pt x="46" y="3"/>
                </a:lnTo>
                <a:lnTo>
                  <a:pt x="38" y="4"/>
                </a:lnTo>
                <a:lnTo>
                  <a:pt x="30" y="7"/>
                </a:lnTo>
                <a:lnTo>
                  <a:pt x="21" y="11"/>
                </a:lnTo>
                <a:lnTo>
                  <a:pt x="13" y="15"/>
                </a:lnTo>
                <a:lnTo>
                  <a:pt x="8" y="21"/>
                </a:lnTo>
                <a:lnTo>
                  <a:pt x="2" y="26"/>
                </a:lnTo>
                <a:close/>
              </a:path>
            </a:pathLst>
          </a:custGeom>
          <a:solidFill>
            <a:srgbClr val="000000"/>
          </a:solidFill>
          <a:ln w="9525">
            <a:solidFill>
              <a:srgbClr val="FFFF99"/>
            </a:solidFill>
            <a:round/>
            <a:headEnd/>
            <a:tailEnd/>
          </a:ln>
        </p:spPr>
        <p:txBody>
          <a:bodyPr/>
          <a:lstStyle/>
          <a:p>
            <a:endParaRPr lang="en-US" dirty="0"/>
          </a:p>
        </p:txBody>
      </p:sp>
      <p:pic>
        <p:nvPicPr>
          <p:cNvPr id="2154" name="Picture 151" descr="C:\Users\chiggins\AppData\Local\Microsoft\Windows\Temporary Internet Files\Content.IE5\3ZIYKTQD\MP900438761[1].jpg"/>
          <p:cNvPicPr>
            <a:picLocks noChangeAspect="1" noChangeArrowheads="1"/>
          </p:cNvPicPr>
          <p:nvPr/>
        </p:nvPicPr>
        <p:blipFill>
          <a:blip r:embed="rId6" cstate="print"/>
          <a:srcRect/>
          <a:stretch>
            <a:fillRect/>
          </a:stretch>
        </p:blipFill>
        <p:spPr bwMode="auto">
          <a:xfrm>
            <a:off x="6477000" y="1828800"/>
            <a:ext cx="1584325" cy="1139825"/>
          </a:xfrm>
          <a:prstGeom prst="rect">
            <a:avLst/>
          </a:prstGeom>
          <a:noFill/>
          <a:ln w="9525">
            <a:noFill/>
            <a:miter lim="800000"/>
            <a:headEnd/>
            <a:tailEnd/>
          </a:ln>
        </p:spPr>
      </p:pic>
      <p:pic>
        <p:nvPicPr>
          <p:cNvPr id="2155" name="Picture 152" descr="C:\Users\chiggins\AppData\Local\Microsoft\Windows\Temporary Internet Files\Content.IE5\LYCU7DD1\MC910217012[1].png"/>
          <p:cNvPicPr>
            <a:picLocks noChangeAspect="1" noChangeArrowheads="1"/>
          </p:cNvPicPr>
          <p:nvPr/>
        </p:nvPicPr>
        <p:blipFill>
          <a:blip r:embed="rId7" cstate="print"/>
          <a:srcRect/>
          <a:stretch>
            <a:fillRect/>
          </a:stretch>
        </p:blipFill>
        <p:spPr bwMode="auto">
          <a:xfrm>
            <a:off x="381000" y="3505200"/>
            <a:ext cx="914400" cy="1327150"/>
          </a:xfrm>
          <a:prstGeom prst="rect">
            <a:avLst/>
          </a:prstGeom>
          <a:noFill/>
          <a:ln w="9525">
            <a:noFill/>
            <a:miter lim="800000"/>
            <a:headEnd/>
            <a:tailEnd/>
          </a:ln>
        </p:spPr>
      </p:pic>
      <p:pic>
        <p:nvPicPr>
          <p:cNvPr id="2156" name="Picture 153" descr="C:\Users\chiggins\AppData\Local\Microsoft\Windows\Temporary Internet Files\Content.IE5\TG7QOJDQ\MC900348891[1].wmf"/>
          <p:cNvPicPr>
            <a:picLocks noChangeAspect="1" noChangeArrowheads="1"/>
          </p:cNvPicPr>
          <p:nvPr/>
        </p:nvPicPr>
        <p:blipFill>
          <a:blip r:embed="rId8" cstate="print"/>
          <a:srcRect/>
          <a:stretch>
            <a:fillRect/>
          </a:stretch>
        </p:blipFill>
        <p:spPr bwMode="auto">
          <a:xfrm>
            <a:off x="422275" y="3475038"/>
            <a:ext cx="1041400" cy="184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2322513" y="609600"/>
            <a:ext cx="4900612" cy="2101850"/>
          </a:xfrm>
          <a:prstGeom prst="rect">
            <a:avLst/>
          </a:prstGeom>
          <a:noFill/>
          <a:ln w="9525">
            <a:noFill/>
            <a:miter lim="800000"/>
            <a:headEnd/>
            <a:tailEnd/>
          </a:ln>
          <a:effectLst/>
        </p:spPr>
        <p:txBody>
          <a:bodyPr wrap="none">
            <a:spAutoFit/>
          </a:bodyPr>
          <a:lstStyle/>
          <a:p>
            <a:pPr algn="ctr" eaLnBrk="1" hangingPunct="1">
              <a:defRPr/>
            </a:pPr>
            <a:r>
              <a:rPr lang="en-US" sz="4400" b="1" dirty="0">
                <a:solidFill>
                  <a:schemeClr val="tx2"/>
                </a:solidFill>
                <a:effectLst>
                  <a:outerShdw blurRad="38100" dist="38100" dir="2700000" algn="tl">
                    <a:srgbClr val="C0C0C0"/>
                  </a:outerShdw>
                </a:effectLst>
                <a:latin typeface="Times New Roman" pitchFamily="18" charset="0"/>
                <a:ea typeface="ヒラギノ角ゴ Pro W3" pitchFamily="-60" charset="-128"/>
              </a:rPr>
              <a:t>Sample Collection</a:t>
            </a:r>
          </a:p>
          <a:p>
            <a:pPr algn="ctr" eaLnBrk="1" hangingPunct="1">
              <a:defRPr/>
            </a:pPr>
            <a:r>
              <a:rPr lang="en-US" sz="4400" b="1" dirty="0">
                <a:solidFill>
                  <a:schemeClr val="tx2"/>
                </a:solidFill>
                <a:effectLst>
                  <a:outerShdw blurRad="38100" dist="38100" dir="2700000" algn="tl">
                    <a:srgbClr val="C0C0C0"/>
                  </a:outerShdw>
                </a:effectLst>
                <a:latin typeface="Times New Roman" pitchFamily="18" charset="0"/>
                <a:ea typeface="ヒラギノ角ゴ Pro W3" pitchFamily="-60" charset="-128"/>
              </a:rPr>
              <a:t>Twice Weekly Over</a:t>
            </a:r>
          </a:p>
          <a:p>
            <a:pPr algn="ctr" eaLnBrk="1" hangingPunct="1">
              <a:defRPr/>
            </a:pPr>
            <a:r>
              <a:rPr lang="en-US" sz="4400" b="1" dirty="0">
                <a:solidFill>
                  <a:schemeClr val="tx2"/>
                </a:solidFill>
                <a:effectLst>
                  <a:outerShdw blurRad="38100" dist="38100" dir="2700000" algn="tl">
                    <a:srgbClr val="C0C0C0"/>
                  </a:outerShdw>
                </a:effectLst>
                <a:latin typeface="Times New Roman" pitchFamily="18" charset="0"/>
                <a:ea typeface="ヒラギノ角ゴ Pro W3" pitchFamily="-60" charset="-128"/>
              </a:rPr>
              <a:t>12 Weeks </a:t>
            </a:r>
            <a:endParaRPr lang="en-US" sz="4400" b="1" dirty="0">
              <a:solidFill>
                <a:srgbClr val="CCCC00"/>
              </a:solidFill>
              <a:effectLst>
                <a:outerShdw blurRad="38100" dist="38100" dir="2700000" algn="tl">
                  <a:srgbClr val="C0C0C0"/>
                </a:outerShdw>
              </a:effectLst>
              <a:latin typeface="Times New Roman" pitchFamily="18" charset="0"/>
              <a:ea typeface="ヒラギノ角ゴ Pro W3" pitchFamily="-60" charset="-128"/>
            </a:endParaRPr>
          </a:p>
        </p:txBody>
      </p:sp>
      <p:pic>
        <p:nvPicPr>
          <p:cNvPr id="36867" name="Picture 6" descr="0511-0901-0417-2557_Man_Carrying_a_Toilet_clipart_image.jpg"/>
          <p:cNvPicPr>
            <a:picLocks noChangeAspect="1"/>
          </p:cNvPicPr>
          <p:nvPr/>
        </p:nvPicPr>
        <p:blipFill>
          <a:blip r:embed="rId2" cstate="print"/>
          <a:srcRect/>
          <a:stretch>
            <a:fillRect/>
          </a:stretch>
        </p:blipFill>
        <p:spPr bwMode="auto">
          <a:xfrm>
            <a:off x="3429000" y="3429000"/>
            <a:ext cx="23812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609600"/>
            <a:ext cx="7772400" cy="1143000"/>
          </a:xfrm>
        </p:spPr>
        <p:txBody>
          <a:bodyPr/>
          <a:lstStyle/>
          <a:p>
            <a:pPr eaLnBrk="1" hangingPunct="1"/>
            <a:r>
              <a:rPr lang="en-US" dirty="0" smtClean="0"/>
              <a:t>Total Earnings</a:t>
            </a:r>
          </a:p>
        </p:txBody>
      </p:sp>
      <p:sp>
        <p:nvSpPr>
          <p:cNvPr id="37891" name="Rectangle 3"/>
          <p:cNvSpPr>
            <a:spLocks noGrp="1" noChangeArrowheads="1"/>
          </p:cNvSpPr>
          <p:nvPr>
            <p:ph type="body" idx="4294967295"/>
          </p:nvPr>
        </p:nvSpPr>
        <p:spPr>
          <a:xfrm>
            <a:off x="0" y="1524000"/>
            <a:ext cx="7467600" cy="4114800"/>
          </a:xfrm>
        </p:spPr>
        <p:txBody>
          <a:bodyPr/>
          <a:lstStyle/>
          <a:p>
            <a:pPr eaLnBrk="1" hangingPunct="1"/>
            <a:r>
              <a:rPr lang="en-US" dirty="0" smtClean="0"/>
              <a:t>$400 in prizes could be earned on average</a:t>
            </a:r>
          </a:p>
          <a:p>
            <a:pPr lvl="1" eaLnBrk="1" hangingPunct="1"/>
            <a:r>
              <a:rPr lang="en-US" dirty="0" smtClean="0"/>
              <a:t>If participant tested negative for all targeted drugs over 12 consecutive weeks</a:t>
            </a:r>
          </a:p>
          <a:p>
            <a:pPr eaLnBrk="1" hangingPunct="1"/>
            <a:endParaRPr lang="en-US" dirty="0" smtClean="0"/>
          </a:p>
          <a:p>
            <a:pPr lvl="1" eaLnBrk="1" hangingPunct="1"/>
            <a:endParaRPr lang="en-US" dirty="0" smtClean="0"/>
          </a:p>
          <a:p>
            <a:pPr lvl="1" eaLnBrk="1" hangingPunct="1"/>
            <a:endParaRPr lang="en-US" dirty="0" smtClean="0"/>
          </a:p>
        </p:txBody>
      </p:sp>
      <p:pic>
        <p:nvPicPr>
          <p:cNvPr id="37892" name="Picture 4" descr="incentives.png"/>
          <p:cNvPicPr>
            <a:picLocks noChangeAspect="1"/>
          </p:cNvPicPr>
          <p:nvPr/>
        </p:nvPicPr>
        <p:blipFill>
          <a:blip r:embed="rId2" cstate="print"/>
          <a:srcRect/>
          <a:stretch>
            <a:fillRect/>
          </a:stretch>
        </p:blipFill>
        <p:spPr bwMode="auto">
          <a:xfrm>
            <a:off x="3273425" y="3657600"/>
            <a:ext cx="2235200" cy="2222500"/>
          </a:xfrm>
          <a:prstGeom prst="rect">
            <a:avLst/>
          </a:prstGeom>
          <a:noFill/>
          <a:ln w="9525">
            <a:noFill/>
            <a:miter lim="800000"/>
            <a:headEnd/>
            <a:tailEnd/>
          </a:ln>
        </p:spPr>
      </p:pic>
      <p:pic>
        <p:nvPicPr>
          <p:cNvPr id="37893" name="Picture 4" descr="incentives.png"/>
          <p:cNvPicPr>
            <a:picLocks noChangeAspect="1"/>
          </p:cNvPicPr>
          <p:nvPr/>
        </p:nvPicPr>
        <p:blipFill>
          <a:blip r:embed="rId2" cstate="print"/>
          <a:srcRect/>
          <a:stretch>
            <a:fillRect/>
          </a:stretch>
        </p:blipFill>
        <p:spPr bwMode="auto">
          <a:xfrm>
            <a:off x="-3124200" y="2438400"/>
            <a:ext cx="2235200" cy="2222500"/>
          </a:xfrm>
          <a:prstGeom prst="rect">
            <a:avLst/>
          </a:prstGeom>
          <a:noFill/>
          <a:ln w="9525">
            <a:noFill/>
            <a:miter lim="800000"/>
            <a:headEnd/>
            <a:tailEnd/>
          </a:ln>
        </p:spPr>
      </p:pic>
      <p:pic>
        <p:nvPicPr>
          <p:cNvPr id="37894" name="Picture 5" descr="incentives.png"/>
          <p:cNvPicPr>
            <a:picLocks noChangeAspect="1"/>
          </p:cNvPicPr>
          <p:nvPr/>
        </p:nvPicPr>
        <p:blipFill>
          <a:blip r:embed="rId2" cstate="print"/>
          <a:srcRect/>
          <a:stretch>
            <a:fillRect/>
          </a:stretch>
        </p:blipFill>
        <p:spPr bwMode="auto">
          <a:xfrm>
            <a:off x="-2971800" y="2590800"/>
            <a:ext cx="2235200" cy="222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238500" y="977900"/>
            <a:ext cx="12700" cy="12700"/>
          </a:xfrm>
          <a:prstGeom prst="rect">
            <a:avLst/>
          </a:prstGeom>
          <a:solidFill>
            <a:srgbClr val="543E00"/>
          </a:solidFill>
          <a:ln w="9525">
            <a:noFill/>
            <a:miter lim="800000"/>
            <a:headEnd/>
            <a:tailEnd/>
          </a:ln>
        </p:spPr>
        <p:txBody>
          <a:bodyPr/>
          <a:lstStyle/>
          <a:p>
            <a:endParaRPr lang="en-US" dirty="0"/>
          </a:p>
        </p:txBody>
      </p:sp>
      <p:grpSp>
        <p:nvGrpSpPr>
          <p:cNvPr id="38915" name="Group 3"/>
          <p:cNvGrpSpPr>
            <a:grpSpLocks/>
          </p:cNvGrpSpPr>
          <p:nvPr/>
        </p:nvGrpSpPr>
        <p:grpSpPr bwMode="auto">
          <a:xfrm>
            <a:off x="228600" y="2819400"/>
            <a:ext cx="2819400" cy="3810000"/>
            <a:chOff x="288" y="672"/>
            <a:chExt cx="832" cy="992"/>
          </a:xfrm>
        </p:grpSpPr>
        <p:pic>
          <p:nvPicPr>
            <p:cNvPr id="38925" name="Picture 4"/>
            <p:cNvPicPr>
              <a:picLocks noChangeAspect="1" noChangeArrowheads="1"/>
            </p:cNvPicPr>
            <p:nvPr/>
          </p:nvPicPr>
          <p:blipFill>
            <a:blip r:embed="rId2" cstate="print"/>
            <a:srcRect/>
            <a:stretch>
              <a:fillRect/>
            </a:stretch>
          </p:blipFill>
          <p:spPr bwMode="auto">
            <a:xfrm>
              <a:off x="288" y="672"/>
              <a:ext cx="832" cy="512"/>
            </a:xfrm>
            <a:prstGeom prst="rect">
              <a:avLst/>
            </a:prstGeom>
            <a:solidFill>
              <a:schemeClr val="hlink">
                <a:alpha val="50195"/>
              </a:schemeClr>
            </a:solidFill>
            <a:ln w="9525">
              <a:noFill/>
              <a:miter lim="800000"/>
              <a:headEnd/>
              <a:tailEnd/>
            </a:ln>
          </p:spPr>
        </p:pic>
        <p:pic>
          <p:nvPicPr>
            <p:cNvPr id="38926" name="Picture 5"/>
            <p:cNvPicPr>
              <a:picLocks noChangeAspect="1" noChangeArrowheads="1"/>
            </p:cNvPicPr>
            <p:nvPr/>
          </p:nvPicPr>
          <p:blipFill>
            <a:blip r:embed="rId3" cstate="print"/>
            <a:srcRect/>
            <a:stretch>
              <a:fillRect/>
            </a:stretch>
          </p:blipFill>
          <p:spPr bwMode="auto">
            <a:xfrm>
              <a:off x="288" y="1152"/>
              <a:ext cx="832" cy="512"/>
            </a:xfrm>
            <a:prstGeom prst="rect">
              <a:avLst/>
            </a:prstGeom>
            <a:solidFill>
              <a:schemeClr val="hlink">
                <a:alpha val="50195"/>
              </a:schemeClr>
            </a:solidFill>
            <a:ln w="9525">
              <a:noFill/>
              <a:miter lim="800000"/>
              <a:headEnd/>
              <a:tailEnd/>
            </a:ln>
          </p:spPr>
        </p:pic>
      </p:grpSp>
      <p:sp>
        <p:nvSpPr>
          <p:cNvPr id="82950" name="Rectangle 6"/>
          <p:cNvSpPr>
            <a:spLocks noChangeArrowheads="1"/>
          </p:cNvSpPr>
          <p:nvPr/>
        </p:nvSpPr>
        <p:spPr bwMode="auto">
          <a:xfrm>
            <a:off x="2133600" y="152400"/>
            <a:ext cx="4732338" cy="1006475"/>
          </a:xfrm>
          <a:prstGeom prst="rect">
            <a:avLst/>
          </a:prstGeom>
          <a:noFill/>
          <a:ln w="9525">
            <a:noFill/>
            <a:miter lim="800000"/>
            <a:headEnd/>
            <a:tailEnd/>
          </a:ln>
          <a:effectLst/>
        </p:spPr>
        <p:txBody>
          <a:bodyPr wrap="none">
            <a:spAutoFit/>
          </a:bodyPr>
          <a:lstStyle/>
          <a:p>
            <a:pPr>
              <a:defRPr/>
            </a:pPr>
            <a:r>
              <a:rPr lang="en-US" sz="6000" b="1" dirty="0">
                <a:solidFill>
                  <a:schemeClr val="hlink"/>
                </a:solidFill>
                <a:effectLst>
                  <a:outerShdw blurRad="38100" dist="38100" dir="2700000" algn="tl">
                    <a:srgbClr val="C0C0C0"/>
                  </a:outerShdw>
                </a:effectLst>
                <a:latin typeface="Times New Roman" pitchFamily="18" charset="0"/>
              </a:rPr>
              <a:t>On-site Prizes</a:t>
            </a:r>
            <a:endParaRPr lang="en-US" sz="5400" b="1" dirty="0">
              <a:solidFill>
                <a:srgbClr val="CCCC00"/>
              </a:solidFill>
              <a:effectLst>
                <a:outerShdw blurRad="38100" dist="38100" dir="2700000" algn="tl">
                  <a:srgbClr val="C0C0C0"/>
                </a:outerShdw>
              </a:effectLst>
              <a:latin typeface="Times New Roman" pitchFamily="18" charset="0"/>
            </a:endParaRPr>
          </a:p>
        </p:txBody>
      </p:sp>
      <p:grpSp>
        <p:nvGrpSpPr>
          <p:cNvPr id="38917" name="Group 7"/>
          <p:cNvGrpSpPr>
            <a:grpSpLocks/>
          </p:cNvGrpSpPr>
          <p:nvPr/>
        </p:nvGrpSpPr>
        <p:grpSpPr bwMode="auto">
          <a:xfrm>
            <a:off x="6426200" y="1295400"/>
            <a:ext cx="1879600" cy="5410200"/>
            <a:chOff x="4416" y="912"/>
            <a:chExt cx="1184" cy="3408"/>
          </a:xfrm>
        </p:grpSpPr>
        <p:pic>
          <p:nvPicPr>
            <p:cNvPr id="38921" name="Picture 8"/>
            <p:cNvPicPr>
              <a:picLocks noChangeAspect="1" noChangeArrowheads="1"/>
            </p:cNvPicPr>
            <p:nvPr/>
          </p:nvPicPr>
          <p:blipFill>
            <a:blip r:embed="rId4" cstate="print"/>
            <a:srcRect/>
            <a:stretch>
              <a:fillRect/>
            </a:stretch>
          </p:blipFill>
          <p:spPr bwMode="auto">
            <a:xfrm>
              <a:off x="4416" y="1920"/>
              <a:ext cx="1184" cy="2400"/>
            </a:xfrm>
            <a:prstGeom prst="rect">
              <a:avLst/>
            </a:prstGeom>
            <a:noFill/>
            <a:ln w="9525">
              <a:noFill/>
              <a:miter lim="800000"/>
              <a:headEnd/>
              <a:tailEnd/>
            </a:ln>
          </p:spPr>
        </p:pic>
        <p:pic>
          <p:nvPicPr>
            <p:cNvPr id="38922" name="Picture 9"/>
            <p:cNvPicPr>
              <a:picLocks noChangeAspect="1" noChangeArrowheads="1"/>
            </p:cNvPicPr>
            <p:nvPr/>
          </p:nvPicPr>
          <p:blipFill>
            <a:blip r:embed="rId5" cstate="print"/>
            <a:srcRect/>
            <a:stretch>
              <a:fillRect/>
            </a:stretch>
          </p:blipFill>
          <p:spPr bwMode="auto">
            <a:xfrm>
              <a:off x="4704" y="1890"/>
              <a:ext cx="768" cy="270"/>
            </a:xfrm>
            <a:prstGeom prst="rect">
              <a:avLst/>
            </a:prstGeom>
            <a:noFill/>
            <a:ln w="9525">
              <a:noFill/>
              <a:miter lim="800000"/>
              <a:headEnd/>
              <a:tailEnd/>
            </a:ln>
          </p:spPr>
        </p:pic>
        <p:pic>
          <p:nvPicPr>
            <p:cNvPr id="38923" name="Picture 10"/>
            <p:cNvPicPr>
              <a:picLocks noChangeAspect="1" noChangeArrowheads="1"/>
            </p:cNvPicPr>
            <p:nvPr/>
          </p:nvPicPr>
          <p:blipFill>
            <a:blip r:embed="rId6" cstate="print"/>
            <a:srcRect/>
            <a:stretch>
              <a:fillRect/>
            </a:stretch>
          </p:blipFill>
          <p:spPr bwMode="auto">
            <a:xfrm>
              <a:off x="4752" y="1296"/>
              <a:ext cx="585" cy="720"/>
            </a:xfrm>
            <a:prstGeom prst="rect">
              <a:avLst/>
            </a:prstGeom>
            <a:noFill/>
            <a:ln w="9525">
              <a:noFill/>
              <a:miter lim="800000"/>
              <a:headEnd/>
              <a:tailEnd/>
            </a:ln>
          </p:spPr>
        </p:pic>
        <p:pic>
          <p:nvPicPr>
            <p:cNvPr id="38924" name="Picture 11"/>
            <p:cNvPicPr>
              <a:picLocks noChangeAspect="1" noChangeArrowheads="1"/>
            </p:cNvPicPr>
            <p:nvPr/>
          </p:nvPicPr>
          <p:blipFill>
            <a:blip r:embed="rId7" cstate="print"/>
            <a:srcRect/>
            <a:stretch>
              <a:fillRect/>
            </a:stretch>
          </p:blipFill>
          <p:spPr bwMode="auto">
            <a:xfrm>
              <a:off x="4656" y="912"/>
              <a:ext cx="728" cy="536"/>
            </a:xfrm>
            <a:prstGeom prst="rect">
              <a:avLst/>
            </a:prstGeom>
            <a:noFill/>
            <a:ln w="9525">
              <a:noFill/>
              <a:miter lim="800000"/>
              <a:headEnd/>
              <a:tailEnd/>
            </a:ln>
          </p:spPr>
        </p:pic>
      </p:grpSp>
      <p:grpSp>
        <p:nvGrpSpPr>
          <p:cNvPr id="38918" name="Group 12"/>
          <p:cNvGrpSpPr>
            <a:grpSpLocks/>
          </p:cNvGrpSpPr>
          <p:nvPr/>
        </p:nvGrpSpPr>
        <p:grpSpPr bwMode="auto">
          <a:xfrm>
            <a:off x="3048000" y="1524000"/>
            <a:ext cx="2133600" cy="2057400"/>
            <a:chOff x="624" y="576"/>
            <a:chExt cx="1344" cy="1296"/>
          </a:xfrm>
        </p:grpSpPr>
        <p:sp>
          <p:nvSpPr>
            <p:cNvPr id="38919" name="Oval 13"/>
            <p:cNvSpPr>
              <a:spLocks noChangeArrowheads="1"/>
            </p:cNvSpPr>
            <p:nvPr/>
          </p:nvSpPr>
          <p:spPr bwMode="auto">
            <a:xfrm>
              <a:off x="624" y="576"/>
              <a:ext cx="1344" cy="1296"/>
            </a:xfrm>
            <a:prstGeom prst="ellipse">
              <a:avLst/>
            </a:prstGeom>
            <a:solidFill>
              <a:schemeClr val="bg1"/>
            </a:solidFill>
            <a:ln w="9525">
              <a:round/>
              <a:headEnd/>
              <a:tailEnd/>
            </a:ln>
            <a:scene3d>
              <a:camera prst="legacyPerspectiveBottomLeft"/>
              <a:lightRig rig="legacyFlat3" dir="b"/>
            </a:scene3d>
            <a:sp3d extrusionH="121893000" prstMaterial="legacyPlastic">
              <a:bevelT w="13500" h="13500" prst="angle"/>
              <a:bevelB w="13500" h="13500" prst="angle"/>
              <a:extrusionClr>
                <a:schemeClr val="bg1"/>
              </a:extrusionClr>
            </a:sp3d>
          </p:spPr>
          <p:txBody>
            <a:bodyPr wrap="none" anchor="ctr">
              <a:flatTx/>
            </a:bodyPr>
            <a:lstStyle/>
            <a:p>
              <a:endParaRPr lang="en-US" dirty="0"/>
            </a:p>
          </p:txBody>
        </p:sp>
        <p:pic>
          <p:nvPicPr>
            <p:cNvPr id="38920" name="Picture 14"/>
            <p:cNvPicPr>
              <a:picLocks noChangeAspect="1" noChangeArrowheads="1"/>
            </p:cNvPicPr>
            <p:nvPr/>
          </p:nvPicPr>
          <p:blipFill>
            <a:blip r:embed="rId8" cstate="print"/>
            <a:srcRect/>
            <a:stretch>
              <a:fillRect/>
            </a:stretch>
          </p:blipFill>
          <p:spPr bwMode="auto">
            <a:xfrm>
              <a:off x="768" y="720"/>
              <a:ext cx="1136" cy="1024"/>
            </a:xfrm>
            <a:prstGeom prst="rect">
              <a:avLst/>
            </a:prstGeom>
            <a:noFill/>
            <a:ln w="9525">
              <a:noFill/>
              <a:miter lim="800000"/>
              <a:headEnd/>
              <a:tailEnd/>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685800" y="2286000"/>
            <a:ext cx="7086600" cy="1143000"/>
          </a:xfrm>
        </p:spPr>
        <p:txBody>
          <a:bodyPr rtlCol="0">
            <a:normAutofit fontScale="90000"/>
          </a:bodyPr>
          <a:lstStyle/>
          <a:p>
            <a:pPr eaLnBrk="1" fontAlgn="auto" hangingPunct="1">
              <a:spcAft>
                <a:spcPts val="0"/>
              </a:spcAft>
              <a:defRPr/>
            </a:pPr>
            <a:r>
              <a:rPr lang="en-US" sz="4000" dirty="0" smtClean="0"/>
              <a:t>MIEDAR: Who participated and how did it turn out?</a:t>
            </a:r>
          </a:p>
        </p:txBody>
      </p:sp>
      <p:sp>
        <p:nvSpPr>
          <p:cNvPr id="39939" name="Rectangle 3"/>
          <p:cNvSpPr>
            <a:spLocks noGrp="1" noChangeArrowheads="1"/>
          </p:cNvSpPr>
          <p:nvPr>
            <p:ph type="subTitle" idx="4294967295"/>
          </p:nvPr>
        </p:nvSpPr>
        <p:spPr>
          <a:xfrm>
            <a:off x="1295400" y="4059238"/>
            <a:ext cx="5410200" cy="1593850"/>
          </a:xfrm>
        </p:spPr>
        <p:txBody>
          <a:bodyPr/>
          <a:lstStyle/>
          <a:p>
            <a:pPr marL="0" indent="0" algn="ctr" eaLnBrk="1" hangingPunct="1">
              <a:buFontTx/>
              <a:buNone/>
            </a:pPr>
            <a:r>
              <a:rPr lang="en-US" dirty="0" smtClean="0"/>
              <a:t>Retention and Drug Use Outcomes</a:t>
            </a:r>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idx="4294967295"/>
          </p:nvPr>
        </p:nvSpPr>
        <p:spPr>
          <a:xfrm>
            <a:off x="838200" y="2286000"/>
            <a:ext cx="6934200" cy="1143000"/>
          </a:xfrm>
        </p:spPr>
        <p:txBody>
          <a:bodyPr rtlCol="0">
            <a:normAutofit fontScale="90000"/>
          </a:bodyPr>
          <a:lstStyle/>
          <a:p>
            <a:pPr eaLnBrk="1" fontAlgn="auto" hangingPunct="1">
              <a:spcAft>
                <a:spcPts val="0"/>
              </a:spcAft>
              <a:defRPr/>
            </a:pPr>
            <a:r>
              <a:rPr lang="en-US" sz="4000" dirty="0" smtClean="0"/>
              <a:t>METHADONE PROGRAM STUDY RESULTS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rot="-5400000">
            <a:off x="219869" y="2709069"/>
            <a:ext cx="3582987" cy="365125"/>
          </a:xfrm>
          <a:prstGeom prst="rect">
            <a:avLst/>
          </a:prstGeom>
          <a:noFill/>
          <a:ln w="9525">
            <a:noFill/>
            <a:miter lim="800000"/>
            <a:headEnd/>
            <a:tailEnd/>
          </a:ln>
        </p:spPr>
        <p:txBody>
          <a:bodyPr lIns="0" tIns="0" rIns="0" bIns="0">
            <a:spAutoFit/>
          </a:bodyPr>
          <a:lstStyle/>
          <a:p>
            <a:r>
              <a:rPr lang="en-US" b="1" dirty="0">
                <a:ea typeface="ヒラギノ角ゴ Pro W3" pitchFamily="-60" charset="-128"/>
              </a:rPr>
              <a:t>Percentage Retained</a:t>
            </a:r>
            <a:endParaRPr lang="en-US" dirty="0">
              <a:latin typeface="Arial" charset="0"/>
              <a:ea typeface="ヒラギノ角ゴ Pro W3" pitchFamily="-60" charset="-128"/>
            </a:endParaRPr>
          </a:p>
        </p:txBody>
      </p:sp>
      <p:sp>
        <p:nvSpPr>
          <p:cNvPr id="41987" name="Line 3"/>
          <p:cNvSpPr>
            <a:spLocks noChangeShapeType="1"/>
          </p:cNvSpPr>
          <p:nvPr/>
        </p:nvSpPr>
        <p:spPr bwMode="auto">
          <a:xfrm flipH="1">
            <a:off x="2746375" y="6054725"/>
            <a:ext cx="31750" cy="1588"/>
          </a:xfrm>
          <a:prstGeom prst="line">
            <a:avLst/>
          </a:prstGeom>
          <a:noFill/>
          <a:ln w="9525">
            <a:solidFill>
              <a:schemeClr val="tx1"/>
            </a:solidFill>
            <a:round/>
            <a:headEnd/>
            <a:tailEnd/>
          </a:ln>
        </p:spPr>
        <p:txBody>
          <a:bodyPr/>
          <a:lstStyle/>
          <a:p>
            <a:endParaRPr lang="en-US" dirty="0"/>
          </a:p>
        </p:txBody>
      </p:sp>
      <p:sp>
        <p:nvSpPr>
          <p:cNvPr id="41988" name="Line 4"/>
          <p:cNvSpPr>
            <a:spLocks noChangeShapeType="1"/>
          </p:cNvSpPr>
          <p:nvPr/>
        </p:nvSpPr>
        <p:spPr bwMode="auto">
          <a:xfrm flipH="1">
            <a:off x="2746375" y="5041900"/>
            <a:ext cx="31750" cy="1588"/>
          </a:xfrm>
          <a:prstGeom prst="line">
            <a:avLst/>
          </a:prstGeom>
          <a:noFill/>
          <a:ln w="9525">
            <a:solidFill>
              <a:schemeClr val="tx1"/>
            </a:solidFill>
            <a:round/>
            <a:headEnd/>
            <a:tailEnd/>
          </a:ln>
        </p:spPr>
        <p:txBody>
          <a:bodyPr/>
          <a:lstStyle/>
          <a:p>
            <a:endParaRPr lang="en-US" dirty="0"/>
          </a:p>
        </p:txBody>
      </p:sp>
      <p:sp>
        <p:nvSpPr>
          <p:cNvPr id="41989" name="Line 5"/>
          <p:cNvSpPr>
            <a:spLocks noChangeShapeType="1"/>
          </p:cNvSpPr>
          <p:nvPr/>
        </p:nvSpPr>
        <p:spPr bwMode="auto">
          <a:xfrm flipH="1">
            <a:off x="2746375" y="4032250"/>
            <a:ext cx="31750" cy="1588"/>
          </a:xfrm>
          <a:prstGeom prst="line">
            <a:avLst/>
          </a:prstGeom>
          <a:noFill/>
          <a:ln w="9525">
            <a:solidFill>
              <a:schemeClr val="tx1"/>
            </a:solidFill>
            <a:round/>
            <a:headEnd/>
            <a:tailEnd/>
          </a:ln>
        </p:spPr>
        <p:txBody>
          <a:bodyPr/>
          <a:lstStyle/>
          <a:p>
            <a:endParaRPr lang="en-US" dirty="0"/>
          </a:p>
        </p:txBody>
      </p:sp>
      <p:sp>
        <p:nvSpPr>
          <p:cNvPr id="41990" name="Line 6"/>
          <p:cNvSpPr>
            <a:spLocks noChangeShapeType="1"/>
          </p:cNvSpPr>
          <p:nvPr/>
        </p:nvSpPr>
        <p:spPr bwMode="auto">
          <a:xfrm flipH="1">
            <a:off x="2746375" y="3019425"/>
            <a:ext cx="31750" cy="1588"/>
          </a:xfrm>
          <a:prstGeom prst="line">
            <a:avLst/>
          </a:prstGeom>
          <a:noFill/>
          <a:ln w="9525">
            <a:solidFill>
              <a:schemeClr val="tx1"/>
            </a:solidFill>
            <a:round/>
            <a:headEnd/>
            <a:tailEnd/>
          </a:ln>
        </p:spPr>
        <p:txBody>
          <a:bodyPr/>
          <a:lstStyle/>
          <a:p>
            <a:endParaRPr lang="en-US" dirty="0"/>
          </a:p>
        </p:txBody>
      </p:sp>
      <p:sp>
        <p:nvSpPr>
          <p:cNvPr id="41991" name="Line 7"/>
          <p:cNvSpPr>
            <a:spLocks noChangeShapeType="1"/>
          </p:cNvSpPr>
          <p:nvPr/>
        </p:nvSpPr>
        <p:spPr bwMode="auto">
          <a:xfrm flipH="1">
            <a:off x="2746375" y="2008188"/>
            <a:ext cx="31750" cy="1587"/>
          </a:xfrm>
          <a:prstGeom prst="line">
            <a:avLst/>
          </a:prstGeom>
          <a:noFill/>
          <a:ln w="9525">
            <a:solidFill>
              <a:schemeClr val="tx1"/>
            </a:solidFill>
            <a:round/>
            <a:headEnd/>
            <a:tailEnd/>
          </a:ln>
        </p:spPr>
        <p:txBody>
          <a:bodyPr/>
          <a:lstStyle/>
          <a:p>
            <a:endParaRPr lang="en-US" dirty="0"/>
          </a:p>
        </p:txBody>
      </p:sp>
      <p:sp>
        <p:nvSpPr>
          <p:cNvPr id="41992" name="Line 8"/>
          <p:cNvSpPr>
            <a:spLocks noChangeShapeType="1"/>
          </p:cNvSpPr>
          <p:nvPr/>
        </p:nvSpPr>
        <p:spPr bwMode="auto">
          <a:xfrm flipH="1">
            <a:off x="2746375" y="995363"/>
            <a:ext cx="31750" cy="1587"/>
          </a:xfrm>
          <a:prstGeom prst="line">
            <a:avLst/>
          </a:prstGeom>
          <a:noFill/>
          <a:ln w="9525">
            <a:solidFill>
              <a:schemeClr val="tx1"/>
            </a:solidFill>
            <a:round/>
            <a:headEnd/>
            <a:tailEnd/>
          </a:ln>
        </p:spPr>
        <p:txBody>
          <a:bodyPr/>
          <a:lstStyle/>
          <a:p>
            <a:endParaRPr lang="en-US" dirty="0"/>
          </a:p>
        </p:txBody>
      </p:sp>
      <p:sp>
        <p:nvSpPr>
          <p:cNvPr id="41993" name="Line 9"/>
          <p:cNvSpPr>
            <a:spLocks noChangeShapeType="1"/>
          </p:cNvSpPr>
          <p:nvPr/>
        </p:nvSpPr>
        <p:spPr bwMode="auto">
          <a:xfrm flipV="1">
            <a:off x="2778125" y="995363"/>
            <a:ext cx="1588" cy="5059362"/>
          </a:xfrm>
          <a:prstGeom prst="line">
            <a:avLst/>
          </a:prstGeom>
          <a:noFill/>
          <a:ln w="9525">
            <a:solidFill>
              <a:schemeClr val="tx1"/>
            </a:solidFill>
            <a:round/>
            <a:headEnd/>
            <a:tailEnd/>
          </a:ln>
        </p:spPr>
        <p:txBody>
          <a:bodyPr/>
          <a:lstStyle/>
          <a:p>
            <a:endParaRPr lang="en-US" dirty="0"/>
          </a:p>
        </p:txBody>
      </p:sp>
      <p:sp>
        <p:nvSpPr>
          <p:cNvPr id="41994" name="Rectangle 10"/>
          <p:cNvSpPr>
            <a:spLocks noChangeArrowheads="1"/>
          </p:cNvSpPr>
          <p:nvPr/>
        </p:nvSpPr>
        <p:spPr bwMode="auto">
          <a:xfrm>
            <a:off x="2616200" y="5992813"/>
            <a:ext cx="120650" cy="258762"/>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0</a:t>
            </a:r>
            <a:endParaRPr lang="en-US" b="1" dirty="0">
              <a:latin typeface="Arial" charset="0"/>
              <a:ea typeface="ヒラギノ角ゴ Pro W3" pitchFamily="-60" charset="-128"/>
            </a:endParaRPr>
          </a:p>
        </p:txBody>
      </p:sp>
      <p:sp>
        <p:nvSpPr>
          <p:cNvPr id="41995" name="Rectangle 11"/>
          <p:cNvSpPr>
            <a:spLocks noChangeArrowheads="1"/>
          </p:cNvSpPr>
          <p:nvPr/>
        </p:nvSpPr>
        <p:spPr bwMode="auto">
          <a:xfrm>
            <a:off x="2522538" y="4979988"/>
            <a:ext cx="241300" cy="258762"/>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20</a:t>
            </a:r>
            <a:endParaRPr lang="en-US" b="1" dirty="0">
              <a:latin typeface="Arial" charset="0"/>
              <a:ea typeface="ヒラギノ角ゴ Pro W3" pitchFamily="-60" charset="-128"/>
            </a:endParaRPr>
          </a:p>
        </p:txBody>
      </p:sp>
      <p:sp>
        <p:nvSpPr>
          <p:cNvPr id="41996" name="Rectangle 12"/>
          <p:cNvSpPr>
            <a:spLocks noChangeArrowheads="1"/>
          </p:cNvSpPr>
          <p:nvPr/>
        </p:nvSpPr>
        <p:spPr bwMode="auto">
          <a:xfrm>
            <a:off x="2522538" y="3968750"/>
            <a:ext cx="241300" cy="258763"/>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40</a:t>
            </a:r>
            <a:endParaRPr lang="en-US" b="1" dirty="0">
              <a:latin typeface="Arial" charset="0"/>
              <a:ea typeface="ヒラギノ角ゴ Pro W3" pitchFamily="-60" charset="-128"/>
            </a:endParaRPr>
          </a:p>
        </p:txBody>
      </p:sp>
      <p:sp>
        <p:nvSpPr>
          <p:cNvPr id="41997" name="Rectangle 13"/>
          <p:cNvSpPr>
            <a:spLocks noChangeArrowheads="1"/>
          </p:cNvSpPr>
          <p:nvPr/>
        </p:nvSpPr>
        <p:spPr bwMode="auto">
          <a:xfrm>
            <a:off x="2522538" y="2955925"/>
            <a:ext cx="241300" cy="258763"/>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60</a:t>
            </a:r>
            <a:endParaRPr lang="en-US" b="1" dirty="0">
              <a:latin typeface="Arial" charset="0"/>
              <a:ea typeface="ヒラギノ角ゴ Pro W3" pitchFamily="-60" charset="-128"/>
            </a:endParaRPr>
          </a:p>
        </p:txBody>
      </p:sp>
      <p:sp>
        <p:nvSpPr>
          <p:cNvPr id="41998" name="Rectangle 14"/>
          <p:cNvSpPr>
            <a:spLocks noChangeArrowheads="1"/>
          </p:cNvSpPr>
          <p:nvPr/>
        </p:nvSpPr>
        <p:spPr bwMode="auto">
          <a:xfrm>
            <a:off x="2522538" y="1944688"/>
            <a:ext cx="241300" cy="258762"/>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80</a:t>
            </a:r>
            <a:endParaRPr lang="en-US" b="1" dirty="0">
              <a:latin typeface="Arial" charset="0"/>
              <a:ea typeface="ヒラギノ角ゴ Pro W3" pitchFamily="-60" charset="-128"/>
            </a:endParaRPr>
          </a:p>
        </p:txBody>
      </p:sp>
      <p:sp>
        <p:nvSpPr>
          <p:cNvPr id="41999" name="Rectangle 15"/>
          <p:cNvSpPr>
            <a:spLocks noChangeArrowheads="1"/>
          </p:cNvSpPr>
          <p:nvPr/>
        </p:nvSpPr>
        <p:spPr bwMode="auto">
          <a:xfrm>
            <a:off x="2430463" y="931863"/>
            <a:ext cx="361950" cy="258762"/>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100</a:t>
            </a:r>
            <a:endParaRPr lang="en-US" b="1" dirty="0">
              <a:latin typeface="Arial" charset="0"/>
              <a:ea typeface="ヒラギノ角ゴ Pro W3" pitchFamily="-60" charset="-128"/>
            </a:endParaRPr>
          </a:p>
        </p:txBody>
      </p:sp>
      <p:sp>
        <p:nvSpPr>
          <p:cNvPr id="42000" name="Freeform 16"/>
          <p:cNvSpPr>
            <a:spLocks/>
          </p:cNvSpPr>
          <p:nvPr/>
        </p:nvSpPr>
        <p:spPr bwMode="auto">
          <a:xfrm>
            <a:off x="2778125" y="995363"/>
            <a:ext cx="3035300" cy="1550987"/>
          </a:xfrm>
          <a:custGeom>
            <a:avLst/>
            <a:gdLst>
              <a:gd name="T0" fmla="*/ 2147483647 w 1912"/>
              <a:gd name="T1" fmla="*/ 0 h 977"/>
              <a:gd name="T2" fmla="*/ 2147483647 w 1912"/>
              <a:gd name="T3" fmla="*/ 2147483647 h 977"/>
              <a:gd name="T4" fmla="*/ 2147483647 w 1912"/>
              <a:gd name="T5" fmla="*/ 2147483647 h 977"/>
              <a:gd name="T6" fmla="*/ 2147483647 w 1912"/>
              <a:gd name="T7" fmla="*/ 2147483647 h 977"/>
              <a:gd name="T8" fmla="*/ 2147483647 w 1912"/>
              <a:gd name="T9" fmla="*/ 2147483647 h 977"/>
              <a:gd name="T10" fmla="*/ 2147483647 w 1912"/>
              <a:gd name="T11" fmla="*/ 2147483647 h 977"/>
              <a:gd name="T12" fmla="*/ 2147483647 w 1912"/>
              <a:gd name="T13" fmla="*/ 2147483647 h 977"/>
              <a:gd name="T14" fmla="*/ 2147483647 w 1912"/>
              <a:gd name="T15" fmla="*/ 2147483647 h 977"/>
              <a:gd name="T16" fmla="*/ 2147483647 w 1912"/>
              <a:gd name="T17" fmla="*/ 2147483647 h 977"/>
              <a:gd name="T18" fmla="*/ 2147483647 w 1912"/>
              <a:gd name="T19" fmla="*/ 2147483647 h 977"/>
              <a:gd name="T20" fmla="*/ 2147483647 w 1912"/>
              <a:gd name="T21" fmla="*/ 2147483647 h 977"/>
              <a:gd name="T22" fmla="*/ 2147483647 w 1912"/>
              <a:gd name="T23" fmla="*/ 2147483647 h 977"/>
              <a:gd name="T24" fmla="*/ 2147483647 w 1912"/>
              <a:gd name="T25" fmla="*/ 2147483647 h 977"/>
              <a:gd name="T26" fmla="*/ 2147483647 w 1912"/>
              <a:gd name="T27" fmla="*/ 2147483647 h 977"/>
              <a:gd name="T28" fmla="*/ 2147483647 w 1912"/>
              <a:gd name="T29" fmla="*/ 2147483647 h 977"/>
              <a:gd name="T30" fmla="*/ 2147483647 w 1912"/>
              <a:gd name="T31" fmla="*/ 2147483647 h 977"/>
              <a:gd name="T32" fmla="*/ 2147483647 w 1912"/>
              <a:gd name="T33" fmla="*/ 2147483647 h 977"/>
              <a:gd name="T34" fmla="*/ 2147483647 w 1912"/>
              <a:gd name="T35" fmla="*/ 2147483647 h 977"/>
              <a:gd name="T36" fmla="*/ 2147483647 w 1912"/>
              <a:gd name="T37" fmla="*/ 2147483647 h 977"/>
              <a:gd name="T38" fmla="*/ 2147483647 w 1912"/>
              <a:gd name="T39" fmla="*/ 2147483647 h 977"/>
              <a:gd name="T40" fmla="*/ 2147483647 w 1912"/>
              <a:gd name="T41" fmla="*/ 2147483647 h 977"/>
              <a:gd name="T42" fmla="*/ 2147483647 w 1912"/>
              <a:gd name="T43" fmla="*/ 2147483647 h 977"/>
              <a:gd name="T44" fmla="*/ 2147483647 w 1912"/>
              <a:gd name="T45" fmla="*/ 2147483647 h 977"/>
              <a:gd name="T46" fmla="*/ 2147483647 w 1912"/>
              <a:gd name="T47" fmla="*/ 2147483647 h 977"/>
              <a:gd name="T48" fmla="*/ 2147483647 w 1912"/>
              <a:gd name="T49" fmla="*/ 2147483647 h 977"/>
              <a:gd name="T50" fmla="*/ 2147483647 w 1912"/>
              <a:gd name="T51" fmla="*/ 2147483647 h 977"/>
              <a:gd name="T52" fmla="*/ 2147483647 w 1912"/>
              <a:gd name="T53" fmla="*/ 2147483647 h 977"/>
              <a:gd name="T54" fmla="*/ 2147483647 w 1912"/>
              <a:gd name="T55" fmla="*/ 2147483647 h 977"/>
              <a:gd name="T56" fmla="*/ 2147483647 w 1912"/>
              <a:gd name="T57" fmla="*/ 2147483647 h 977"/>
              <a:gd name="T58" fmla="*/ 2147483647 w 1912"/>
              <a:gd name="T59" fmla="*/ 2147483647 h 977"/>
              <a:gd name="T60" fmla="*/ 2147483647 w 1912"/>
              <a:gd name="T61" fmla="*/ 2147483647 h 977"/>
              <a:gd name="T62" fmla="*/ 2147483647 w 1912"/>
              <a:gd name="T63" fmla="*/ 2147483647 h 977"/>
              <a:gd name="T64" fmla="*/ 2147483647 w 1912"/>
              <a:gd name="T65" fmla="*/ 2147483647 h 977"/>
              <a:gd name="T66" fmla="*/ 2147483647 w 1912"/>
              <a:gd name="T67" fmla="*/ 2147483647 h 977"/>
              <a:gd name="T68" fmla="*/ 2147483647 w 1912"/>
              <a:gd name="T69" fmla="*/ 2147483647 h 977"/>
              <a:gd name="T70" fmla="*/ 2147483647 w 1912"/>
              <a:gd name="T71" fmla="*/ 2147483647 h 9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12"/>
              <a:gd name="T109" fmla="*/ 0 h 977"/>
              <a:gd name="T110" fmla="*/ 1912 w 1912"/>
              <a:gd name="T111" fmla="*/ 977 h 9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12" h="977">
                <a:moveTo>
                  <a:pt x="0" y="0"/>
                </a:moveTo>
                <a:lnTo>
                  <a:pt x="102" y="0"/>
                </a:lnTo>
                <a:lnTo>
                  <a:pt x="102" y="64"/>
                </a:lnTo>
                <a:lnTo>
                  <a:pt x="177" y="64"/>
                </a:lnTo>
                <a:lnTo>
                  <a:pt x="177" y="112"/>
                </a:lnTo>
                <a:lnTo>
                  <a:pt x="227" y="112"/>
                </a:lnTo>
                <a:lnTo>
                  <a:pt x="227" y="129"/>
                </a:lnTo>
                <a:lnTo>
                  <a:pt x="353" y="129"/>
                </a:lnTo>
                <a:lnTo>
                  <a:pt x="353" y="177"/>
                </a:lnTo>
                <a:lnTo>
                  <a:pt x="378" y="177"/>
                </a:lnTo>
                <a:lnTo>
                  <a:pt x="378" y="208"/>
                </a:lnTo>
                <a:lnTo>
                  <a:pt x="429" y="208"/>
                </a:lnTo>
                <a:lnTo>
                  <a:pt x="429" y="225"/>
                </a:lnTo>
                <a:lnTo>
                  <a:pt x="503" y="225"/>
                </a:lnTo>
                <a:lnTo>
                  <a:pt x="503" y="240"/>
                </a:lnTo>
                <a:lnTo>
                  <a:pt x="529" y="240"/>
                </a:lnTo>
                <a:lnTo>
                  <a:pt x="529" y="256"/>
                </a:lnTo>
                <a:lnTo>
                  <a:pt x="630" y="256"/>
                </a:lnTo>
                <a:lnTo>
                  <a:pt x="630" y="273"/>
                </a:lnTo>
                <a:lnTo>
                  <a:pt x="655" y="273"/>
                </a:lnTo>
                <a:lnTo>
                  <a:pt x="655" y="288"/>
                </a:lnTo>
                <a:lnTo>
                  <a:pt x="705" y="288"/>
                </a:lnTo>
                <a:lnTo>
                  <a:pt x="705" y="304"/>
                </a:lnTo>
                <a:lnTo>
                  <a:pt x="730" y="304"/>
                </a:lnTo>
                <a:lnTo>
                  <a:pt x="730" y="336"/>
                </a:lnTo>
                <a:lnTo>
                  <a:pt x="755" y="336"/>
                </a:lnTo>
                <a:lnTo>
                  <a:pt x="755" y="384"/>
                </a:lnTo>
                <a:lnTo>
                  <a:pt x="831" y="384"/>
                </a:lnTo>
                <a:lnTo>
                  <a:pt x="831" y="400"/>
                </a:lnTo>
                <a:lnTo>
                  <a:pt x="856" y="400"/>
                </a:lnTo>
                <a:lnTo>
                  <a:pt x="856" y="432"/>
                </a:lnTo>
                <a:lnTo>
                  <a:pt x="932" y="432"/>
                </a:lnTo>
                <a:lnTo>
                  <a:pt x="932" y="481"/>
                </a:lnTo>
                <a:lnTo>
                  <a:pt x="982" y="481"/>
                </a:lnTo>
                <a:lnTo>
                  <a:pt x="982" y="496"/>
                </a:lnTo>
                <a:lnTo>
                  <a:pt x="1057" y="496"/>
                </a:lnTo>
                <a:lnTo>
                  <a:pt x="1057" y="529"/>
                </a:lnTo>
                <a:lnTo>
                  <a:pt x="1208" y="529"/>
                </a:lnTo>
                <a:lnTo>
                  <a:pt x="1208" y="544"/>
                </a:lnTo>
                <a:lnTo>
                  <a:pt x="1233" y="544"/>
                </a:lnTo>
                <a:lnTo>
                  <a:pt x="1233" y="592"/>
                </a:lnTo>
                <a:lnTo>
                  <a:pt x="1258" y="592"/>
                </a:lnTo>
                <a:lnTo>
                  <a:pt x="1258" y="609"/>
                </a:lnTo>
                <a:lnTo>
                  <a:pt x="1309" y="609"/>
                </a:lnTo>
                <a:lnTo>
                  <a:pt x="1309" y="625"/>
                </a:lnTo>
                <a:lnTo>
                  <a:pt x="1334" y="625"/>
                </a:lnTo>
                <a:lnTo>
                  <a:pt x="1334" y="640"/>
                </a:lnTo>
                <a:lnTo>
                  <a:pt x="1409" y="640"/>
                </a:lnTo>
                <a:lnTo>
                  <a:pt x="1409" y="657"/>
                </a:lnTo>
                <a:lnTo>
                  <a:pt x="1434" y="657"/>
                </a:lnTo>
                <a:lnTo>
                  <a:pt x="1434" y="673"/>
                </a:lnTo>
                <a:lnTo>
                  <a:pt x="1460" y="673"/>
                </a:lnTo>
                <a:lnTo>
                  <a:pt x="1460" y="705"/>
                </a:lnTo>
                <a:lnTo>
                  <a:pt x="1485" y="705"/>
                </a:lnTo>
                <a:lnTo>
                  <a:pt x="1485" y="721"/>
                </a:lnTo>
                <a:lnTo>
                  <a:pt x="1510" y="721"/>
                </a:lnTo>
                <a:lnTo>
                  <a:pt x="1510" y="736"/>
                </a:lnTo>
                <a:lnTo>
                  <a:pt x="1585" y="736"/>
                </a:lnTo>
                <a:lnTo>
                  <a:pt x="1585" y="753"/>
                </a:lnTo>
                <a:lnTo>
                  <a:pt x="1636" y="753"/>
                </a:lnTo>
                <a:lnTo>
                  <a:pt x="1636" y="784"/>
                </a:lnTo>
                <a:lnTo>
                  <a:pt x="1712" y="784"/>
                </a:lnTo>
                <a:lnTo>
                  <a:pt x="1712" y="801"/>
                </a:lnTo>
                <a:lnTo>
                  <a:pt x="1736" y="801"/>
                </a:lnTo>
                <a:lnTo>
                  <a:pt x="1736" y="817"/>
                </a:lnTo>
                <a:lnTo>
                  <a:pt x="1761" y="817"/>
                </a:lnTo>
                <a:lnTo>
                  <a:pt x="1761" y="913"/>
                </a:lnTo>
                <a:lnTo>
                  <a:pt x="1863" y="913"/>
                </a:lnTo>
                <a:lnTo>
                  <a:pt x="1863" y="928"/>
                </a:lnTo>
                <a:lnTo>
                  <a:pt x="1888" y="928"/>
                </a:lnTo>
                <a:lnTo>
                  <a:pt x="1888" y="945"/>
                </a:lnTo>
                <a:lnTo>
                  <a:pt x="1912" y="945"/>
                </a:lnTo>
                <a:lnTo>
                  <a:pt x="1912" y="977"/>
                </a:lnTo>
              </a:path>
            </a:pathLst>
          </a:custGeom>
          <a:noFill/>
          <a:ln w="33338">
            <a:solidFill>
              <a:schemeClr val="tx1"/>
            </a:solidFill>
            <a:round/>
            <a:headEnd/>
            <a:tailEnd/>
          </a:ln>
        </p:spPr>
        <p:txBody>
          <a:bodyPr/>
          <a:lstStyle/>
          <a:p>
            <a:endParaRPr lang="en-US" dirty="0"/>
          </a:p>
        </p:txBody>
      </p:sp>
      <p:sp>
        <p:nvSpPr>
          <p:cNvPr id="42001" name="Line 17"/>
          <p:cNvSpPr>
            <a:spLocks noChangeShapeType="1"/>
          </p:cNvSpPr>
          <p:nvPr/>
        </p:nvSpPr>
        <p:spPr bwMode="auto">
          <a:xfrm>
            <a:off x="3059113" y="6054725"/>
            <a:ext cx="1587" cy="66675"/>
          </a:xfrm>
          <a:prstGeom prst="line">
            <a:avLst/>
          </a:prstGeom>
          <a:noFill/>
          <a:ln w="9525">
            <a:solidFill>
              <a:schemeClr val="tx1"/>
            </a:solidFill>
            <a:round/>
            <a:headEnd/>
            <a:tailEnd/>
          </a:ln>
        </p:spPr>
        <p:txBody>
          <a:bodyPr/>
          <a:lstStyle/>
          <a:p>
            <a:endParaRPr lang="en-US" dirty="0"/>
          </a:p>
        </p:txBody>
      </p:sp>
      <p:sp>
        <p:nvSpPr>
          <p:cNvPr id="42002" name="Line 18"/>
          <p:cNvSpPr>
            <a:spLocks noChangeShapeType="1"/>
          </p:cNvSpPr>
          <p:nvPr/>
        </p:nvSpPr>
        <p:spPr bwMode="auto">
          <a:xfrm>
            <a:off x="3338513" y="6054725"/>
            <a:ext cx="1587" cy="66675"/>
          </a:xfrm>
          <a:prstGeom prst="line">
            <a:avLst/>
          </a:prstGeom>
          <a:noFill/>
          <a:ln w="9525">
            <a:solidFill>
              <a:schemeClr val="tx1"/>
            </a:solidFill>
            <a:round/>
            <a:headEnd/>
            <a:tailEnd/>
          </a:ln>
        </p:spPr>
        <p:txBody>
          <a:bodyPr/>
          <a:lstStyle/>
          <a:p>
            <a:endParaRPr lang="en-US" dirty="0"/>
          </a:p>
        </p:txBody>
      </p:sp>
      <p:sp>
        <p:nvSpPr>
          <p:cNvPr id="42003" name="Line 19"/>
          <p:cNvSpPr>
            <a:spLocks noChangeShapeType="1"/>
          </p:cNvSpPr>
          <p:nvPr/>
        </p:nvSpPr>
        <p:spPr bwMode="auto">
          <a:xfrm>
            <a:off x="3617913" y="6054725"/>
            <a:ext cx="1587" cy="66675"/>
          </a:xfrm>
          <a:prstGeom prst="line">
            <a:avLst/>
          </a:prstGeom>
          <a:noFill/>
          <a:ln w="9525">
            <a:solidFill>
              <a:schemeClr val="tx1"/>
            </a:solidFill>
            <a:round/>
            <a:headEnd/>
            <a:tailEnd/>
          </a:ln>
        </p:spPr>
        <p:txBody>
          <a:bodyPr/>
          <a:lstStyle/>
          <a:p>
            <a:endParaRPr lang="en-US" dirty="0"/>
          </a:p>
        </p:txBody>
      </p:sp>
      <p:sp>
        <p:nvSpPr>
          <p:cNvPr id="42004" name="Line 20"/>
          <p:cNvSpPr>
            <a:spLocks noChangeShapeType="1"/>
          </p:cNvSpPr>
          <p:nvPr/>
        </p:nvSpPr>
        <p:spPr bwMode="auto">
          <a:xfrm>
            <a:off x="3897313" y="6054725"/>
            <a:ext cx="1587" cy="66675"/>
          </a:xfrm>
          <a:prstGeom prst="line">
            <a:avLst/>
          </a:prstGeom>
          <a:noFill/>
          <a:ln w="9525">
            <a:solidFill>
              <a:schemeClr val="tx1"/>
            </a:solidFill>
            <a:round/>
            <a:headEnd/>
            <a:tailEnd/>
          </a:ln>
        </p:spPr>
        <p:txBody>
          <a:bodyPr/>
          <a:lstStyle/>
          <a:p>
            <a:endParaRPr lang="en-US" dirty="0"/>
          </a:p>
        </p:txBody>
      </p:sp>
      <p:sp>
        <p:nvSpPr>
          <p:cNvPr id="42005" name="Line 21"/>
          <p:cNvSpPr>
            <a:spLocks noChangeShapeType="1"/>
          </p:cNvSpPr>
          <p:nvPr/>
        </p:nvSpPr>
        <p:spPr bwMode="auto">
          <a:xfrm>
            <a:off x="4176713" y="6054725"/>
            <a:ext cx="1587" cy="66675"/>
          </a:xfrm>
          <a:prstGeom prst="line">
            <a:avLst/>
          </a:prstGeom>
          <a:noFill/>
          <a:ln w="9525">
            <a:solidFill>
              <a:schemeClr val="tx1"/>
            </a:solidFill>
            <a:round/>
            <a:headEnd/>
            <a:tailEnd/>
          </a:ln>
        </p:spPr>
        <p:txBody>
          <a:bodyPr/>
          <a:lstStyle/>
          <a:p>
            <a:endParaRPr lang="en-US" dirty="0"/>
          </a:p>
        </p:txBody>
      </p:sp>
      <p:sp>
        <p:nvSpPr>
          <p:cNvPr id="42006" name="Line 22"/>
          <p:cNvSpPr>
            <a:spLocks noChangeShapeType="1"/>
          </p:cNvSpPr>
          <p:nvPr/>
        </p:nvSpPr>
        <p:spPr bwMode="auto">
          <a:xfrm>
            <a:off x="4456113" y="6054725"/>
            <a:ext cx="1587" cy="66675"/>
          </a:xfrm>
          <a:prstGeom prst="line">
            <a:avLst/>
          </a:prstGeom>
          <a:noFill/>
          <a:ln w="9525">
            <a:solidFill>
              <a:schemeClr val="tx1"/>
            </a:solidFill>
            <a:round/>
            <a:headEnd/>
            <a:tailEnd/>
          </a:ln>
        </p:spPr>
        <p:txBody>
          <a:bodyPr/>
          <a:lstStyle/>
          <a:p>
            <a:endParaRPr lang="en-US" dirty="0"/>
          </a:p>
        </p:txBody>
      </p:sp>
      <p:sp>
        <p:nvSpPr>
          <p:cNvPr id="42007" name="Line 23"/>
          <p:cNvSpPr>
            <a:spLocks noChangeShapeType="1"/>
          </p:cNvSpPr>
          <p:nvPr/>
        </p:nvSpPr>
        <p:spPr bwMode="auto">
          <a:xfrm>
            <a:off x="4735513" y="6054725"/>
            <a:ext cx="1587" cy="66675"/>
          </a:xfrm>
          <a:prstGeom prst="line">
            <a:avLst/>
          </a:prstGeom>
          <a:noFill/>
          <a:ln w="9525">
            <a:solidFill>
              <a:schemeClr val="tx1"/>
            </a:solidFill>
            <a:round/>
            <a:headEnd/>
            <a:tailEnd/>
          </a:ln>
        </p:spPr>
        <p:txBody>
          <a:bodyPr/>
          <a:lstStyle/>
          <a:p>
            <a:endParaRPr lang="en-US" dirty="0"/>
          </a:p>
        </p:txBody>
      </p:sp>
      <p:sp>
        <p:nvSpPr>
          <p:cNvPr id="42008" name="Line 24"/>
          <p:cNvSpPr>
            <a:spLocks noChangeShapeType="1"/>
          </p:cNvSpPr>
          <p:nvPr/>
        </p:nvSpPr>
        <p:spPr bwMode="auto">
          <a:xfrm>
            <a:off x="5014913" y="6054725"/>
            <a:ext cx="1587" cy="66675"/>
          </a:xfrm>
          <a:prstGeom prst="line">
            <a:avLst/>
          </a:prstGeom>
          <a:noFill/>
          <a:ln w="9525">
            <a:solidFill>
              <a:schemeClr val="tx1"/>
            </a:solidFill>
            <a:round/>
            <a:headEnd/>
            <a:tailEnd/>
          </a:ln>
        </p:spPr>
        <p:txBody>
          <a:bodyPr/>
          <a:lstStyle/>
          <a:p>
            <a:endParaRPr lang="en-US" dirty="0"/>
          </a:p>
        </p:txBody>
      </p:sp>
      <p:sp>
        <p:nvSpPr>
          <p:cNvPr id="42009" name="Line 25"/>
          <p:cNvSpPr>
            <a:spLocks noChangeShapeType="1"/>
          </p:cNvSpPr>
          <p:nvPr/>
        </p:nvSpPr>
        <p:spPr bwMode="auto">
          <a:xfrm>
            <a:off x="5294313" y="6054725"/>
            <a:ext cx="1587" cy="66675"/>
          </a:xfrm>
          <a:prstGeom prst="line">
            <a:avLst/>
          </a:prstGeom>
          <a:noFill/>
          <a:ln w="9525">
            <a:solidFill>
              <a:schemeClr val="tx1"/>
            </a:solidFill>
            <a:round/>
            <a:headEnd/>
            <a:tailEnd/>
          </a:ln>
        </p:spPr>
        <p:txBody>
          <a:bodyPr/>
          <a:lstStyle/>
          <a:p>
            <a:endParaRPr lang="en-US" dirty="0"/>
          </a:p>
        </p:txBody>
      </p:sp>
      <p:sp>
        <p:nvSpPr>
          <p:cNvPr id="42010" name="Line 26"/>
          <p:cNvSpPr>
            <a:spLocks noChangeShapeType="1"/>
          </p:cNvSpPr>
          <p:nvPr/>
        </p:nvSpPr>
        <p:spPr bwMode="auto">
          <a:xfrm>
            <a:off x="5573713" y="6054725"/>
            <a:ext cx="1587" cy="66675"/>
          </a:xfrm>
          <a:prstGeom prst="line">
            <a:avLst/>
          </a:prstGeom>
          <a:noFill/>
          <a:ln w="9525">
            <a:solidFill>
              <a:schemeClr val="tx1"/>
            </a:solidFill>
            <a:round/>
            <a:headEnd/>
            <a:tailEnd/>
          </a:ln>
        </p:spPr>
        <p:txBody>
          <a:bodyPr/>
          <a:lstStyle/>
          <a:p>
            <a:endParaRPr lang="en-US" dirty="0"/>
          </a:p>
        </p:txBody>
      </p:sp>
      <p:sp>
        <p:nvSpPr>
          <p:cNvPr id="42011" name="Line 27"/>
          <p:cNvSpPr>
            <a:spLocks noChangeShapeType="1"/>
          </p:cNvSpPr>
          <p:nvPr/>
        </p:nvSpPr>
        <p:spPr bwMode="auto">
          <a:xfrm>
            <a:off x="5853113" y="6054725"/>
            <a:ext cx="1587" cy="66675"/>
          </a:xfrm>
          <a:prstGeom prst="line">
            <a:avLst/>
          </a:prstGeom>
          <a:noFill/>
          <a:ln w="9525">
            <a:solidFill>
              <a:schemeClr val="tx1"/>
            </a:solidFill>
            <a:round/>
            <a:headEnd/>
            <a:tailEnd/>
          </a:ln>
        </p:spPr>
        <p:txBody>
          <a:bodyPr/>
          <a:lstStyle/>
          <a:p>
            <a:endParaRPr lang="en-US" dirty="0"/>
          </a:p>
        </p:txBody>
      </p:sp>
      <p:sp>
        <p:nvSpPr>
          <p:cNvPr id="42012" name="Line 28"/>
          <p:cNvSpPr>
            <a:spLocks noChangeShapeType="1"/>
          </p:cNvSpPr>
          <p:nvPr/>
        </p:nvSpPr>
        <p:spPr bwMode="auto">
          <a:xfrm>
            <a:off x="6132513" y="6054725"/>
            <a:ext cx="1587" cy="66675"/>
          </a:xfrm>
          <a:prstGeom prst="line">
            <a:avLst/>
          </a:prstGeom>
          <a:noFill/>
          <a:ln w="9525">
            <a:solidFill>
              <a:schemeClr val="tx1"/>
            </a:solidFill>
            <a:round/>
            <a:headEnd/>
            <a:tailEnd/>
          </a:ln>
        </p:spPr>
        <p:txBody>
          <a:bodyPr/>
          <a:lstStyle/>
          <a:p>
            <a:endParaRPr lang="en-US" dirty="0"/>
          </a:p>
        </p:txBody>
      </p:sp>
      <p:sp>
        <p:nvSpPr>
          <p:cNvPr id="42013" name="Rectangle 29"/>
          <p:cNvSpPr>
            <a:spLocks noChangeArrowheads="1"/>
          </p:cNvSpPr>
          <p:nvPr/>
        </p:nvSpPr>
        <p:spPr bwMode="auto">
          <a:xfrm>
            <a:off x="3297238" y="6148388"/>
            <a:ext cx="127000" cy="274637"/>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2</a:t>
            </a:r>
          </a:p>
        </p:txBody>
      </p:sp>
      <p:sp>
        <p:nvSpPr>
          <p:cNvPr id="42014" name="Rectangle 30"/>
          <p:cNvSpPr>
            <a:spLocks noChangeArrowheads="1"/>
          </p:cNvSpPr>
          <p:nvPr/>
        </p:nvSpPr>
        <p:spPr bwMode="auto">
          <a:xfrm>
            <a:off x="3856038" y="6148388"/>
            <a:ext cx="127000" cy="274637"/>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4</a:t>
            </a:r>
          </a:p>
        </p:txBody>
      </p:sp>
      <p:sp>
        <p:nvSpPr>
          <p:cNvPr id="42015" name="Rectangle 31"/>
          <p:cNvSpPr>
            <a:spLocks noChangeArrowheads="1"/>
          </p:cNvSpPr>
          <p:nvPr/>
        </p:nvSpPr>
        <p:spPr bwMode="auto">
          <a:xfrm>
            <a:off x="4416425" y="6148388"/>
            <a:ext cx="127000" cy="274637"/>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6</a:t>
            </a:r>
          </a:p>
        </p:txBody>
      </p:sp>
      <p:sp>
        <p:nvSpPr>
          <p:cNvPr id="42016" name="Rectangle 32"/>
          <p:cNvSpPr>
            <a:spLocks noChangeArrowheads="1"/>
          </p:cNvSpPr>
          <p:nvPr/>
        </p:nvSpPr>
        <p:spPr bwMode="auto">
          <a:xfrm>
            <a:off x="4975225" y="6148388"/>
            <a:ext cx="127000" cy="274637"/>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8</a:t>
            </a:r>
          </a:p>
        </p:txBody>
      </p:sp>
      <p:sp>
        <p:nvSpPr>
          <p:cNvPr id="42017" name="Rectangle 33"/>
          <p:cNvSpPr>
            <a:spLocks noChangeArrowheads="1"/>
          </p:cNvSpPr>
          <p:nvPr/>
        </p:nvSpPr>
        <p:spPr bwMode="auto">
          <a:xfrm>
            <a:off x="5491163" y="6148388"/>
            <a:ext cx="254000" cy="274637"/>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10</a:t>
            </a:r>
          </a:p>
        </p:txBody>
      </p:sp>
      <p:sp>
        <p:nvSpPr>
          <p:cNvPr id="42018" name="Rectangle 34"/>
          <p:cNvSpPr>
            <a:spLocks noChangeArrowheads="1"/>
          </p:cNvSpPr>
          <p:nvPr/>
        </p:nvSpPr>
        <p:spPr bwMode="auto">
          <a:xfrm>
            <a:off x="6051550" y="6148388"/>
            <a:ext cx="254000" cy="274637"/>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12</a:t>
            </a:r>
          </a:p>
        </p:txBody>
      </p:sp>
      <p:sp>
        <p:nvSpPr>
          <p:cNvPr id="42019" name="Freeform 35"/>
          <p:cNvSpPr>
            <a:spLocks/>
          </p:cNvSpPr>
          <p:nvPr/>
        </p:nvSpPr>
        <p:spPr bwMode="auto">
          <a:xfrm>
            <a:off x="2778125" y="995363"/>
            <a:ext cx="3035300" cy="1722437"/>
          </a:xfrm>
          <a:custGeom>
            <a:avLst/>
            <a:gdLst>
              <a:gd name="T0" fmla="*/ 2147483647 w 1912"/>
              <a:gd name="T1" fmla="*/ 0 h 1085"/>
              <a:gd name="T2" fmla="*/ 2147483647 w 1912"/>
              <a:gd name="T3" fmla="*/ 2147483647 h 1085"/>
              <a:gd name="T4" fmla="*/ 2147483647 w 1912"/>
              <a:gd name="T5" fmla="*/ 2147483647 h 1085"/>
              <a:gd name="T6" fmla="*/ 2147483647 w 1912"/>
              <a:gd name="T7" fmla="*/ 2147483647 h 1085"/>
              <a:gd name="T8" fmla="*/ 2147483647 w 1912"/>
              <a:gd name="T9" fmla="*/ 2147483647 h 1085"/>
              <a:gd name="T10" fmla="*/ 2147483647 w 1912"/>
              <a:gd name="T11" fmla="*/ 2147483647 h 1085"/>
              <a:gd name="T12" fmla="*/ 2147483647 w 1912"/>
              <a:gd name="T13" fmla="*/ 2147483647 h 1085"/>
              <a:gd name="T14" fmla="*/ 2147483647 w 1912"/>
              <a:gd name="T15" fmla="*/ 2147483647 h 1085"/>
              <a:gd name="T16" fmla="*/ 2147483647 w 1912"/>
              <a:gd name="T17" fmla="*/ 2147483647 h 1085"/>
              <a:gd name="T18" fmla="*/ 2147483647 w 1912"/>
              <a:gd name="T19" fmla="*/ 2147483647 h 1085"/>
              <a:gd name="T20" fmla="*/ 2147483647 w 1912"/>
              <a:gd name="T21" fmla="*/ 2147483647 h 1085"/>
              <a:gd name="T22" fmla="*/ 2147483647 w 1912"/>
              <a:gd name="T23" fmla="*/ 2147483647 h 1085"/>
              <a:gd name="T24" fmla="*/ 2147483647 w 1912"/>
              <a:gd name="T25" fmla="*/ 2147483647 h 1085"/>
              <a:gd name="T26" fmla="*/ 2147483647 w 1912"/>
              <a:gd name="T27" fmla="*/ 2147483647 h 1085"/>
              <a:gd name="T28" fmla="*/ 2147483647 w 1912"/>
              <a:gd name="T29" fmla="*/ 2147483647 h 1085"/>
              <a:gd name="T30" fmla="*/ 2147483647 w 1912"/>
              <a:gd name="T31" fmla="*/ 2147483647 h 1085"/>
              <a:gd name="T32" fmla="*/ 2147483647 w 1912"/>
              <a:gd name="T33" fmla="*/ 2147483647 h 1085"/>
              <a:gd name="T34" fmla="*/ 2147483647 w 1912"/>
              <a:gd name="T35" fmla="*/ 2147483647 h 1085"/>
              <a:gd name="T36" fmla="*/ 2147483647 w 1912"/>
              <a:gd name="T37" fmla="*/ 2147483647 h 1085"/>
              <a:gd name="T38" fmla="*/ 2147483647 w 1912"/>
              <a:gd name="T39" fmla="*/ 2147483647 h 1085"/>
              <a:gd name="T40" fmla="*/ 2147483647 w 1912"/>
              <a:gd name="T41" fmla="*/ 2147483647 h 1085"/>
              <a:gd name="T42" fmla="*/ 2147483647 w 1912"/>
              <a:gd name="T43" fmla="*/ 2147483647 h 1085"/>
              <a:gd name="T44" fmla="*/ 2147483647 w 1912"/>
              <a:gd name="T45" fmla="*/ 2147483647 h 1085"/>
              <a:gd name="T46" fmla="*/ 2147483647 w 1912"/>
              <a:gd name="T47" fmla="*/ 2147483647 h 1085"/>
              <a:gd name="T48" fmla="*/ 2147483647 w 1912"/>
              <a:gd name="T49" fmla="*/ 2147483647 h 1085"/>
              <a:gd name="T50" fmla="*/ 2147483647 w 1912"/>
              <a:gd name="T51" fmla="*/ 2147483647 h 1085"/>
              <a:gd name="T52" fmla="*/ 2147483647 w 1912"/>
              <a:gd name="T53" fmla="*/ 2147483647 h 1085"/>
              <a:gd name="T54" fmla="*/ 2147483647 w 1912"/>
              <a:gd name="T55" fmla="*/ 2147483647 h 1085"/>
              <a:gd name="T56" fmla="*/ 2147483647 w 1912"/>
              <a:gd name="T57" fmla="*/ 2147483647 h 1085"/>
              <a:gd name="T58" fmla="*/ 2147483647 w 1912"/>
              <a:gd name="T59" fmla="*/ 2147483647 h 1085"/>
              <a:gd name="T60" fmla="*/ 2147483647 w 1912"/>
              <a:gd name="T61" fmla="*/ 2147483647 h 1085"/>
              <a:gd name="T62" fmla="*/ 2147483647 w 1912"/>
              <a:gd name="T63" fmla="*/ 2147483647 h 1085"/>
              <a:gd name="T64" fmla="*/ 2147483647 w 1912"/>
              <a:gd name="T65" fmla="*/ 2147483647 h 1085"/>
              <a:gd name="T66" fmla="*/ 2147483647 w 1912"/>
              <a:gd name="T67" fmla="*/ 2147483647 h 1085"/>
              <a:gd name="T68" fmla="*/ 2147483647 w 1912"/>
              <a:gd name="T69" fmla="*/ 2147483647 h 1085"/>
              <a:gd name="T70" fmla="*/ 2147483647 w 1912"/>
              <a:gd name="T71" fmla="*/ 2147483647 h 1085"/>
              <a:gd name="T72" fmla="*/ 2147483647 w 1912"/>
              <a:gd name="T73" fmla="*/ 2147483647 h 1085"/>
              <a:gd name="T74" fmla="*/ 2147483647 w 1912"/>
              <a:gd name="T75" fmla="*/ 2147483647 h 1085"/>
              <a:gd name="T76" fmla="*/ 2147483647 w 1912"/>
              <a:gd name="T77" fmla="*/ 2147483647 h 10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2"/>
              <a:gd name="T118" fmla="*/ 0 h 1085"/>
              <a:gd name="T119" fmla="*/ 1912 w 1912"/>
              <a:gd name="T120" fmla="*/ 1085 h 10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2" h="1085">
                <a:moveTo>
                  <a:pt x="0" y="0"/>
                </a:moveTo>
                <a:lnTo>
                  <a:pt x="51" y="0"/>
                </a:lnTo>
                <a:lnTo>
                  <a:pt x="51" y="119"/>
                </a:lnTo>
                <a:lnTo>
                  <a:pt x="127" y="119"/>
                </a:lnTo>
                <a:lnTo>
                  <a:pt x="127" y="135"/>
                </a:lnTo>
                <a:lnTo>
                  <a:pt x="353" y="135"/>
                </a:lnTo>
                <a:lnTo>
                  <a:pt x="353" y="170"/>
                </a:lnTo>
                <a:lnTo>
                  <a:pt x="479" y="170"/>
                </a:lnTo>
                <a:lnTo>
                  <a:pt x="479" y="203"/>
                </a:lnTo>
                <a:lnTo>
                  <a:pt x="529" y="203"/>
                </a:lnTo>
                <a:lnTo>
                  <a:pt x="529" y="220"/>
                </a:lnTo>
                <a:lnTo>
                  <a:pt x="554" y="220"/>
                </a:lnTo>
                <a:lnTo>
                  <a:pt x="554" y="237"/>
                </a:lnTo>
                <a:lnTo>
                  <a:pt x="605" y="237"/>
                </a:lnTo>
                <a:lnTo>
                  <a:pt x="605" y="255"/>
                </a:lnTo>
                <a:lnTo>
                  <a:pt x="655" y="255"/>
                </a:lnTo>
                <a:lnTo>
                  <a:pt x="655" y="272"/>
                </a:lnTo>
                <a:lnTo>
                  <a:pt x="679" y="272"/>
                </a:lnTo>
                <a:lnTo>
                  <a:pt x="679" y="288"/>
                </a:lnTo>
                <a:lnTo>
                  <a:pt x="705" y="288"/>
                </a:lnTo>
                <a:lnTo>
                  <a:pt x="705" y="305"/>
                </a:lnTo>
                <a:lnTo>
                  <a:pt x="730" y="305"/>
                </a:lnTo>
                <a:lnTo>
                  <a:pt x="730" y="339"/>
                </a:lnTo>
                <a:lnTo>
                  <a:pt x="806" y="339"/>
                </a:lnTo>
                <a:lnTo>
                  <a:pt x="806" y="357"/>
                </a:lnTo>
                <a:lnTo>
                  <a:pt x="831" y="357"/>
                </a:lnTo>
                <a:lnTo>
                  <a:pt x="831" y="373"/>
                </a:lnTo>
                <a:lnTo>
                  <a:pt x="856" y="373"/>
                </a:lnTo>
                <a:lnTo>
                  <a:pt x="856" y="424"/>
                </a:lnTo>
                <a:lnTo>
                  <a:pt x="957" y="424"/>
                </a:lnTo>
                <a:lnTo>
                  <a:pt x="957" y="440"/>
                </a:lnTo>
                <a:lnTo>
                  <a:pt x="982" y="440"/>
                </a:lnTo>
                <a:lnTo>
                  <a:pt x="982" y="458"/>
                </a:lnTo>
                <a:lnTo>
                  <a:pt x="1057" y="458"/>
                </a:lnTo>
                <a:lnTo>
                  <a:pt x="1057" y="492"/>
                </a:lnTo>
                <a:lnTo>
                  <a:pt x="1082" y="492"/>
                </a:lnTo>
                <a:lnTo>
                  <a:pt x="1082" y="508"/>
                </a:lnTo>
                <a:lnTo>
                  <a:pt x="1108" y="508"/>
                </a:lnTo>
                <a:lnTo>
                  <a:pt x="1108" y="525"/>
                </a:lnTo>
                <a:lnTo>
                  <a:pt x="1133" y="525"/>
                </a:lnTo>
                <a:lnTo>
                  <a:pt x="1133" y="560"/>
                </a:lnTo>
                <a:lnTo>
                  <a:pt x="1158" y="560"/>
                </a:lnTo>
                <a:lnTo>
                  <a:pt x="1158" y="577"/>
                </a:lnTo>
                <a:lnTo>
                  <a:pt x="1184" y="577"/>
                </a:lnTo>
                <a:lnTo>
                  <a:pt x="1184" y="610"/>
                </a:lnTo>
                <a:lnTo>
                  <a:pt x="1208" y="610"/>
                </a:lnTo>
                <a:lnTo>
                  <a:pt x="1208" y="627"/>
                </a:lnTo>
                <a:lnTo>
                  <a:pt x="1258" y="627"/>
                </a:lnTo>
                <a:lnTo>
                  <a:pt x="1258" y="661"/>
                </a:lnTo>
                <a:lnTo>
                  <a:pt x="1284" y="661"/>
                </a:lnTo>
                <a:lnTo>
                  <a:pt x="1284" y="695"/>
                </a:lnTo>
                <a:lnTo>
                  <a:pt x="1309" y="695"/>
                </a:lnTo>
                <a:lnTo>
                  <a:pt x="1309" y="712"/>
                </a:lnTo>
                <a:lnTo>
                  <a:pt x="1334" y="712"/>
                </a:lnTo>
                <a:lnTo>
                  <a:pt x="1334" y="729"/>
                </a:lnTo>
                <a:lnTo>
                  <a:pt x="1360" y="729"/>
                </a:lnTo>
                <a:lnTo>
                  <a:pt x="1360" y="746"/>
                </a:lnTo>
                <a:lnTo>
                  <a:pt x="1409" y="746"/>
                </a:lnTo>
                <a:lnTo>
                  <a:pt x="1409" y="797"/>
                </a:lnTo>
                <a:lnTo>
                  <a:pt x="1661" y="797"/>
                </a:lnTo>
                <a:lnTo>
                  <a:pt x="1661" y="813"/>
                </a:lnTo>
                <a:lnTo>
                  <a:pt x="1686" y="813"/>
                </a:lnTo>
                <a:lnTo>
                  <a:pt x="1686" y="831"/>
                </a:lnTo>
                <a:lnTo>
                  <a:pt x="1712" y="831"/>
                </a:lnTo>
                <a:lnTo>
                  <a:pt x="1712" y="865"/>
                </a:lnTo>
                <a:lnTo>
                  <a:pt x="1736" y="865"/>
                </a:lnTo>
                <a:lnTo>
                  <a:pt x="1736" y="898"/>
                </a:lnTo>
                <a:lnTo>
                  <a:pt x="1761" y="898"/>
                </a:lnTo>
                <a:lnTo>
                  <a:pt x="1761" y="950"/>
                </a:lnTo>
                <a:lnTo>
                  <a:pt x="1787" y="950"/>
                </a:lnTo>
                <a:lnTo>
                  <a:pt x="1787" y="1000"/>
                </a:lnTo>
                <a:lnTo>
                  <a:pt x="1812" y="1000"/>
                </a:lnTo>
                <a:lnTo>
                  <a:pt x="1812" y="1017"/>
                </a:lnTo>
                <a:lnTo>
                  <a:pt x="1863" y="1017"/>
                </a:lnTo>
                <a:lnTo>
                  <a:pt x="1863" y="1035"/>
                </a:lnTo>
                <a:lnTo>
                  <a:pt x="1888" y="1035"/>
                </a:lnTo>
                <a:lnTo>
                  <a:pt x="1888" y="1051"/>
                </a:lnTo>
                <a:lnTo>
                  <a:pt x="1912" y="1051"/>
                </a:lnTo>
                <a:lnTo>
                  <a:pt x="1912" y="1085"/>
                </a:lnTo>
              </a:path>
            </a:pathLst>
          </a:custGeom>
          <a:noFill/>
          <a:ln w="34925" cap="rnd">
            <a:solidFill>
              <a:schemeClr val="tx1"/>
            </a:solidFill>
            <a:prstDash val="sysDot"/>
            <a:round/>
            <a:headEnd/>
            <a:tailEnd/>
          </a:ln>
        </p:spPr>
        <p:txBody>
          <a:bodyPr/>
          <a:lstStyle/>
          <a:p>
            <a:endParaRPr lang="en-US" dirty="0"/>
          </a:p>
        </p:txBody>
      </p:sp>
      <p:sp>
        <p:nvSpPr>
          <p:cNvPr id="42020" name="Rectangle 36"/>
          <p:cNvSpPr>
            <a:spLocks noChangeArrowheads="1"/>
          </p:cNvSpPr>
          <p:nvPr/>
        </p:nvSpPr>
        <p:spPr bwMode="auto">
          <a:xfrm>
            <a:off x="2767013" y="984250"/>
            <a:ext cx="3344862" cy="5049838"/>
          </a:xfrm>
          <a:prstGeom prst="rect">
            <a:avLst/>
          </a:prstGeom>
          <a:noFill/>
          <a:ln w="9525">
            <a:solidFill>
              <a:schemeClr val="tx1"/>
            </a:solidFill>
            <a:miter lim="800000"/>
            <a:headEnd/>
            <a:tailEnd/>
          </a:ln>
        </p:spPr>
        <p:txBody>
          <a:bodyPr/>
          <a:lstStyle/>
          <a:p>
            <a:pPr eaLnBrk="1" hangingPunct="1"/>
            <a:endParaRPr lang="en-US" sz="1800" dirty="0">
              <a:latin typeface="Calibri" pitchFamily="34" charset="0"/>
              <a:ea typeface="ヒラギノ角ゴ Pro W3" pitchFamily="-60" charset="-128"/>
            </a:endParaRPr>
          </a:p>
        </p:txBody>
      </p:sp>
      <p:sp>
        <p:nvSpPr>
          <p:cNvPr id="42021" name="Text Box 37"/>
          <p:cNvSpPr txBox="1">
            <a:spLocks noChangeArrowheads="1"/>
          </p:cNvSpPr>
          <p:nvPr/>
        </p:nvSpPr>
        <p:spPr bwMode="auto">
          <a:xfrm>
            <a:off x="3300413" y="5022850"/>
            <a:ext cx="2606675" cy="641350"/>
          </a:xfrm>
          <a:prstGeom prst="rect">
            <a:avLst/>
          </a:prstGeom>
          <a:noFill/>
          <a:ln w="9525">
            <a:noFill/>
            <a:miter lim="800000"/>
            <a:headEnd/>
            <a:tailEnd/>
          </a:ln>
        </p:spPr>
        <p:txBody>
          <a:bodyPr>
            <a:spAutoFit/>
          </a:bodyPr>
          <a:lstStyle/>
          <a:p>
            <a:r>
              <a:rPr lang="en-US" sz="1800" dirty="0">
                <a:ea typeface="ヒラギノ角ゴ Pro W3" pitchFamily="-60" charset="-128"/>
              </a:rPr>
              <a:t>RH = 1.1   </a:t>
            </a:r>
          </a:p>
          <a:p>
            <a:r>
              <a:rPr lang="en-US" sz="1800" dirty="0">
                <a:ea typeface="ヒラギノ角ゴ Pro W3" pitchFamily="-60" charset="-128"/>
              </a:rPr>
              <a:t>CI = 0.8,1.6</a:t>
            </a:r>
          </a:p>
        </p:txBody>
      </p:sp>
      <p:sp>
        <p:nvSpPr>
          <p:cNvPr id="42022" name="Text Box 38"/>
          <p:cNvSpPr txBox="1">
            <a:spLocks noChangeArrowheads="1"/>
          </p:cNvSpPr>
          <p:nvPr/>
        </p:nvSpPr>
        <p:spPr bwMode="auto">
          <a:xfrm>
            <a:off x="1143000" y="228600"/>
            <a:ext cx="7315200" cy="579438"/>
          </a:xfrm>
          <a:prstGeom prst="rect">
            <a:avLst/>
          </a:prstGeom>
          <a:noFill/>
          <a:ln w="9525">
            <a:noFill/>
            <a:miter lim="800000"/>
            <a:headEnd/>
            <a:tailEnd/>
          </a:ln>
        </p:spPr>
        <p:txBody>
          <a:bodyPr>
            <a:spAutoFit/>
          </a:bodyPr>
          <a:lstStyle/>
          <a:p>
            <a:r>
              <a:rPr lang="en-US" sz="3200" dirty="0">
                <a:ea typeface="ヒラギノ角ゴ Pro W3" pitchFamily="-60" charset="-128"/>
              </a:rPr>
              <a:t>Study Retention in Methadone Treatment</a:t>
            </a:r>
          </a:p>
        </p:txBody>
      </p:sp>
      <p:sp>
        <p:nvSpPr>
          <p:cNvPr id="42023" name="Text Box 39"/>
          <p:cNvSpPr txBox="1">
            <a:spLocks noChangeArrowheads="1"/>
          </p:cNvSpPr>
          <p:nvPr/>
        </p:nvSpPr>
        <p:spPr bwMode="auto">
          <a:xfrm>
            <a:off x="3565525" y="2781300"/>
            <a:ext cx="184150" cy="457200"/>
          </a:xfrm>
          <a:prstGeom prst="rect">
            <a:avLst/>
          </a:prstGeom>
          <a:noFill/>
          <a:ln w="9525">
            <a:noFill/>
            <a:miter lim="800000"/>
            <a:headEnd/>
            <a:tailEnd/>
          </a:ln>
        </p:spPr>
        <p:txBody>
          <a:bodyPr wrap="none">
            <a:spAutoFit/>
          </a:bodyPr>
          <a:lstStyle/>
          <a:p>
            <a:endParaRPr lang="en-US" u="sng" dirty="0">
              <a:latin typeface="Calibri" pitchFamily="34" charset="0"/>
              <a:ea typeface="ヒラギノ角ゴ Pro W3" pitchFamily="-60" charset="-128"/>
            </a:endParaRPr>
          </a:p>
        </p:txBody>
      </p:sp>
      <p:grpSp>
        <p:nvGrpSpPr>
          <p:cNvPr id="2" name="Group 40"/>
          <p:cNvGrpSpPr>
            <a:grpSpLocks/>
          </p:cNvGrpSpPr>
          <p:nvPr/>
        </p:nvGrpSpPr>
        <p:grpSpPr bwMode="auto">
          <a:xfrm>
            <a:off x="3429000" y="3398838"/>
            <a:ext cx="1946275" cy="854075"/>
            <a:chOff x="1632" y="941"/>
            <a:chExt cx="1226" cy="538"/>
          </a:xfrm>
        </p:grpSpPr>
        <p:sp>
          <p:nvSpPr>
            <p:cNvPr id="42025" name="Line 41"/>
            <p:cNvSpPr>
              <a:spLocks noChangeShapeType="1"/>
            </p:cNvSpPr>
            <p:nvPr/>
          </p:nvSpPr>
          <p:spPr bwMode="auto">
            <a:xfrm>
              <a:off x="1680" y="1310"/>
              <a:ext cx="23" cy="1"/>
            </a:xfrm>
            <a:prstGeom prst="line">
              <a:avLst/>
            </a:prstGeom>
            <a:noFill/>
            <a:ln w="25400">
              <a:solidFill>
                <a:schemeClr val="tx1"/>
              </a:solidFill>
              <a:round/>
              <a:headEnd/>
              <a:tailEnd/>
            </a:ln>
          </p:spPr>
          <p:txBody>
            <a:bodyPr/>
            <a:lstStyle/>
            <a:p>
              <a:endParaRPr lang="en-US" dirty="0"/>
            </a:p>
          </p:txBody>
        </p:sp>
        <p:sp>
          <p:nvSpPr>
            <p:cNvPr id="42026" name="Line 42"/>
            <p:cNvSpPr>
              <a:spLocks noChangeShapeType="1"/>
            </p:cNvSpPr>
            <p:nvPr/>
          </p:nvSpPr>
          <p:spPr bwMode="auto">
            <a:xfrm>
              <a:off x="1726" y="1310"/>
              <a:ext cx="23" cy="1"/>
            </a:xfrm>
            <a:prstGeom prst="line">
              <a:avLst/>
            </a:prstGeom>
            <a:noFill/>
            <a:ln w="25400">
              <a:solidFill>
                <a:schemeClr val="tx1"/>
              </a:solidFill>
              <a:round/>
              <a:headEnd/>
              <a:tailEnd/>
            </a:ln>
          </p:spPr>
          <p:txBody>
            <a:bodyPr/>
            <a:lstStyle/>
            <a:p>
              <a:endParaRPr lang="en-US" dirty="0"/>
            </a:p>
          </p:txBody>
        </p:sp>
        <p:sp>
          <p:nvSpPr>
            <p:cNvPr id="42027" name="Line 43"/>
            <p:cNvSpPr>
              <a:spLocks noChangeShapeType="1"/>
            </p:cNvSpPr>
            <p:nvPr/>
          </p:nvSpPr>
          <p:spPr bwMode="auto">
            <a:xfrm>
              <a:off x="1772" y="1310"/>
              <a:ext cx="23" cy="1"/>
            </a:xfrm>
            <a:prstGeom prst="line">
              <a:avLst/>
            </a:prstGeom>
            <a:noFill/>
            <a:ln w="25400">
              <a:solidFill>
                <a:schemeClr val="tx1"/>
              </a:solidFill>
              <a:round/>
              <a:headEnd/>
              <a:tailEnd/>
            </a:ln>
          </p:spPr>
          <p:txBody>
            <a:bodyPr/>
            <a:lstStyle/>
            <a:p>
              <a:endParaRPr lang="en-US" dirty="0"/>
            </a:p>
          </p:txBody>
        </p:sp>
        <p:sp>
          <p:nvSpPr>
            <p:cNvPr id="42028" name="Line 44"/>
            <p:cNvSpPr>
              <a:spLocks noChangeShapeType="1"/>
            </p:cNvSpPr>
            <p:nvPr/>
          </p:nvSpPr>
          <p:spPr bwMode="auto">
            <a:xfrm>
              <a:off x="1818" y="1310"/>
              <a:ext cx="23" cy="1"/>
            </a:xfrm>
            <a:prstGeom prst="line">
              <a:avLst/>
            </a:prstGeom>
            <a:noFill/>
            <a:ln w="25400">
              <a:solidFill>
                <a:schemeClr val="tx1"/>
              </a:solidFill>
              <a:round/>
              <a:headEnd/>
              <a:tailEnd/>
            </a:ln>
          </p:spPr>
          <p:txBody>
            <a:bodyPr/>
            <a:lstStyle/>
            <a:p>
              <a:endParaRPr lang="en-US" dirty="0"/>
            </a:p>
          </p:txBody>
        </p:sp>
        <p:sp>
          <p:nvSpPr>
            <p:cNvPr id="42029" name="Line 45"/>
            <p:cNvSpPr>
              <a:spLocks noChangeShapeType="1"/>
            </p:cNvSpPr>
            <p:nvPr/>
          </p:nvSpPr>
          <p:spPr bwMode="auto">
            <a:xfrm>
              <a:off x="1864" y="1310"/>
              <a:ext cx="23" cy="1"/>
            </a:xfrm>
            <a:prstGeom prst="line">
              <a:avLst/>
            </a:prstGeom>
            <a:noFill/>
            <a:ln w="25400">
              <a:solidFill>
                <a:schemeClr val="tx1"/>
              </a:solidFill>
              <a:round/>
              <a:headEnd/>
              <a:tailEnd/>
            </a:ln>
          </p:spPr>
          <p:txBody>
            <a:bodyPr/>
            <a:lstStyle/>
            <a:p>
              <a:endParaRPr lang="en-US" dirty="0"/>
            </a:p>
          </p:txBody>
        </p:sp>
        <p:sp>
          <p:nvSpPr>
            <p:cNvPr id="42030" name="Line 46"/>
            <p:cNvSpPr>
              <a:spLocks noChangeShapeType="1"/>
            </p:cNvSpPr>
            <p:nvPr/>
          </p:nvSpPr>
          <p:spPr bwMode="auto">
            <a:xfrm>
              <a:off x="1911" y="1310"/>
              <a:ext cx="23" cy="1"/>
            </a:xfrm>
            <a:prstGeom prst="line">
              <a:avLst/>
            </a:prstGeom>
            <a:noFill/>
            <a:ln w="25400">
              <a:solidFill>
                <a:schemeClr val="tx1"/>
              </a:solidFill>
              <a:round/>
              <a:headEnd/>
              <a:tailEnd/>
            </a:ln>
          </p:spPr>
          <p:txBody>
            <a:bodyPr/>
            <a:lstStyle/>
            <a:p>
              <a:endParaRPr lang="en-US" dirty="0"/>
            </a:p>
          </p:txBody>
        </p:sp>
        <p:sp>
          <p:nvSpPr>
            <p:cNvPr id="42031" name="Line 47"/>
            <p:cNvSpPr>
              <a:spLocks noChangeShapeType="1"/>
            </p:cNvSpPr>
            <p:nvPr/>
          </p:nvSpPr>
          <p:spPr bwMode="auto">
            <a:xfrm>
              <a:off x="1957" y="1310"/>
              <a:ext cx="23" cy="1"/>
            </a:xfrm>
            <a:prstGeom prst="line">
              <a:avLst/>
            </a:prstGeom>
            <a:noFill/>
            <a:ln w="25400">
              <a:solidFill>
                <a:schemeClr val="tx1"/>
              </a:solidFill>
              <a:round/>
              <a:headEnd/>
              <a:tailEnd/>
            </a:ln>
          </p:spPr>
          <p:txBody>
            <a:bodyPr/>
            <a:lstStyle/>
            <a:p>
              <a:endParaRPr lang="en-US" dirty="0"/>
            </a:p>
          </p:txBody>
        </p:sp>
        <p:sp>
          <p:nvSpPr>
            <p:cNvPr id="42032" name="Line 48"/>
            <p:cNvSpPr>
              <a:spLocks noChangeShapeType="1"/>
            </p:cNvSpPr>
            <p:nvPr/>
          </p:nvSpPr>
          <p:spPr bwMode="auto">
            <a:xfrm>
              <a:off x="2003" y="1310"/>
              <a:ext cx="23" cy="1"/>
            </a:xfrm>
            <a:prstGeom prst="line">
              <a:avLst/>
            </a:prstGeom>
            <a:noFill/>
            <a:ln w="25400">
              <a:solidFill>
                <a:schemeClr val="tx1"/>
              </a:solidFill>
              <a:round/>
              <a:headEnd/>
              <a:tailEnd/>
            </a:ln>
          </p:spPr>
          <p:txBody>
            <a:bodyPr/>
            <a:lstStyle/>
            <a:p>
              <a:endParaRPr lang="en-US" dirty="0"/>
            </a:p>
          </p:txBody>
        </p:sp>
        <p:sp>
          <p:nvSpPr>
            <p:cNvPr id="42033" name="Line 49"/>
            <p:cNvSpPr>
              <a:spLocks noChangeShapeType="1"/>
            </p:cNvSpPr>
            <p:nvPr/>
          </p:nvSpPr>
          <p:spPr bwMode="auto">
            <a:xfrm>
              <a:off x="2055" y="1318"/>
              <a:ext cx="1" cy="1"/>
            </a:xfrm>
            <a:prstGeom prst="line">
              <a:avLst/>
            </a:prstGeom>
            <a:noFill/>
            <a:ln w="1588">
              <a:solidFill>
                <a:schemeClr val="tx1"/>
              </a:solidFill>
              <a:round/>
              <a:headEnd/>
              <a:tailEnd/>
            </a:ln>
          </p:spPr>
          <p:txBody>
            <a:bodyPr/>
            <a:lstStyle/>
            <a:p>
              <a:endParaRPr lang="en-US" dirty="0"/>
            </a:p>
          </p:txBody>
        </p:sp>
        <p:sp>
          <p:nvSpPr>
            <p:cNvPr id="42034" name="Text Box 50"/>
            <p:cNvSpPr txBox="1">
              <a:spLocks noChangeArrowheads="1"/>
            </p:cNvSpPr>
            <p:nvPr/>
          </p:nvSpPr>
          <p:spPr bwMode="auto">
            <a:xfrm>
              <a:off x="2147" y="1229"/>
              <a:ext cx="649" cy="250"/>
            </a:xfrm>
            <a:prstGeom prst="rect">
              <a:avLst/>
            </a:prstGeom>
            <a:noFill/>
            <a:ln w="9525">
              <a:noFill/>
              <a:miter lim="800000"/>
              <a:headEnd/>
              <a:tailEnd/>
            </a:ln>
          </p:spPr>
          <p:txBody>
            <a:bodyPr wrap="none">
              <a:spAutoFit/>
            </a:bodyPr>
            <a:lstStyle/>
            <a:p>
              <a:r>
                <a:rPr lang="en-US" sz="2000" b="1" dirty="0">
                  <a:ea typeface="ヒラギノ角ゴ Pro W3" pitchFamily="-60" charset="-128"/>
                </a:rPr>
                <a:t>Control</a:t>
              </a:r>
              <a:endParaRPr lang="en-US" sz="2000" dirty="0">
                <a:ea typeface="ヒラギノ角ゴ Pro W3" pitchFamily="-60" charset="-128"/>
              </a:endParaRPr>
            </a:p>
          </p:txBody>
        </p:sp>
        <p:sp>
          <p:nvSpPr>
            <p:cNvPr id="42035" name="Line 51"/>
            <p:cNvSpPr>
              <a:spLocks noChangeShapeType="1"/>
            </p:cNvSpPr>
            <p:nvPr/>
          </p:nvSpPr>
          <p:spPr bwMode="auto">
            <a:xfrm flipV="1">
              <a:off x="1632" y="1006"/>
              <a:ext cx="380" cy="2"/>
            </a:xfrm>
            <a:prstGeom prst="line">
              <a:avLst/>
            </a:prstGeom>
            <a:noFill/>
            <a:ln w="25400">
              <a:solidFill>
                <a:schemeClr val="tx1"/>
              </a:solidFill>
              <a:round/>
              <a:headEnd/>
              <a:tailEnd/>
            </a:ln>
          </p:spPr>
          <p:txBody>
            <a:bodyPr/>
            <a:lstStyle/>
            <a:p>
              <a:endParaRPr lang="en-US" dirty="0"/>
            </a:p>
          </p:txBody>
        </p:sp>
        <p:sp>
          <p:nvSpPr>
            <p:cNvPr id="42036" name="Line 52"/>
            <p:cNvSpPr>
              <a:spLocks noChangeShapeType="1"/>
            </p:cNvSpPr>
            <p:nvPr/>
          </p:nvSpPr>
          <p:spPr bwMode="auto">
            <a:xfrm>
              <a:off x="2020" y="1013"/>
              <a:ext cx="1" cy="1"/>
            </a:xfrm>
            <a:prstGeom prst="line">
              <a:avLst/>
            </a:prstGeom>
            <a:noFill/>
            <a:ln w="1588">
              <a:solidFill>
                <a:schemeClr val="tx1"/>
              </a:solidFill>
              <a:round/>
              <a:headEnd/>
              <a:tailEnd/>
            </a:ln>
          </p:spPr>
          <p:txBody>
            <a:bodyPr/>
            <a:lstStyle/>
            <a:p>
              <a:endParaRPr lang="en-US" dirty="0"/>
            </a:p>
          </p:txBody>
        </p:sp>
        <p:sp>
          <p:nvSpPr>
            <p:cNvPr id="42037" name="Text Box 53"/>
            <p:cNvSpPr txBox="1">
              <a:spLocks noChangeArrowheads="1"/>
            </p:cNvSpPr>
            <p:nvPr/>
          </p:nvSpPr>
          <p:spPr bwMode="auto">
            <a:xfrm>
              <a:off x="2112" y="941"/>
              <a:ext cx="746" cy="250"/>
            </a:xfrm>
            <a:prstGeom prst="rect">
              <a:avLst/>
            </a:prstGeom>
            <a:noFill/>
            <a:ln w="9525">
              <a:noFill/>
              <a:miter lim="800000"/>
              <a:headEnd/>
              <a:tailEnd/>
            </a:ln>
          </p:spPr>
          <p:txBody>
            <a:bodyPr wrap="none">
              <a:spAutoFit/>
            </a:bodyPr>
            <a:lstStyle/>
            <a:p>
              <a:r>
                <a:rPr lang="en-US" sz="2000" b="1" dirty="0">
                  <a:ea typeface="ヒラギノ角ゴ Pro W3" pitchFamily="-60" charset="-128"/>
                </a:rPr>
                <a:t>Incentive</a:t>
              </a:r>
              <a:endParaRPr lang="en-US" sz="2000" dirty="0">
                <a:ea typeface="ヒラギノ角ゴ Pro W3" pitchFamily="-60" charset="-128"/>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609600"/>
            <a:ext cx="7772400" cy="1143000"/>
          </a:xfrm>
        </p:spPr>
        <p:txBody>
          <a:bodyPr/>
          <a:lstStyle/>
          <a:p>
            <a:pPr eaLnBrk="1" hangingPunct="1"/>
            <a:r>
              <a:rPr lang="en-US" sz="3600" dirty="0" smtClean="0"/>
              <a:t>Percent Stimulant Negative Urines</a:t>
            </a:r>
          </a:p>
        </p:txBody>
      </p:sp>
      <p:sp>
        <p:nvSpPr>
          <p:cNvPr id="43011" name="Line 4"/>
          <p:cNvSpPr>
            <a:spLocks noChangeShapeType="1"/>
          </p:cNvSpPr>
          <p:nvPr/>
        </p:nvSpPr>
        <p:spPr bwMode="auto">
          <a:xfrm flipV="1">
            <a:off x="1831975" y="1684338"/>
            <a:ext cx="1588" cy="3943350"/>
          </a:xfrm>
          <a:prstGeom prst="line">
            <a:avLst/>
          </a:prstGeom>
          <a:noFill/>
          <a:ln w="22225">
            <a:solidFill>
              <a:srgbClr val="FFFFFF"/>
            </a:solidFill>
            <a:round/>
            <a:headEnd/>
            <a:tailEnd/>
          </a:ln>
        </p:spPr>
        <p:txBody>
          <a:bodyPr/>
          <a:lstStyle/>
          <a:p>
            <a:endParaRPr lang="en-US" dirty="0"/>
          </a:p>
        </p:txBody>
      </p:sp>
      <p:sp>
        <p:nvSpPr>
          <p:cNvPr id="43012" name="Line 5"/>
          <p:cNvSpPr>
            <a:spLocks noChangeShapeType="1"/>
          </p:cNvSpPr>
          <p:nvPr/>
        </p:nvSpPr>
        <p:spPr bwMode="auto">
          <a:xfrm flipH="1">
            <a:off x="1766888" y="5627688"/>
            <a:ext cx="65087" cy="1587"/>
          </a:xfrm>
          <a:prstGeom prst="line">
            <a:avLst/>
          </a:prstGeom>
          <a:noFill/>
          <a:ln w="22225">
            <a:solidFill>
              <a:srgbClr val="FFFFFF"/>
            </a:solidFill>
            <a:round/>
            <a:headEnd/>
            <a:tailEnd/>
          </a:ln>
        </p:spPr>
        <p:txBody>
          <a:bodyPr/>
          <a:lstStyle/>
          <a:p>
            <a:endParaRPr lang="en-US" dirty="0"/>
          </a:p>
        </p:txBody>
      </p:sp>
      <p:sp>
        <p:nvSpPr>
          <p:cNvPr id="43013" name="Line 6"/>
          <p:cNvSpPr>
            <a:spLocks noChangeShapeType="1"/>
          </p:cNvSpPr>
          <p:nvPr/>
        </p:nvSpPr>
        <p:spPr bwMode="auto">
          <a:xfrm flipH="1">
            <a:off x="1766888" y="4843463"/>
            <a:ext cx="65087" cy="1587"/>
          </a:xfrm>
          <a:prstGeom prst="line">
            <a:avLst/>
          </a:prstGeom>
          <a:noFill/>
          <a:ln w="22225">
            <a:solidFill>
              <a:srgbClr val="FFFFFF"/>
            </a:solidFill>
            <a:round/>
            <a:headEnd/>
            <a:tailEnd/>
          </a:ln>
        </p:spPr>
        <p:txBody>
          <a:bodyPr/>
          <a:lstStyle/>
          <a:p>
            <a:endParaRPr lang="en-US" dirty="0"/>
          </a:p>
        </p:txBody>
      </p:sp>
      <p:sp>
        <p:nvSpPr>
          <p:cNvPr id="43014" name="Line 7"/>
          <p:cNvSpPr>
            <a:spLocks noChangeShapeType="1"/>
          </p:cNvSpPr>
          <p:nvPr/>
        </p:nvSpPr>
        <p:spPr bwMode="auto">
          <a:xfrm flipH="1">
            <a:off x="1766888" y="4059238"/>
            <a:ext cx="65087" cy="1587"/>
          </a:xfrm>
          <a:prstGeom prst="line">
            <a:avLst/>
          </a:prstGeom>
          <a:noFill/>
          <a:ln w="22225">
            <a:solidFill>
              <a:srgbClr val="FFFFFF"/>
            </a:solidFill>
            <a:round/>
            <a:headEnd/>
            <a:tailEnd/>
          </a:ln>
        </p:spPr>
        <p:txBody>
          <a:bodyPr/>
          <a:lstStyle/>
          <a:p>
            <a:endParaRPr lang="en-US" dirty="0"/>
          </a:p>
        </p:txBody>
      </p:sp>
      <p:sp>
        <p:nvSpPr>
          <p:cNvPr id="43015" name="Line 8"/>
          <p:cNvSpPr>
            <a:spLocks noChangeShapeType="1"/>
          </p:cNvSpPr>
          <p:nvPr/>
        </p:nvSpPr>
        <p:spPr bwMode="auto">
          <a:xfrm flipH="1">
            <a:off x="1766888" y="3252788"/>
            <a:ext cx="65087" cy="1587"/>
          </a:xfrm>
          <a:prstGeom prst="line">
            <a:avLst/>
          </a:prstGeom>
          <a:noFill/>
          <a:ln w="22225">
            <a:solidFill>
              <a:srgbClr val="FFFFFF"/>
            </a:solidFill>
            <a:round/>
            <a:headEnd/>
            <a:tailEnd/>
          </a:ln>
        </p:spPr>
        <p:txBody>
          <a:bodyPr/>
          <a:lstStyle/>
          <a:p>
            <a:endParaRPr lang="en-US" dirty="0"/>
          </a:p>
        </p:txBody>
      </p:sp>
      <p:sp>
        <p:nvSpPr>
          <p:cNvPr id="43016" name="Line 9"/>
          <p:cNvSpPr>
            <a:spLocks noChangeShapeType="1"/>
          </p:cNvSpPr>
          <p:nvPr/>
        </p:nvSpPr>
        <p:spPr bwMode="auto">
          <a:xfrm flipH="1">
            <a:off x="1766888" y="2468563"/>
            <a:ext cx="65087" cy="1587"/>
          </a:xfrm>
          <a:prstGeom prst="line">
            <a:avLst/>
          </a:prstGeom>
          <a:noFill/>
          <a:ln w="22225">
            <a:solidFill>
              <a:srgbClr val="FFFFFF"/>
            </a:solidFill>
            <a:round/>
            <a:headEnd/>
            <a:tailEnd/>
          </a:ln>
        </p:spPr>
        <p:txBody>
          <a:bodyPr/>
          <a:lstStyle/>
          <a:p>
            <a:endParaRPr lang="en-US" dirty="0"/>
          </a:p>
        </p:txBody>
      </p:sp>
      <p:sp>
        <p:nvSpPr>
          <p:cNvPr id="43017" name="Line 10"/>
          <p:cNvSpPr>
            <a:spLocks noChangeShapeType="1"/>
          </p:cNvSpPr>
          <p:nvPr/>
        </p:nvSpPr>
        <p:spPr bwMode="auto">
          <a:xfrm flipH="1">
            <a:off x="1766888" y="1684338"/>
            <a:ext cx="65087" cy="1587"/>
          </a:xfrm>
          <a:prstGeom prst="line">
            <a:avLst/>
          </a:prstGeom>
          <a:noFill/>
          <a:ln w="22225">
            <a:solidFill>
              <a:srgbClr val="FFFFFF"/>
            </a:solidFill>
            <a:round/>
            <a:headEnd/>
            <a:tailEnd/>
          </a:ln>
        </p:spPr>
        <p:txBody>
          <a:bodyPr/>
          <a:lstStyle/>
          <a:p>
            <a:endParaRPr lang="en-US" dirty="0"/>
          </a:p>
        </p:txBody>
      </p:sp>
      <p:sp>
        <p:nvSpPr>
          <p:cNvPr id="43018" name="Freeform 11"/>
          <p:cNvSpPr>
            <a:spLocks/>
          </p:cNvSpPr>
          <p:nvPr/>
        </p:nvSpPr>
        <p:spPr bwMode="auto">
          <a:xfrm>
            <a:off x="1831975" y="5627688"/>
            <a:ext cx="5824538" cy="65087"/>
          </a:xfrm>
          <a:custGeom>
            <a:avLst/>
            <a:gdLst>
              <a:gd name="T0" fmla="*/ 2147483647 w 3669"/>
              <a:gd name="T1" fmla="*/ 0 h 41"/>
              <a:gd name="T2" fmla="*/ 0 w 3669"/>
              <a:gd name="T3" fmla="*/ 0 h 41"/>
              <a:gd name="T4" fmla="*/ 0 w 3669"/>
              <a:gd name="T5" fmla="*/ 2147483647 h 41"/>
              <a:gd name="T6" fmla="*/ 0 60000 65536"/>
              <a:gd name="T7" fmla="*/ 0 60000 65536"/>
              <a:gd name="T8" fmla="*/ 0 60000 65536"/>
              <a:gd name="T9" fmla="*/ 0 w 3669"/>
              <a:gd name="T10" fmla="*/ 0 h 41"/>
              <a:gd name="T11" fmla="*/ 3669 w 3669"/>
              <a:gd name="T12" fmla="*/ 41 h 41"/>
            </a:gdLst>
            <a:ahLst/>
            <a:cxnLst>
              <a:cxn ang="T6">
                <a:pos x="T0" y="T1"/>
              </a:cxn>
              <a:cxn ang="T7">
                <a:pos x="T2" y="T3"/>
              </a:cxn>
              <a:cxn ang="T8">
                <a:pos x="T4" y="T5"/>
              </a:cxn>
            </a:cxnLst>
            <a:rect l="T9" t="T10" r="T11" b="T12"/>
            <a:pathLst>
              <a:path w="3669" h="41">
                <a:moveTo>
                  <a:pt x="3669" y="0"/>
                </a:moveTo>
                <a:lnTo>
                  <a:pt x="0" y="0"/>
                </a:lnTo>
                <a:lnTo>
                  <a:pt x="0" y="41"/>
                </a:lnTo>
              </a:path>
            </a:pathLst>
          </a:custGeom>
          <a:noFill/>
          <a:ln w="22225">
            <a:solidFill>
              <a:srgbClr val="FFFFFF"/>
            </a:solidFill>
            <a:round/>
            <a:headEnd/>
            <a:tailEnd/>
          </a:ln>
        </p:spPr>
        <p:txBody>
          <a:bodyPr/>
          <a:lstStyle/>
          <a:p>
            <a:endParaRPr lang="en-US" dirty="0"/>
          </a:p>
        </p:txBody>
      </p:sp>
      <p:sp>
        <p:nvSpPr>
          <p:cNvPr id="43019" name="Line 12"/>
          <p:cNvSpPr>
            <a:spLocks noChangeShapeType="1"/>
          </p:cNvSpPr>
          <p:nvPr/>
        </p:nvSpPr>
        <p:spPr bwMode="auto">
          <a:xfrm>
            <a:off x="2093913" y="5627688"/>
            <a:ext cx="1587" cy="65087"/>
          </a:xfrm>
          <a:prstGeom prst="line">
            <a:avLst/>
          </a:prstGeom>
          <a:noFill/>
          <a:ln w="22225">
            <a:solidFill>
              <a:srgbClr val="FFFFFF"/>
            </a:solidFill>
            <a:round/>
            <a:headEnd/>
            <a:tailEnd/>
          </a:ln>
        </p:spPr>
        <p:txBody>
          <a:bodyPr/>
          <a:lstStyle/>
          <a:p>
            <a:endParaRPr lang="en-US" dirty="0"/>
          </a:p>
        </p:txBody>
      </p:sp>
      <p:sp>
        <p:nvSpPr>
          <p:cNvPr id="43020" name="Line 13"/>
          <p:cNvSpPr>
            <a:spLocks noChangeShapeType="1"/>
          </p:cNvSpPr>
          <p:nvPr/>
        </p:nvSpPr>
        <p:spPr bwMode="auto">
          <a:xfrm>
            <a:off x="2333625" y="5627688"/>
            <a:ext cx="1588" cy="65087"/>
          </a:xfrm>
          <a:prstGeom prst="line">
            <a:avLst/>
          </a:prstGeom>
          <a:noFill/>
          <a:ln w="22225">
            <a:solidFill>
              <a:srgbClr val="FFFFFF"/>
            </a:solidFill>
            <a:round/>
            <a:headEnd/>
            <a:tailEnd/>
          </a:ln>
        </p:spPr>
        <p:txBody>
          <a:bodyPr/>
          <a:lstStyle/>
          <a:p>
            <a:endParaRPr lang="en-US" dirty="0"/>
          </a:p>
        </p:txBody>
      </p:sp>
      <p:sp>
        <p:nvSpPr>
          <p:cNvPr id="43021" name="Line 14"/>
          <p:cNvSpPr>
            <a:spLocks noChangeShapeType="1"/>
          </p:cNvSpPr>
          <p:nvPr/>
        </p:nvSpPr>
        <p:spPr bwMode="auto">
          <a:xfrm>
            <a:off x="2595563" y="5627688"/>
            <a:ext cx="1587" cy="65087"/>
          </a:xfrm>
          <a:prstGeom prst="line">
            <a:avLst/>
          </a:prstGeom>
          <a:noFill/>
          <a:ln w="22225">
            <a:solidFill>
              <a:srgbClr val="FFFFFF"/>
            </a:solidFill>
            <a:round/>
            <a:headEnd/>
            <a:tailEnd/>
          </a:ln>
        </p:spPr>
        <p:txBody>
          <a:bodyPr/>
          <a:lstStyle/>
          <a:p>
            <a:endParaRPr lang="en-US" dirty="0"/>
          </a:p>
        </p:txBody>
      </p:sp>
      <p:sp>
        <p:nvSpPr>
          <p:cNvPr id="43022" name="Line 15"/>
          <p:cNvSpPr>
            <a:spLocks noChangeShapeType="1"/>
          </p:cNvSpPr>
          <p:nvPr/>
        </p:nvSpPr>
        <p:spPr bwMode="auto">
          <a:xfrm>
            <a:off x="2835275" y="5627688"/>
            <a:ext cx="1588" cy="65087"/>
          </a:xfrm>
          <a:prstGeom prst="line">
            <a:avLst/>
          </a:prstGeom>
          <a:noFill/>
          <a:ln w="22225">
            <a:solidFill>
              <a:srgbClr val="FFFFFF"/>
            </a:solidFill>
            <a:round/>
            <a:headEnd/>
            <a:tailEnd/>
          </a:ln>
        </p:spPr>
        <p:txBody>
          <a:bodyPr/>
          <a:lstStyle/>
          <a:p>
            <a:endParaRPr lang="en-US" dirty="0"/>
          </a:p>
        </p:txBody>
      </p:sp>
      <p:sp>
        <p:nvSpPr>
          <p:cNvPr id="43023" name="Line 16"/>
          <p:cNvSpPr>
            <a:spLocks noChangeShapeType="1"/>
          </p:cNvSpPr>
          <p:nvPr/>
        </p:nvSpPr>
        <p:spPr bwMode="auto">
          <a:xfrm>
            <a:off x="3097213" y="5627688"/>
            <a:ext cx="1587" cy="65087"/>
          </a:xfrm>
          <a:prstGeom prst="line">
            <a:avLst/>
          </a:prstGeom>
          <a:noFill/>
          <a:ln w="22225">
            <a:solidFill>
              <a:srgbClr val="FFFFFF"/>
            </a:solidFill>
            <a:round/>
            <a:headEnd/>
            <a:tailEnd/>
          </a:ln>
        </p:spPr>
        <p:txBody>
          <a:bodyPr/>
          <a:lstStyle/>
          <a:p>
            <a:endParaRPr lang="en-US" dirty="0"/>
          </a:p>
        </p:txBody>
      </p:sp>
      <p:sp>
        <p:nvSpPr>
          <p:cNvPr id="43024" name="Line 17"/>
          <p:cNvSpPr>
            <a:spLocks noChangeShapeType="1"/>
          </p:cNvSpPr>
          <p:nvPr/>
        </p:nvSpPr>
        <p:spPr bwMode="auto">
          <a:xfrm>
            <a:off x="3359150" y="5627688"/>
            <a:ext cx="1588" cy="65087"/>
          </a:xfrm>
          <a:prstGeom prst="line">
            <a:avLst/>
          </a:prstGeom>
          <a:noFill/>
          <a:ln w="22225">
            <a:solidFill>
              <a:srgbClr val="FFFFFF"/>
            </a:solidFill>
            <a:round/>
            <a:headEnd/>
            <a:tailEnd/>
          </a:ln>
        </p:spPr>
        <p:txBody>
          <a:bodyPr/>
          <a:lstStyle/>
          <a:p>
            <a:endParaRPr lang="en-US" dirty="0"/>
          </a:p>
        </p:txBody>
      </p:sp>
      <p:sp>
        <p:nvSpPr>
          <p:cNvPr id="43025" name="Line 18"/>
          <p:cNvSpPr>
            <a:spLocks noChangeShapeType="1"/>
          </p:cNvSpPr>
          <p:nvPr/>
        </p:nvSpPr>
        <p:spPr bwMode="auto">
          <a:xfrm>
            <a:off x="3598863" y="5627688"/>
            <a:ext cx="1587" cy="65087"/>
          </a:xfrm>
          <a:prstGeom prst="line">
            <a:avLst/>
          </a:prstGeom>
          <a:noFill/>
          <a:ln w="22225">
            <a:solidFill>
              <a:srgbClr val="FFFFFF"/>
            </a:solidFill>
            <a:round/>
            <a:headEnd/>
            <a:tailEnd/>
          </a:ln>
        </p:spPr>
        <p:txBody>
          <a:bodyPr/>
          <a:lstStyle/>
          <a:p>
            <a:endParaRPr lang="en-US" dirty="0"/>
          </a:p>
        </p:txBody>
      </p:sp>
      <p:sp>
        <p:nvSpPr>
          <p:cNvPr id="43026" name="Line 19"/>
          <p:cNvSpPr>
            <a:spLocks noChangeShapeType="1"/>
          </p:cNvSpPr>
          <p:nvPr/>
        </p:nvSpPr>
        <p:spPr bwMode="auto">
          <a:xfrm>
            <a:off x="3860800" y="5627688"/>
            <a:ext cx="1588" cy="65087"/>
          </a:xfrm>
          <a:prstGeom prst="line">
            <a:avLst/>
          </a:prstGeom>
          <a:noFill/>
          <a:ln w="22225">
            <a:solidFill>
              <a:srgbClr val="FFFFFF"/>
            </a:solidFill>
            <a:round/>
            <a:headEnd/>
            <a:tailEnd/>
          </a:ln>
        </p:spPr>
        <p:txBody>
          <a:bodyPr/>
          <a:lstStyle/>
          <a:p>
            <a:endParaRPr lang="en-US" dirty="0"/>
          </a:p>
        </p:txBody>
      </p:sp>
      <p:sp>
        <p:nvSpPr>
          <p:cNvPr id="43027" name="Line 20"/>
          <p:cNvSpPr>
            <a:spLocks noChangeShapeType="1"/>
          </p:cNvSpPr>
          <p:nvPr/>
        </p:nvSpPr>
        <p:spPr bwMode="auto">
          <a:xfrm>
            <a:off x="4100513" y="5627688"/>
            <a:ext cx="1587" cy="65087"/>
          </a:xfrm>
          <a:prstGeom prst="line">
            <a:avLst/>
          </a:prstGeom>
          <a:noFill/>
          <a:ln w="22225">
            <a:solidFill>
              <a:srgbClr val="FFFFFF"/>
            </a:solidFill>
            <a:round/>
            <a:headEnd/>
            <a:tailEnd/>
          </a:ln>
        </p:spPr>
        <p:txBody>
          <a:bodyPr/>
          <a:lstStyle/>
          <a:p>
            <a:endParaRPr lang="en-US" dirty="0"/>
          </a:p>
        </p:txBody>
      </p:sp>
      <p:sp>
        <p:nvSpPr>
          <p:cNvPr id="43028" name="Line 21"/>
          <p:cNvSpPr>
            <a:spLocks noChangeShapeType="1"/>
          </p:cNvSpPr>
          <p:nvPr/>
        </p:nvSpPr>
        <p:spPr bwMode="auto">
          <a:xfrm>
            <a:off x="4362450" y="5627688"/>
            <a:ext cx="1588" cy="65087"/>
          </a:xfrm>
          <a:prstGeom prst="line">
            <a:avLst/>
          </a:prstGeom>
          <a:noFill/>
          <a:ln w="22225">
            <a:solidFill>
              <a:srgbClr val="FFFFFF"/>
            </a:solidFill>
            <a:round/>
            <a:headEnd/>
            <a:tailEnd/>
          </a:ln>
        </p:spPr>
        <p:txBody>
          <a:bodyPr/>
          <a:lstStyle/>
          <a:p>
            <a:endParaRPr lang="en-US" dirty="0"/>
          </a:p>
        </p:txBody>
      </p:sp>
      <p:sp>
        <p:nvSpPr>
          <p:cNvPr id="43029" name="Line 22"/>
          <p:cNvSpPr>
            <a:spLocks noChangeShapeType="1"/>
          </p:cNvSpPr>
          <p:nvPr/>
        </p:nvSpPr>
        <p:spPr bwMode="auto">
          <a:xfrm>
            <a:off x="4624388" y="5627688"/>
            <a:ext cx="1587" cy="65087"/>
          </a:xfrm>
          <a:prstGeom prst="line">
            <a:avLst/>
          </a:prstGeom>
          <a:noFill/>
          <a:ln w="22225">
            <a:solidFill>
              <a:srgbClr val="FFFFFF"/>
            </a:solidFill>
            <a:round/>
            <a:headEnd/>
            <a:tailEnd/>
          </a:ln>
        </p:spPr>
        <p:txBody>
          <a:bodyPr/>
          <a:lstStyle/>
          <a:p>
            <a:endParaRPr lang="en-US" dirty="0"/>
          </a:p>
        </p:txBody>
      </p:sp>
      <p:sp>
        <p:nvSpPr>
          <p:cNvPr id="43030" name="Line 23"/>
          <p:cNvSpPr>
            <a:spLocks noChangeShapeType="1"/>
          </p:cNvSpPr>
          <p:nvPr/>
        </p:nvSpPr>
        <p:spPr bwMode="auto">
          <a:xfrm>
            <a:off x="4864100" y="5627688"/>
            <a:ext cx="1588" cy="65087"/>
          </a:xfrm>
          <a:prstGeom prst="line">
            <a:avLst/>
          </a:prstGeom>
          <a:noFill/>
          <a:ln w="22225">
            <a:solidFill>
              <a:srgbClr val="FFFFFF"/>
            </a:solidFill>
            <a:round/>
            <a:headEnd/>
            <a:tailEnd/>
          </a:ln>
        </p:spPr>
        <p:txBody>
          <a:bodyPr/>
          <a:lstStyle/>
          <a:p>
            <a:endParaRPr lang="en-US" dirty="0"/>
          </a:p>
        </p:txBody>
      </p:sp>
      <p:sp>
        <p:nvSpPr>
          <p:cNvPr id="43031" name="Line 24"/>
          <p:cNvSpPr>
            <a:spLocks noChangeShapeType="1"/>
          </p:cNvSpPr>
          <p:nvPr/>
        </p:nvSpPr>
        <p:spPr bwMode="auto">
          <a:xfrm>
            <a:off x="5126038" y="5627688"/>
            <a:ext cx="1587" cy="65087"/>
          </a:xfrm>
          <a:prstGeom prst="line">
            <a:avLst/>
          </a:prstGeom>
          <a:noFill/>
          <a:ln w="22225">
            <a:solidFill>
              <a:srgbClr val="FFFFFF"/>
            </a:solidFill>
            <a:round/>
            <a:headEnd/>
            <a:tailEnd/>
          </a:ln>
        </p:spPr>
        <p:txBody>
          <a:bodyPr/>
          <a:lstStyle/>
          <a:p>
            <a:endParaRPr lang="en-US" dirty="0"/>
          </a:p>
        </p:txBody>
      </p:sp>
      <p:sp>
        <p:nvSpPr>
          <p:cNvPr id="43032" name="Line 25"/>
          <p:cNvSpPr>
            <a:spLocks noChangeShapeType="1"/>
          </p:cNvSpPr>
          <p:nvPr/>
        </p:nvSpPr>
        <p:spPr bwMode="auto">
          <a:xfrm>
            <a:off x="5387975" y="5627688"/>
            <a:ext cx="1588" cy="65087"/>
          </a:xfrm>
          <a:prstGeom prst="line">
            <a:avLst/>
          </a:prstGeom>
          <a:noFill/>
          <a:ln w="22225">
            <a:solidFill>
              <a:srgbClr val="FFFFFF"/>
            </a:solidFill>
            <a:round/>
            <a:headEnd/>
            <a:tailEnd/>
          </a:ln>
        </p:spPr>
        <p:txBody>
          <a:bodyPr/>
          <a:lstStyle/>
          <a:p>
            <a:endParaRPr lang="en-US" dirty="0"/>
          </a:p>
        </p:txBody>
      </p:sp>
      <p:sp>
        <p:nvSpPr>
          <p:cNvPr id="43033" name="Line 26"/>
          <p:cNvSpPr>
            <a:spLocks noChangeShapeType="1"/>
          </p:cNvSpPr>
          <p:nvPr/>
        </p:nvSpPr>
        <p:spPr bwMode="auto">
          <a:xfrm>
            <a:off x="5627688" y="5627688"/>
            <a:ext cx="1587" cy="65087"/>
          </a:xfrm>
          <a:prstGeom prst="line">
            <a:avLst/>
          </a:prstGeom>
          <a:noFill/>
          <a:ln w="22225">
            <a:solidFill>
              <a:srgbClr val="FFFFFF"/>
            </a:solidFill>
            <a:round/>
            <a:headEnd/>
            <a:tailEnd/>
          </a:ln>
        </p:spPr>
        <p:txBody>
          <a:bodyPr/>
          <a:lstStyle/>
          <a:p>
            <a:endParaRPr lang="en-US" dirty="0"/>
          </a:p>
        </p:txBody>
      </p:sp>
      <p:sp>
        <p:nvSpPr>
          <p:cNvPr id="43034" name="Line 27"/>
          <p:cNvSpPr>
            <a:spLocks noChangeShapeType="1"/>
          </p:cNvSpPr>
          <p:nvPr/>
        </p:nvSpPr>
        <p:spPr bwMode="auto">
          <a:xfrm>
            <a:off x="5889625" y="5627688"/>
            <a:ext cx="1588" cy="65087"/>
          </a:xfrm>
          <a:prstGeom prst="line">
            <a:avLst/>
          </a:prstGeom>
          <a:noFill/>
          <a:ln w="22225">
            <a:solidFill>
              <a:srgbClr val="FFFFFF"/>
            </a:solidFill>
            <a:round/>
            <a:headEnd/>
            <a:tailEnd/>
          </a:ln>
        </p:spPr>
        <p:txBody>
          <a:bodyPr/>
          <a:lstStyle/>
          <a:p>
            <a:endParaRPr lang="en-US" dirty="0"/>
          </a:p>
        </p:txBody>
      </p:sp>
      <p:sp>
        <p:nvSpPr>
          <p:cNvPr id="43035" name="Line 28"/>
          <p:cNvSpPr>
            <a:spLocks noChangeShapeType="1"/>
          </p:cNvSpPr>
          <p:nvPr/>
        </p:nvSpPr>
        <p:spPr bwMode="auto">
          <a:xfrm>
            <a:off x="6129338" y="5627688"/>
            <a:ext cx="1587" cy="65087"/>
          </a:xfrm>
          <a:prstGeom prst="line">
            <a:avLst/>
          </a:prstGeom>
          <a:noFill/>
          <a:ln w="22225">
            <a:solidFill>
              <a:srgbClr val="FFFFFF"/>
            </a:solidFill>
            <a:round/>
            <a:headEnd/>
            <a:tailEnd/>
          </a:ln>
        </p:spPr>
        <p:txBody>
          <a:bodyPr/>
          <a:lstStyle/>
          <a:p>
            <a:endParaRPr lang="en-US" dirty="0"/>
          </a:p>
        </p:txBody>
      </p:sp>
      <p:sp>
        <p:nvSpPr>
          <p:cNvPr id="43036" name="Line 29"/>
          <p:cNvSpPr>
            <a:spLocks noChangeShapeType="1"/>
          </p:cNvSpPr>
          <p:nvPr/>
        </p:nvSpPr>
        <p:spPr bwMode="auto">
          <a:xfrm>
            <a:off x="6391275" y="5627688"/>
            <a:ext cx="1588" cy="65087"/>
          </a:xfrm>
          <a:prstGeom prst="line">
            <a:avLst/>
          </a:prstGeom>
          <a:noFill/>
          <a:ln w="22225">
            <a:solidFill>
              <a:srgbClr val="FFFFFF"/>
            </a:solidFill>
            <a:round/>
            <a:headEnd/>
            <a:tailEnd/>
          </a:ln>
        </p:spPr>
        <p:txBody>
          <a:bodyPr/>
          <a:lstStyle/>
          <a:p>
            <a:endParaRPr lang="en-US" dirty="0"/>
          </a:p>
        </p:txBody>
      </p:sp>
      <p:sp>
        <p:nvSpPr>
          <p:cNvPr id="43037" name="Line 30"/>
          <p:cNvSpPr>
            <a:spLocks noChangeShapeType="1"/>
          </p:cNvSpPr>
          <p:nvPr/>
        </p:nvSpPr>
        <p:spPr bwMode="auto">
          <a:xfrm>
            <a:off x="6653213" y="5627688"/>
            <a:ext cx="1587" cy="65087"/>
          </a:xfrm>
          <a:prstGeom prst="line">
            <a:avLst/>
          </a:prstGeom>
          <a:noFill/>
          <a:ln w="22225">
            <a:solidFill>
              <a:srgbClr val="FFFFFF"/>
            </a:solidFill>
            <a:round/>
            <a:headEnd/>
            <a:tailEnd/>
          </a:ln>
        </p:spPr>
        <p:txBody>
          <a:bodyPr/>
          <a:lstStyle/>
          <a:p>
            <a:endParaRPr lang="en-US" dirty="0"/>
          </a:p>
        </p:txBody>
      </p:sp>
      <p:sp>
        <p:nvSpPr>
          <p:cNvPr id="43038" name="Line 31"/>
          <p:cNvSpPr>
            <a:spLocks noChangeShapeType="1"/>
          </p:cNvSpPr>
          <p:nvPr/>
        </p:nvSpPr>
        <p:spPr bwMode="auto">
          <a:xfrm>
            <a:off x="6892925" y="5627688"/>
            <a:ext cx="1588" cy="65087"/>
          </a:xfrm>
          <a:prstGeom prst="line">
            <a:avLst/>
          </a:prstGeom>
          <a:noFill/>
          <a:ln w="22225">
            <a:solidFill>
              <a:srgbClr val="FFFFFF"/>
            </a:solidFill>
            <a:round/>
            <a:headEnd/>
            <a:tailEnd/>
          </a:ln>
        </p:spPr>
        <p:txBody>
          <a:bodyPr/>
          <a:lstStyle/>
          <a:p>
            <a:endParaRPr lang="en-US" dirty="0"/>
          </a:p>
        </p:txBody>
      </p:sp>
      <p:sp>
        <p:nvSpPr>
          <p:cNvPr id="43039" name="Line 32"/>
          <p:cNvSpPr>
            <a:spLocks noChangeShapeType="1"/>
          </p:cNvSpPr>
          <p:nvPr/>
        </p:nvSpPr>
        <p:spPr bwMode="auto">
          <a:xfrm>
            <a:off x="7154863" y="5627688"/>
            <a:ext cx="1587" cy="65087"/>
          </a:xfrm>
          <a:prstGeom prst="line">
            <a:avLst/>
          </a:prstGeom>
          <a:noFill/>
          <a:ln w="22225">
            <a:solidFill>
              <a:srgbClr val="FFFFFF"/>
            </a:solidFill>
            <a:round/>
            <a:headEnd/>
            <a:tailEnd/>
          </a:ln>
        </p:spPr>
        <p:txBody>
          <a:bodyPr/>
          <a:lstStyle/>
          <a:p>
            <a:endParaRPr lang="en-US" dirty="0"/>
          </a:p>
        </p:txBody>
      </p:sp>
      <p:sp>
        <p:nvSpPr>
          <p:cNvPr id="43040" name="Line 33"/>
          <p:cNvSpPr>
            <a:spLocks noChangeShapeType="1"/>
          </p:cNvSpPr>
          <p:nvPr/>
        </p:nvSpPr>
        <p:spPr bwMode="auto">
          <a:xfrm>
            <a:off x="7396163" y="5627688"/>
            <a:ext cx="1587" cy="65087"/>
          </a:xfrm>
          <a:prstGeom prst="line">
            <a:avLst/>
          </a:prstGeom>
          <a:noFill/>
          <a:ln w="22225">
            <a:solidFill>
              <a:srgbClr val="FFFFFF"/>
            </a:solidFill>
            <a:round/>
            <a:headEnd/>
            <a:tailEnd/>
          </a:ln>
        </p:spPr>
        <p:txBody>
          <a:bodyPr/>
          <a:lstStyle/>
          <a:p>
            <a:endParaRPr lang="en-US" dirty="0"/>
          </a:p>
        </p:txBody>
      </p:sp>
      <p:sp>
        <p:nvSpPr>
          <p:cNvPr id="43041" name="Line 34"/>
          <p:cNvSpPr>
            <a:spLocks noChangeShapeType="1"/>
          </p:cNvSpPr>
          <p:nvPr/>
        </p:nvSpPr>
        <p:spPr bwMode="auto">
          <a:xfrm>
            <a:off x="7656513" y="5627688"/>
            <a:ext cx="1587" cy="65087"/>
          </a:xfrm>
          <a:prstGeom prst="line">
            <a:avLst/>
          </a:prstGeom>
          <a:noFill/>
          <a:ln w="22225">
            <a:solidFill>
              <a:srgbClr val="FFFFFF"/>
            </a:solidFill>
            <a:round/>
            <a:headEnd/>
            <a:tailEnd/>
          </a:ln>
        </p:spPr>
        <p:txBody>
          <a:bodyPr/>
          <a:lstStyle/>
          <a:p>
            <a:endParaRPr lang="en-US" dirty="0"/>
          </a:p>
        </p:txBody>
      </p:sp>
      <p:sp>
        <p:nvSpPr>
          <p:cNvPr id="43042" name="Line 35"/>
          <p:cNvSpPr>
            <a:spLocks noChangeShapeType="1"/>
          </p:cNvSpPr>
          <p:nvPr/>
        </p:nvSpPr>
        <p:spPr bwMode="auto">
          <a:xfrm flipH="1">
            <a:off x="1831975" y="3819525"/>
            <a:ext cx="261938" cy="827088"/>
          </a:xfrm>
          <a:prstGeom prst="line">
            <a:avLst/>
          </a:prstGeom>
          <a:noFill/>
          <a:ln w="22225">
            <a:solidFill>
              <a:srgbClr val="FFFFFF"/>
            </a:solidFill>
            <a:round/>
            <a:headEnd/>
            <a:tailEnd/>
          </a:ln>
        </p:spPr>
        <p:txBody>
          <a:bodyPr/>
          <a:lstStyle/>
          <a:p>
            <a:endParaRPr lang="en-US" dirty="0"/>
          </a:p>
        </p:txBody>
      </p:sp>
      <p:sp>
        <p:nvSpPr>
          <p:cNvPr id="43043" name="Line 36"/>
          <p:cNvSpPr>
            <a:spLocks noChangeShapeType="1"/>
          </p:cNvSpPr>
          <p:nvPr/>
        </p:nvSpPr>
        <p:spPr bwMode="auto">
          <a:xfrm flipH="1">
            <a:off x="2093913" y="3667125"/>
            <a:ext cx="239712" cy="152400"/>
          </a:xfrm>
          <a:prstGeom prst="line">
            <a:avLst/>
          </a:prstGeom>
          <a:noFill/>
          <a:ln w="22225">
            <a:solidFill>
              <a:srgbClr val="FFFFFF"/>
            </a:solidFill>
            <a:round/>
            <a:headEnd/>
            <a:tailEnd/>
          </a:ln>
        </p:spPr>
        <p:txBody>
          <a:bodyPr/>
          <a:lstStyle/>
          <a:p>
            <a:endParaRPr lang="en-US" dirty="0"/>
          </a:p>
        </p:txBody>
      </p:sp>
      <p:sp>
        <p:nvSpPr>
          <p:cNvPr id="43044" name="Line 37"/>
          <p:cNvSpPr>
            <a:spLocks noChangeShapeType="1"/>
          </p:cNvSpPr>
          <p:nvPr/>
        </p:nvSpPr>
        <p:spPr bwMode="auto">
          <a:xfrm flipH="1" flipV="1">
            <a:off x="2333625" y="3667125"/>
            <a:ext cx="261938" cy="304800"/>
          </a:xfrm>
          <a:prstGeom prst="line">
            <a:avLst/>
          </a:prstGeom>
          <a:noFill/>
          <a:ln w="22225">
            <a:solidFill>
              <a:srgbClr val="FFFFFF"/>
            </a:solidFill>
            <a:round/>
            <a:headEnd/>
            <a:tailEnd/>
          </a:ln>
        </p:spPr>
        <p:txBody>
          <a:bodyPr/>
          <a:lstStyle/>
          <a:p>
            <a:endParaRPr lang="en-US" dirty="0"/>
          </a:p>
        </p:txBody>
      </p:sp>
      <p:sp>
        <p:nvSpPr>
          <p:cNvPr id="43045" name="Line 38"/>
          <p:cNvSpPr>
            <a:spLocks noChangeShapeType="1"/>
          </p:cNvSpPr>
          <p:nvPr/>
        </p:nvSpPr>
        <p:spPr bwMode="auto">
          <a:xfrm flipH="1">
            <a:off x="2595563" y="3687763"/>
            <a:ext cx="239712" cy="284162"/>
          </a:xfrm>
          <a:prstGeom prst="line">
            <a:avLst/>
          </a:prstGeom>
          <a:noFill/>
          <a:ln w="22225">
            <a:solidFill>
              <a:srgbClr val="FFFFFF"/>
            </a:solidFill>
            <a:round/>
            <a:headEnd/>
            <a:tailEnd/>
          </a:ln>
        </p:spPr>
        <p:txBody>
          <a:bodyPr/>
          <a:lstStyle/>
          <a:p>
            <a:endParaRPr lang="en-US" dirty="0"/>
          </a:p>
        </p:txBody>
      </p:sp>
      <p:sp>
        <p:nvSpPr>
          <p:cNvPr id="43046" name="Line 39"/>
          <p:cNvSpPr>
            <a:spLocks noChangeShapeType="1"/>
          </p:cNvSpPr>
          <p:nvPr/>
        </p:nvSpPr>
        <p:spPr bwMode="auto">
          <a:xfrm flipH="1">
            <a:off x="2835275" y="3382963"/>
            <a:ext cx="261938" cy="304800"/>
          </a:xfrm>
          <a:prstGeom prst="line">
            <a:avLst/>
          </a:prstGeom>
          <a:noFill/>
          <a:ln w="22225">
            <a:solidFill>
              <a:srgbClr val="FFFFFF"/>
            </a:solidFill>
            <a:round/>
            <a:headEnd/>
            <a:tailEnd/>
          </a:ln>
        </p:spPr>
        <p:txBody>
          <a:bodyPr/>
          <a:lstStyle/>
          <a:p>
            <a:endParaRPr lang="en-US" dirty="0"/>
          </a:p>
        </p:txBody>
      </p:sp>
      <p:sp>
        <p:nvSpPr>
          <p:cNvPr id="43047" name="Line 40"/>
          <p:cNvSpPr>
            <a:spLocks noChangeShapeType="1"/>
          </p:cNvSpPr>
          <p:nvPr/>
        </p:nvSpPr>
        <p:spPr bwMode="auto">
          <a:xfrm flipH="1" flipV="1">
            <a:off x="3097213" y="3382963"/>
            <a:ext cx="261937" cy="44450"/>
          </a:xfrm>
          <a:prstGeom prst="line">
            <a:avLst/>
          </a:prstGeom>
          <a:noFill/>
          <a:ln w="22225">
            <a:solidFill>
              <a:srgbClr val="FFFFFF"/>
            </a:solidFill>
            <a:round/>
            <a:headEnd/>
            <a:tailEnd/>
          </a:ln>
        </p:spPr>
        <p:txBody>
          <a:bodyPr/>
          <a:lstStyle/>
          <a:p>
            <a:endParaRPr lang="en-US" dirty="0"/>
          </a:p>
        </p:txBody>
      </p:sp>
      <p:sp>
        <p:nvSpPr>
          <p:cNvPr id="43048" name="Line 41"/>
          <p:cNvSpPr>
            <a:spLocks noChangeShapeType="1"/>
          </p:cNvSpPr>
          <p:nvPr/>
        </p:nvSpPr>
        <p:spPr bwMode="auto">
          <a:xfrm flipH="1">
            <a:off x="3359150" y="3382963"/>
            <a:ext cx="239713" cy="44450"/>
          </a:xfrm>
          <a:prstGeom prst="line">
            <a:avLst/>
          </a:prstGeom>
          <a:noFill/>
          <a:ln w="22225">
            <a:solidFill>
              <a:srgbClr val="FFFFFF"/>
            </a:solidFill>
            <a:round/>
            <a:headEnd/>
            <a:tailEnd/>
          </a:ln>
        </p:spPr>
        <p:txBody>
          <a:bodyPr/>
          <a:lstStyle/>
          <a:p>
            <a:endParaRPr lang="en-US" dirty="0"/>
          </a:p>
        </p:txBody>
      </p:sp>
      <p:sp>
        <p:nvSpPr>
          <p:cNvPr id="43049" name="Line 42"/>
          <p:cNvSpPr>
            <a:spLocks noChangeShapeType="1"/>
          </p:cNvSpPr>
          <p:nvPr/>
        </p:nvSpPr>
        <p:spPr bwMode="auto">
          <a:xfrm flipH="1" flipV="1">
            <a:off x="3598863" y="3382963"/>
            <a:ext cx="261937" cy="239712"/>
          </a:xfrm>
          <a:prstGeom prst="line">
            <a:avLst/>
          </a:prstGeom>
          <a:noFill/>
          <a:ln w="22225">
            <a:solidFill>
              <a:srgbClr val="FFFFFF"/>
            </a:solidFill>
            <a:round/>
            <a:headEnd/>
            <a:tailEnd/>
          </a:ln>
        </p:spPr>
        <p:txBody>
          <a:bodyPr/>
          <a:lstStyle/>
          <a:p>
            <a:endParaRPr lang="en-US" dirty="0"/>
          </a:p>
        </p:txBody>
      </p:sp>
      <p:sp>
        <p:nvSpPr>
          <p:cNvPr id="43050" name="Line 43"/>
          <p:cNvSpPr>
            <a:spLocks noChangeShapeType="1"/>
          </p:cNvSpPr>
          <p:nvPr/>
        </p:nvSpPr>
        <p:spPr bwMode="auto">
          <a:xfrm flipH="1">
            <a:off x="3860800" y="3427413"/>
            <a:ext cx="239713" cy="195262"/>
          </a:xfrm>
          <a:prstGeom prst="line">
            <a:avLst/>
          </a:prstGeom>
          <a:noFill/>
          <a:ln w="22225">
            <a:solidFill>
              <a:srgbClr val="FFFFFF"/>
            </a:solidFill>
            <a:round/>
            <a:headEnd/>
            <a:tailEnd/>
          </a:ln>
        </p:spPr>
        <p:txBody>
          <a:bodyPr/>
          <a:lstStyle/>
          <a:p>
            <a:endParaRPr lang="en-US" dirty="0"/>
          </a:p>
        </p:txBody>
      </p:sp>
      <p:sp>
        <p:nvSpPr>
          <p:cNvPr id="43051" name="Line 44"/>
          <p:cNvSpPr>
            <a:spLocks noChangeShapeType="1"/>
          </p:cNvSpPr>
          <p:nvPr/>
        </p:nvSpPr>
        <p:spPr bwMode="auto">
          <a:xfrm flipH="1">
            <a:off x="4100513" y="3252788"/>
            <a:ext cx="261937" cy="174625"/>
          </a:xfrm>
          <a:prstGeom prst="line">
            <a:avLst/>
          </a:prstGeom>
          <a:noFill/>
          <a:ln w="22225">
            <a:solidFill>
              <a:srgbClr val="FFFFFF"/>
            </a:solidFill>
            <a:round/>
            <a:headEnd/>
            <a:tailEnd/>
          </a:ln>
        </p:spPr>
        <p:txBody>
          <a:bodyPr/>
          <a:lstStyle/>
          <a:p>
            <a:endParaRPr lang="en-US" dirty="0"/>
          </a:p>
        </p:txBody>
      </p:sp>
      <p:sp>
        <p:nvSpPr>
          <p:cNvPr id="43052" name="Line 45"/>
          <p:cNvSpPr>
            <a:spLocks noChangeShapeType="1"/>
          </p:cNvSpPr>
          <p:nvPr/>
        </p:nvSpPr>
        <p:spPr bwMode="auto">
          <a:xfrm flipH="1">
            <a:off x="4362450" y="3252788"/>
            <a:ext cx="261938" cy="1587"/>
          </a:xfrm>
          <a:prstGeom prst="line">
            <a:avLst/>
          </a:prstGeom>
          <a:noFill/>
          <a:ln w="22225">
            <a:solidFill>
              <a:srgbClr val="FFFFFF"/>
            </a:solidFill>
            <a:round/>
            <a:headEnd/>
            <a:tailEnd/>
          </a:ln>
        </p:spPr>
        <p:txBody>
          <a:bodyPr/>
          <a:lstStyle/>
          <a:p>
            <a:endParaRPr lang="en-US" dirty="0"/>
          </a:p>
        </p:txBody>
      </p:sp>
      <p:sp>
        <p:nvSpPr>
          <p:cNvPr id="43053" name="Line 46"/>
          <p:cNvSpPr>
            <a:spLocks noChangeShapeType="1"/>
          </p:cNvSpPr>
          <p:nvPr/>
        </p:nvSpPr>
        <p:spPr bwMode="auto">
          <a:xfrm flipH="1">
            <a:off x="4624388" y="3252788"/>
            <a:ext cx="239712" cy="1587"/>
          </a:xfrm>
          <a:prstGeom prst="line">
            <a:avLst/>
          </a:prstGeom>
          <a:noFill/>
          <a:ln w="22225">
            <a:solidFill>
              <a:srgbClr val="FFFFFF"/>
            </a:solidFill>
            <a:round/>
            <a:headEnd/>
            <a:tailEnd/>
          </a:ln>
        </p:spPr>
        <p:txBody>
          <a:bodyPr/>
          <a:lstStyle/>
          <a:p>
            <a:endParaRPr lang="en-US" dirty="0"/>
          </a:p>
        </p:txBody>
      </p:sp>
      <p:sp>
        <p:nvSpPr>
          <p:cNvPr id="43054" name="Line 47"/>
          <p:cNvSpPr>
            <a:spLocks noChangeShapeType="1"/>
          </p:cNvSpPr>
          <p:nvPr/>
        </p:nvSpPr>
        <p:spPr bwMode="auto">
          <a:xfrm flipH="1" flipV="1">
            <a:off x="4864100" y="3252788"/>
            <a:ext cx="261938" cy="130175"/>
          </a:xfrm>
          <a:prstGeom prst="line">
            <a:avLst/>
          </a:prstGeom>
          <a:noFill/>
          <a:ln w="22225">
            <a:solidFill>
              <a:srgbClr val="FFFFFF"/>
            </a:solidFill>
            <a:round/>
            <a:headEnd/>
            <a:tailEnd/>
          </a:ln>
        </p:spPr>
        <p:txBody>
          <a:bodyPr/>
          <a:lstStyle/>
          <a:p>
            <a:endParaRPr lang="en-US" dirty="0"/>
          </a:p>
        </p:txBody>
      </p:sp>
      <p:sp>
        <p:nvSpPr>
          <p:cNvPr id="43055" name="Line 48"/>
          <p:cNvSpPr>
            <a:spLocks noChangeShapeType="1"/>
          </p:cNvSpPr>
          <p:nvPr/>
        </p:nvSpPr>
        <p:spPr bwMode="auto">
          <a:xfrm flipH="1" flipV="1">
            <a:off x="5126038" y="3382963"/>
            <a:ext cx="261937" cy="44450"/>
          </a:xfrm>
          <a:prstGeom prst="line">
            <a:avLst/>
          </a:prstGeom>
          <a:noFill/>
          <a:ln w="22225">
            <a:solidFill>
              <a:srgbClr val="FFFFFF"/>
            </a:solidFill>
            <a:round/>
            <a:headEnd/>
            <a:tailEnd/>
          </a:ln>
        </p:spPr>
        <p:txBody>
          <a:bodyPr/>
          <a:lstStyle/>
          <a:p>
            <a:endParaRPr lang="en-US" dirty="0"/>
          </a:p>
        </p:txBody>
      </p:sp>
      <p:sp>
        <p:nvSpPr>
          <p:cNvPr id="43056" name="Line 49"/>
          <p:cNvSpPr>
            <a:spLocks noChangeShapeType="1"/>
          </p:cNvSpPr>
          <p:nvPr/>
        </p:nvSpPr>
        <p:spPr bwMode="auto">
          <a:xfrm flipH="1" flipV="1">
            <a:off x="5387975" y="3427413"/>
            <a:ext cx="239713" cy="65087"/>
          </a:xfrm>
          <a:prstGeom prst="line">
            <a:avLst/>
          </a:prstGeom>
          <a:noFill/>
          <a:ln w="22225">
            <a:solidFill>
              <a:srgbClr val="FFFFFF"/>
            </a:solidFill>
            <a:round/>
            <a:headEnd/>
            <a:tailEnd/>
          </a:ln>
        </p:spPr>
        <p:txBody>
          <a:bodyPr/>
          <a:lstStyle/>
          <a:p>
            <a:endParaRPr lang="en-US" dirty="0"/>
          </a:p>
        </p:txBody>
      </p:sp>
      <p:sp>
        <p:nvSpPr>
          <p:cNvPr id="43057" name="Line 50"/>
          <p:cNvSpPr>
            <a:spLocks noChangeShapeType="1"/>
          </p:cNvSpPr>
          <p:nvPr/>
        </p:nvSpPr>
        <p:spPr bwMode="auto">
          <a:xfrm flipH="1">
            <a:off x="5627688" y="3035300"/>
            <a:ext cx="261937" cy="457200"/>
          </a:xfrm>
          <a:prstGeom prst="line">
            <a:avLst/>
          </a:prstGeom>
          <a:noFill/>
          <a:ln w="22225">
            <a:solidFill>
              <a:srgbClr val="FFFFFF"/>
            </a:solidFill>
            <a:round/>
            <a:headEnd/>
            <a:tailEnd/>
          </a:ln>
        </p:spPr>
        <p:txBody>
          <a:bodyPr/>
          <a:lstStyle/>
          <a:p>
            <a:endParaRPr lang="en-US" dirty="0"/>
          </a:p>
        </p:txBody>
      </p:sp>
      <p:sp>
        <p:nvSpPr>
          <p:cNvPr id="43058" name="Line 51"/>
          <p:cNvSpPr>
            <a:spLocks noChangeShapeType="1"/>
          </p:cNvSpPr>
          <p:nvPr/>
        </p:nvSpPr>
        <p:spPr bwMode="auto">
          <a:xfrm flipH="1" flipV="1">
            <a:off x="5889625" y="3035300"/>
            <a:ext cx="239713" cy="65088"/>
          </a:xfrm>
          <a:prstGeom prst="line">
            <a:avLst/>
          </a:prstGeom>
          <a:noFill/>
          <a:ln w="22225">
            <a:solidFill>
              <a:srgbClr val="FFFFFF"/>
            </a:solidFill>
            <a:round/>
            <a:headEnd/>
            <a:tailEnd/>
          </a:ln>
        </p:spPr>
        <p:txBody>
          <a:bodyPr/>
          <a:lstStyle/>
          <a:p>
            <a:endParaRPr lang="en-US" dirty="0"/>
          </a:p>
        </p:txBody>
      </p:sp>
      <p:sp>
        <p:nvSpPr>
          <p:cNvPr id="43059" name="Line 52"/>
          <p:cNvSpPr>
            <a:spLocks noChangeShapeType="1"/>
          </p:cNvSpPr>
          <p:nvPr/>
        </p:nvSpPr>
        <p:spPr bwMode="auto">
          <a:xfrm flipH="1" flipV="1">
            <a:off x="6129338" y="3100388"/>
            <a:ext cx="261937" cy="130175"/>
          </a:xfrm>
          <a:prstGeom prst="line">
            <a:avLst/>
          </a:prstGeom>
          <a:noFill/>
          <a:ln w="22225">
            <a:solidFill>
              <a:srgbClr val="FFFFFF"/>
            </a:solidFill>
            <a:round/>
            <a:headEnd/>
            <a:tailEnd/>
          </a:ln>
        </p:spPr>
        <p:txBody>
          <a:bodyPr/>
          <a:lstStyle/>
          <a:p>
            <a:endParaRPr lang="en-US" dirty="0"/>
          </a:p>
        </p:txBody>
      </p:sp>
      <p:sp>
        <p:nvSpPr>
          <p:cNvPr id="43060" name="Line 53"/>
          <p:cNvSpPr>
            <a:spLocks noChangeShapeType="1"/>
          </p:cNvSpPr>
          <p:nvPr/>
        </p:nvSpPr>
        <p:spPr bwMode="auto">
          <a:xfrm flipH="1">
            <a:off x="6391275" y="3230563"/>
            <a:ext cx="261938" cy="1587"/>
          </a:xfrm>
          <a:prstGeom prst="line">
            <a:avLst/>
          </a:prstGeom>
          <a:noFill/>
          <a:ln w="22225">
            <a:solidFill>
              <a:srgbClr val="FFFFFF"/>
            </a:solidFill>
            <a:round/>
            <a:headEnd/>
            <a:tailEnd/>
          </a:ln>
        </p:spPr>
        <p:txBody>
          <a:bodyPr/>
          <a:lstStyle/>
          <a:p>
            <a:endParaRPr lang="en-US" dirty="0"/>
          </a:p>
        </p:txBody>
      </p:sp>
      <p:sp>
        <p:nvSpPr>
          <p:cNvPr id="43061" name="Line 54"/>
          <p:cNvSpPr>
            <a:spLocks noChangeShapeType="1"/>
          </p:cNvSpPr>
          <p:nvPr/>
        </p:nvSpPr>
        <p:spPr bwMode="auto">
          <a:xfrm flipH="1" flipV="1">
            <a:off x="6653213" y="3230563"/>
            <a:ext cx="239712" cy="261937"/>
          </a:xfrm>
          <a:prstGeom prst="line">
            <a:avLst/>
          </a:prstGeom>
          <a:noFill/>
          <a:ln w="22225">
            <a:solidFill>
              <a:srgbClr val="FFFFFF"/>
            </a:solidFill>
            <a:round/>
            <a:headEnd/>
            <a:tailEnd/>
          </a:ln>
        </p:spPr>
        <p:txBody>
          <a:bodyPr/>
          <a:lstStyle/>
          <a:p>
            <a:endParaRPr lang="en-US" dirty="0"/>
          </a:p>
        </p:txBody>
      </p:sp>
      <p:sp>
        <p:nvSpPr>
          <p:cNvPr id="43062" name="Line 55"/>
          <p:cNvSpPr>
            <a:spLocks noChangeShapeType="1"/>
          </p:cNvSpPr>
          <p:nvPr/>
        </p:nvSpPr>
        <p:spPr bwMode="auto">
          <a:xfrm flipH="1">
            <a:off x="6892925" y="3100388"/>
            <a:ext cx="261938" cy="392112"/>
          </a:xfrm>
          <a:prstGeom prst="line">
            <a:avLst/>
          </a:prstGeom>
          <a:noFill/>
          <a:ln w="22225">
            <a:solidFill>
              <a:srgbClr val="FFFFFF"/>
            </a:solidFill>
            <a:round/>
            <a:headEnd/>
            <a:tailEnd/>
          </a:ln>
        </p:spPr>
        <p:txBody>
          <a:bodyPr/>
          <a:lstStyle/>
          <a:p>
            <a:endParaRPr lang="en-US" dirty="0"/>
          </a:p>
        </p:txBody>
      </p:sp>
      <p:sp>
        <p:nvSpPr>
          <p:cNvPr id="43063" name="Line 56"/>
          <p:cNvSpPr>
            <a:spLocks noChangeShapeType="1"/>
          </p:cNvSpPr>
          <p:nvPr/>
        </p:nvSpPr>
        <p:spPr bwMode="auto">
          <a:xfrm flipH="1" flipV="1">
            <a:off x="7154863" y="3100388"/>
            <a:ext cx="241300" cy="327025"/>
          </a:xfrm>
          <a:prstGeom prst="line">
            <a:avLst/>
          </a:prstGeom>
          <a:noFill/>
          <a:ln w="22225">
            <a:solidFill>
              <a:srgbClr val="FFFFFF"/>
            </a:solidFill>
            <a:round/>
            <a:headEnd/>
            <a:tailEnd/>
          </a:ln>
        </p:spPr>
        <p:txBody>
          <a:bodyPr/>
          <a:lstStyle/>
          <a:p>
            <a:endParaRPr lang="en-US" dirty="0"/>
          </a:p>
        </p:txBody>
      </p:sp>
      <p:sp>
        <p:nvSpPr>
          <p:cNvPr id="43064" name="Line 57"/>
          <p:cNvSpPr>
            <a:spLocks noChangeShapeType="1"/>
          </p:cNvSpPr>
          <p:nvPr/>
        </p:nvSpPr>
        <p:spPr bwMode="auto">
          <a:xfrm flipH="1" flipV="1">
            <a:off x="7396163" y="3427413"/>
            <a:ext cx="260350" cy="152400"/>
          </a:xfrm>
          <a:prstGeom prst="line">
            <a:avLst/>
          </a:prstGeom>
          <a:noFill/>
          <a:ln w="22225">
            <a:solidFill>
              <a:srgbClr val="FFFFFF"/>
            </a:solidFill>
            <a:round/>
            <a:headEnd/>
            <a:tailEnd/>
          </a:ln>
        </p:spPr>
        <p:txBody>
          <a:bodyPr/>
          <a:lstStyle/>
          <a:p>
            <a:endParaRPr lang="en-US" dirty="0"/>
          </a:p>
        </p:txBody>
      </p:sp>
      <p:sp>
        <p:nvSpPr>
          <p:cNvPr id="43065" name="Line 58"/>
          <p:cNvSpPr>
            <a:spLocks noChangeShapeType="1"/>
          </p:cNvSpPr>
          <p:nvPr/>
        </p:nvSpPr>
        <p:spPr bwMode="auto">
          <a:xfrm flipH="1">
            <a:off x="1831975" y="4167188"/>
            <a:ext cx="261938" cy="523875"/>
          </a:xfrm>
          <a:prstGeom prst="line">
            <a:avLst/>
          </a:prstGeom>
          <a:noFill/>
          <a:ln w="22225">
            <a:solidFill>
              <a:srgbClr val="FFFFFF"/>
            </a:solidFill>
            <a:round/>
            <a:headEnd/>
            <a:tailEnd/>
          </a:ln>
        </p:spPr>
        <p:txBody>
          <a:bodyPr/>
          <a:lstStyle/>
          <a:p>
            <a:endParaRPr lang="en-US" dirty="0"/>
          </a:p>
        </p:txBody>
      </p:sp>
      <p:sp>
        <p:nvSpPr>
          <p:cNvPr id="43066" name="Line 59"/>
          <p:cNvSpPr>
            <a:spLocks noChangeShapeType="1"/>
          </p:cNvSpPr>
          <p:nvPr/>
        </p:nvSpPr>
        <p:spPr bwMode="auto">
          <a:xfrm flipH="1">
            <a:off x="2093913" y="3971925"/>
            <a:ext cx="239712" cy="195263"/>
          </a:xfrm>
          <a:prstGeom prst="line">
            <a:avLst/>
          </a:prstGeom>
          <a:noFill/>
          <a:ln w="22225">
            <a:solidFill>
              <a:srgbClr val="FFFFFF"/>
            </a:solidFill>
            <a:round/>
            <a:headEnd/>
            <a:tailEnd/>
          </a:ln>
        </p:spPr>
        <p:txBody>
          <a:bodyPr/>
          <a:lstStyle/>
          <a:p>
            <a:endParaRPr lang="en-US" dirty="0"/>
          </a:p>
        </p:txBody>
      </p:sp>
      <p:sp>
        <p:nvSpPr>
          <p:cNvPr id="43067" name="Line 60"/>
          <p:cNvSpPr>
            <a:spLocks noChangeShapeType="1"/>
          </p:cNvSpPr>
          <p:nvPr/>
        </p:nvSpPr>
        <p:spPr bwMode="auto">
          <a:xfrm flipH="1">
            <a:off x="2333625" y="3971925"/>
            <a:ext cx="261938" cy="1588"/>
          </a:xfrm>
          <a:prstGeom prst="line">
            <a:avLst/>
          </a:prstGeom>
          <a:noFill/>
          <a:ln w="22225">
            <a:solidFill>
              <a:srgbClr val="FFFFFF"/>
            </a:solidFill>
            <a:round/>
            <a:headEnd/>
            <a:tailEnd/>
          </a:ln>
        </p:spPr>
        <p:txBody>
          <a:bodyPr/>
          <a:lstStyle/>
          <a:p>
            <a:endParaRPr lang="en-US" dirty="0"/>
          </a:p>
        </p:txBody>
      </p:sp>
      <p:sp>
        <p:nvSpPr>
          <p:cNvPr id="43068" name="Line 61"/>
          <p:cNvSpPr>
            <a:spLocks noChangeShapeType="1"/>
          </p:cNvSpPr>
          <p:nvPr/>
        </p:nvSpPr>
        <p:spPr bwMode="auto">
          <a:xfrm flipH="1" flipV="1">
            <a:off x="2595563" y="3971925"/>
            <a:ext cx="239712" cy="42863"/>
          </a:xfrm>
          <a:prstGeom prst="line">
            <a:avLst/>
          </a:prstGeom>
          <a:noFill/>
          <a:ln w="22225">
            <a:solidFill>
              <a:srgbClr val="FFFFFF"/>
            </a:solidFill>
            <a:round/>
            <a:headEnd/>
            <a:tailEnd/>
          </a:ln>
        </p:spPr>
        <p:txBody>
          <a:bodyPr/>
          <a:lstStyle/>
          <a:p>
            <a:endParaRPr lang="en-US" dirty="0"/>
          </a:p>
        </p:txBody>
      </p:sp>
      <p:sp>
        <p:nvSpPr>
          <p:cNvPr id="43069" name="Line 62"/>
          <p:cNvSpPr>
            <a:spLocks noChangeShapeType="1"/>
          </p:cNvSpPr>
          <p:nvPr/>
        </p:nvSpPr>
        <p:spPr bwMode="auto">
          <a:xfrm flipH="1" flipV="1">
            <a:off x="2835275" y="4014788"/>
            <a:ext cx="261938" cy="109537"/>
          </a:xfrm>
          <a:prstGeom prst="line">
            <a:avLst/>
          </a:prstGeom>
          <a:noFill/>
          <a:ln w="22225">
            <a:solidFill>
              <a:srgbClr val="FFFFFF"/>
            </a:solidFill>
            <a:round/>
            <a:headEnd/>
            <a:tailEnd/>
          </a:ln>
        </p:spPr>
        <p:txBody>
          <a:bodyPr/>
          <a:lstStyle/>
          <a:p>
            <a:endParaRPr lang="en-US" dirty="0"/>
          </a:p>
        </p:txBody>
      </p:sp>
      <p:sp>
        <p:nvSpPr>
          <p:cNvPr id="43070" name="Line 63"/>
          <p:cNvSpPr>
            <a:spLocks noChangeShapeType="1"/>
          </p:cNvSpPr>
          <p:nvPr/>
        </p:nvSpPr>
        <p:spPr bwMode="auto">
          <a:xfrm flipH="1" flipV="1">
            <a:off x="3097213" y="4124325"/>
            <a:ext cx="261937" cy="152400"/>
          </a:xfrm>
          <a:prstGeom prst="line">
            <a:avLst/>
          </a:prstGeom>
          <a:noFill/>
          <a:ln w="22225">
            <a:solidFill>
              <a:srgbClr val="FFFFFF"/>
            </a:solidFill>
            <a:round/>
            <a:headEnd/>
            <a:tailEnd/>
          </a:ln>
        </p:spPr>
        <p:txBody>
          <a:bodyPr/>
          <a:lstStyle/>
          <a:p>
            <a:endParaRPr lang="en-US" dirty="0"/>
          </a:p>
        </p:txBody>
      </p:sp>
      <p:sp>
        <p:nvSpPr>
          <p:cNvPr id="43071" name="Line 64"/>
          <p:cNvSpPr>
            <a:spLocks noChangeShapeType="1"/>
          </p:cNvSpPr>
          <p:nvPr/>
        </p:nvSpPr>
        <p:spPr bwMode="auto">
          <a:xfrm flipH="1">
            <a:off x="3359150" y="4014788"/>
            <a:ext cx="239713" cy="261937"/>
          </a:xfrm>
          <a:prstGeom prst="line">
            <a:avLst/>
          </a:prstGeom>
          <a:noFill/>
          <a:ln w="22225">
            <a:solidFill>
              <a:srgbClr val="FFFFFF"/>
            </a:solidFill>
            <a:round/>
            <a:headEnd/>
            <a:tailEnd/>
          </a:ln>
        </p:spPr>
        <p:txBody>
          <a:bodyPr/>
          <a:lstStyle/>
          <a:p>
            <a:endParaRPr lang="en-US" dirty="0"/>
          </a:p>
        </p:txBody>
      </p:sp>
      <p:sp>
        <p:nvSpPr>
          <p:cNvPr id="43072" name="Line 65"/>
          <p:cNvSpPr>
            <a:spLocks noChangeShapeType="1"/>
          </p:cNvSpPr>
          <p:nvPr/>
        </p:nvSpPr>
        <p:spPr bwMode="auto">
          <a:xfrm flipH="1" flipV="1">
            <a:off x="3598863" y="4014788"/>
            <a:ext cx="261937" cy="261937"/>
          </a:xfrm>
          <a:prstGeom prst="line">
            <a:avLst/>
          </a:prstGeom>
          <a:noFill/>
          <a:ln w="22225">
            <a:solidFill>
              <a:srgbClr val="FFFFFF"/>
            </a:solidFill>
            <a:round/>
            <a:headEnd/>
            <a:tailEnd/>
          </a:ln>
        </p:spPr>
        <p:txBody>
          <a:bodyPr/>
          <a:lstStyle/>
          <a:p>
            <a:endParaRPr lang="en-US" dirty="0"/>
          </a:p>
        </p:txBody>
      </p:sp>
      <p:sp>
        <p:nvSpPr>
          <p:cNvPr id="43073" name="Line 66"/>
          <p:cNvSpPr>
            <a:spLocks noChangeShapeType="1"/>
          </p:cNvSpPr>
          <p:nvPr/>
        </p:nvSpPr>
        <p:spPr bwMode="auto">
          <a:xfrm flipH="1">
            <a:off x="3860800" y="4211638"/>
            <a:ext cx="239713" cy="65087"/>
          </a:xfrm>
          <a:prstGeom prst="line">
            <a:avLst/>
          </a:prstGeom>
          <a:noFill/>
          <a:ln w="22225">
            <a:solidFill>
              <a:srgbClr val="FFFFFF"/>
            </a:solidFill>
            <a:round/>
            <a:headEnd/>
            <a:tailEnd/>
          </a:ln>
        </p:spPr>
        <p:txBody>
          <a:bodyPr/>
          <a:lstStyle/>
          <a:p>
            <a:endParaRPr lang="en-US" dirty="0"/>
          </a:p>
        </p:txBody>
      </p:sp>
      <p:sp>
        <p:nvSpPr>
          <p:cNvPr id="43074" name="Line 67"/>
          <p:cNvSpPr>
            <a:spLocks noChangeShapeType="1"/>
          </p:cNvSpPr>
          <p:nvPr/>
        </p:nvSpPr>
        <p:spPr bwMode="auto">
          <a:xfrm flipH="1">
            <a:off x="4100513" y="3927475"/>
            <a:ext cx="261937" cy="284163"/>
          </a:xfrm>
          <a:prstGeom prst="line">
            <a:avLst/>
          </a:prstGeom>
          <a:noFill/>
          <a:ln w="22225">
            <a:solidFill>
              <a:srgbClr val="FFFFFF"/>
            </a:solidFill>
            <a:round/>
            <a:headEnd/>
            <a:tailEnd/>
          </a:ln>
        </p:spPr>
        <p:txBody>
          <a:bodyPr/>
          <a:lstStyle/>
          <a:p>
            <a:endParaRPr lang="en-US" dirty="0"/>
          </a:p>
        </p:txBody>
      </p:sp>
      <p:sp>
        <p:nvSpPr>
          <p:cNvPr id="43075" name="Line 68"/>
          <p:cNvSpPr>
            <a:spLocks noChangeShapeType="1"/>
          </p:cNvSpPr>
          <p:nvPr/>
        </p:nvSpPr>
        <p:spPr bwMode="auto">
          <a:xfrm flipH="1" flipV="1">
            <a:off x="4362450" y="3927475"/>
            <a:ext cx="261938" cy="131763"/>
          </a:xfrm>
          <a:prstGeom prst="line">
            <a:avLst/>
          </a:prstGeom>
          <a:noFill/>
          <a:ln w="22225">
            <a:solidFill>
              <a:srgbClr val="FFFFFF"/>
            </a:solidFill>
            <a:round/>
            <a:headEnd/>
            <a:tailEnd/>
          </a:ln>
        </p:spPr>
        <p:txBody>
          <a:bodyPr/>
          <a:lstStyle/>
          <a:p>
            <a:endParaRPr lang="en-US" dirty="0"/>
          </a:p>
        </p:txBody>
      </p:sp>
      <p:sp>
        <p:nvSpPr>
          <p:cNvPr id="43076" name="Line 69"/>
          <p:cNvSpPr>
            <a:spLocks noChangeShapeType="1"/>
          </p:cNvSpPr>
          <p:nvPr/>
        </p:nvSpPr>
        <p:spPr bwMode="auto">
          <a:xfrm flipH="1" flipV="1">
            <a:off x="4624388" y="4059238"/>
            <a:ext cx="239712" cy="107950"/>
          </a:xfrm>
          <a:prstGeom prst="line">
            <a:avLst/>
          </a:prstGeom>
          <a:noFill/>
          <a:ln w="22225">
            <a:solidFill>
              <a:srgbClr val="FFFFFF"/>
            </a:solidFill>
            <a:round/>
            <a:headEnd/>
            <a:tailEnd/>
          </a:ln>
        </p:spPr>
        <p:txBody>
          <a:bodyPr/>
          <a:lstStyle/>
          <a:p>
            <a:endParaRPr lang="en-US" dirty="0"/>
          </a:p>
        </p:txBody>
      </p:sp>
      <p:sp>
        <p:nvSpPr>
          <p:cNvPr id="43077" name="Line 70"/>
          <p:cNvSpPr>
            <a:spLocks noChangeShapeType="1"/>
          </p:cNvSpPr>
          <p:nvPr/>
        </p:nvSpPr>
        <p:spPr bwMode="auto">
          <a:xfrm flipH="1" flipV="1">
            <a:off x="4864100" y="4167188"/>
            <a:ext cx="261938" cy="87312"/>
          </a:xfrm>
          <a:prstGeom prst="line">
            <a:avLst/>
          </a:prstGeom>
          <a:noFill/>
          <a:ln w="22225">
            <a:solidFill>
              <a:srgbClr val="FFFFFF"/>
            </a:solidFill>
            <a:round/>
            <a:headEnd/>
            <a:tailEnd/>
          </a:ln>
        </p:spPr>
        <p:txBody>
          <a:bodyPr/>
          <a:lstStyle/>
          <a:p>
            <a:endParaRPr lang="en-US" dirty="0"/>
          </a:p>
        </p:txBody>
      </p:sp>
      <p:sp>
        <p:nvSpPr>
          <p:cNvPr id="43078" name="Line 71"/>
          <p:cNvSpPr>
            <a:spLocks noChangeShapeType="1"/>
          </p:cNvSpPr>
          <p:nvPr/>
        </p:nvSpPr>
        <p:spPr bwMode="auto">
          <a:xfrm flipH="1">
            <a:off x="5126038" y="4167188"/>
            <a:ext cx="261937" cy="87312"/>
          </a:xfrm>
          <a:prstGeom prst="line">
            <a:avLst/>
          </a:prstGeom>
          <a:noFill/>
          <a:ln w="22225">
            <a:solidFill>
              <a:srgbClr val="FFFFFF"/>
            </a:solidFill>
            <a:round/>
            <a:headEnd/>
            <a:tailEnd/>
          </a:ln>
        </p:spPr>
        <p:txBody>
          <a:bodyPr/>
          <a:lstStyle/>
          <a:p>
            <a:endParaRPr lang="en-US" dirty="0"/>
          </a:p>
        </p:txBody>
      </p:sp>
      <p:sp>
        <p:nvSpPr>
          <p:cNvPr id="43079" name="Line 72"/>
          <p:cNvSpPr>
            <a:spLocks noChangeShapeType="1"/>
          </p:cNvSpPr>
          <p:nvPr/>
        </p:nvSpPr>
        <p:spPr bwMode="auto">
          <a:xfrm flipH="1">
            <a:off x="5387975" y="4014788"/>
            <a:ext cx="239713" cy="152400"/>
          </a:xfrm>
          <a:prstGeom prst="line">
            <a:avLst/>
          </a:prstGeom>
          <a:noFill/>
          <a:ln w="22225">
            <a:solidFill>
              <a:srgbClr val="FFFFFF"/>
            </a:solidFill>
            <a:round/>
            <a:headEnd/>
            <a:tailEnd/>
          </a:ln>
        </p:spPr>
        <p:txBody>
          <a:bodyPr/>
          <a:lstStyle/>
          <a:p>
            <a:endParaRPr lang="en-US" dirty="0"/>
          </a:p>
        </p:txBody>
      </p:sp>
      <p:sp>
        <p:nvSpPr>
          <p:cNvPr id="43080" name="Line 73"/>
          <p:cNvSpPr>
            <a:spLocks noChangeShapeType="1"/>
          </p:cNvSpPr>
          <p:nvPr/>
        </p:nvSpPr>
        <p:spPr bwMode="auto">
          <a:xfrm flipH="1">
            <a:off x="5627688" y="4014788"/>
            <a:ext cx="261937" cy="1587"/>
          </a:xfrm>
          <a:prstGeom prst="line">
            <a:avLst/>
          </a:prstGeom>
          <a:noFill/>
          <a:ln w="22225">
            <a:solidFill>
              <a:srgbClr val="FFFFFF"/>
            </a:solidFill>
            <a:round/>
            <a:headEnd/>
            <a:tailEnd/>
          </a:ln>
        </p:spPr>
        <p:txBody>
          <a:bodyPr/>
          <a:lstStyle/>
          <a:p>
            <a:endParaRPr lang="en-US" dirty="0"/>
          </a:p>
        </p:txBody>
      </p:sp>
      <p:sp>
        <p:nvSpPr>
          <p:cNvPr id="43081" name="Line 74"/>
          <p:cNvSpPr>
            <a:spLocks noChangeShapeType="1"/>
          </p:cNvSpPr>
          <p:nvPr/>
        </p:nvSpPr>
        <p:spPr bwMode="auto">
          <a:xfrm flipH="1" flipV="1">
            <a:off x="5889625" y="4014788"/>
            <a:ext cx="239713" cy="44450"/>
          </a:xfrm>
          <a:prstGeom prst="line">
            <a:avLst/>
          </a:prstGeom>
          <a:noFill/>
          <a:ln w="22225">
            <a:solidFill>
              <a:srgbClr val="FFFFFF"/>
            </a:solidFill>
            <a:round/>
            <a:headEnd/>
            <a:tailEnd/>
          </a:ln>
        </p:spPr>
        <p:txBody>
          <a:bodyPr/>
          <a:lstStyle/>
          <a:p>
            <a:endParaRPr lang="en-US" dirty="0"/>
          </a:p>
        </p:txBody>
      </p:sp>
      <p:sp>
        <p:nvSpPr>
          <p:cNvPr id="43082" name="Line 75"/>
          <p:cNvSpPr>
            <a:spLocks noChangeShapeType="1"/>
          </p:cNvSpPr>
          <p:nvPr/>
        </p:nvSpPr>
        <p:spPr bwMode="auto">
          <a:xfrm flipH="1" flipV="1">
            <a:off x="6129338" y="4059238"/>
            <a:ext cx="261937" cy="65087"/>
          </a:xfrm>
          <a:prstGeom prst="line">
            <a:avLst/>
          </a:prstGeom>
          <a:noFill/>
          <a:ln w="22225">
            <a:solidFill>
              <a:srgbClr val="FFFFFF"/>
            </a:solidFill>
            <a:round/>
            <a:headEnd/>
            <a:tailEnd/>
          </a:ln>
        </p:spPr>
        <p:txBody>
          <a:bodyPr/>
          <a:lstStyle/>
          <a:p>
            <a:endParaRPr lang="en-US" dirty="0"/>
          </a:p>
        </p:txBody>
      </p:sp>
      <p:sp>
        <p:nvSpPr>
          <p:cNvPr id="43083" name="Line 76"/>
          <p:cNvSpPr>
            <a:spLocks noChangeShapeType="1"/>
          </p:cNvSpPr>
          <p:nvPr/>
        </p:nvSpPr>
        <p:spPr bwMode="auto">
          <a:xfrm flipH="1">
            <a:off x="6391275" y="3862388"/>
            <a:ext cx="261938" cy="261937"/>
          </a:xfrm>
          <a:prstGeom prst="line">
            <a:avLst/>
          </a:prstGeom>
          <a:noFill/>
          <a:ln w="22225">
            <a:solidFill>
              <a:srgbClr val="FFFFFF"/>
            </a:solidFill>
            <a:round/>
            <a:headEnd/>
            <a:tailEnd/>
          </a:ln>
        </p:spPr>
        <p:txBody>
          <a:bodyPr/>
          <a:lstStyle/>
          <a:p>
            <a:endParaRPr lang="en-US" dirty="0"/>
          </a:p>
        </p:txBody>
      </p:sp>
      <p:sp>
        <p:nvSpPr>
          <p:cNvPr id="43084" name="Line 77"/>
          <p:cNvSpPr>
            <a:spLocks noChangeShapeType="1"/>
          </p:cNvSpPr>
          <p:nvPr/>
        </p:nvSpPr>
        <p:spPr bwMode="auto">
          <a:xfrm flipH="1" flipV="1">
            <a:off x="6653213" y="3862388"/>
            <a:ext cx="239712" cy="349250"/>
          </a:xfrm>
          <a:prstGeom prst="line">
            <a:avLst/>
          </a:prstGeom>
          <a:noFill/>
          <a:ln w="22225">
            <a:solidFill>
              <a:srgbClr val="FFFFFF"/>
            </a:solidFill>
            <a:round/>
            <a:headEnd/>
            <a:tailEnd/>
          </a:ln>
        </p:spPr>
        <p:txBody>
          <a:bodyPr/>
          <a:lstStyle/>
          <a:p>
            <a:endParaRPr lang="en-US" dirty="0"/>
          </a:p>
        </p:txBody>
      </p:sp>
      <p:sp>
        <p:nvSpPr>
          <p:cNvPr id="43085" name="Line 78"/>
          <p:cNvSpPr>
            <a:spLocks noChangeShapeType="1"/>
          </p:cNvSpPr>
          <p:nvPr/>
        </p:nvSpPr>
        <p:spPr bwMode="auto">
          <a:xfrm flipH="1">
            <a:off x="6892925" y="4124325"/>
            <a:ext cx="261938" cy="87313"/>
          </a:xfrm>
          <a:prstGeom prst="line">
            <a:avLst/>
          </a:prstGeom>
          <a:noFill/>
          <a:ln w="22225">
            <a:solidFill>
              <a:srgbClr val="FFFFFF"/>
            </a:solidFill>
            <a:round/>
            <a:headEnd/>
            <a:tailEnd/>
          </a:ln>
        </p:spPr>
        <p:txBody>
          <a:bodyPr/>
          <a:lstStyle/>
          <a:p>
            <a:endParaRPr lang="en-US" dirty="0"/>
          </a:p>
        </p:txBody>
      </p:sp>
      <p:sp>
        <p:nvSpPr>
          <p:cNvPr id="43086" name="Line 79"/>
          <p:cNvSpPr>
            <a:spLocks noChangeShapeType="1"/>
          </p:cNvSpPr>
          <p:nvPr/>
        </p:nvSpPr>
        <p:spPr bwMode="auto">
          <a:xfrm flipH="1">
            <a:off x="7154863" y="4059238"/>
            <a:ext cx="241300" cy="65087"/>
          </a:xfrm>
          <a:prstGeom prst="line">
            <a:avLst/>
          </a:prstGeom>
          <a:noFill/>
          <a:ln w="22225">
            <a:solidFill>
              <a:srgbClr val="FFFFFF"/>
            </a:solidFill>
            <a:round/>
            <a:headEnd/>
            <a:tailEnd/>
          </a:ln>
        </p:spPr>
        <p:txBody>
          <a:bodyPr/>
          <a:lstStyle/>
          <a:p>
            <a:endParaRPr lang="en-US" dirty="0"/>
          </a:p>
        </p:txBody>
      </p:sp>
      <p:sp>
        <p:nvSpPr>
          <p:cNvPr id="43087" name="Line 80"/>
          <p:cNvSpPr>
            <a:spLocks noChangeShapeType="1"/>
          </p:cNvSpPr>
          <p:nvPr/>
        </p:nvSpPr>
        <p:spPr bwMode="auto">
          <a:xfrm flipH="1" flipV="1">
            <a:off x="7396163" y="4059238"/>
            <a:ext cx="260350" cy="195262"/>
          </a:xfrm>
          <a:prstGeom prst="line">
            <a:avLst/>
          </a:prstGeom>
          <a:noFill/>
          <a:ln w="22225">
            <a:solidFill>
              <a:srgbClr val="FFFFFF"/>
            </a:solidFill>
            <a:round/>
            <a:headEnd/>
            <a:tailEnd/>
          </a:ln>
        </p:spPr>
        <p:txBody>
          <a:bodyPr/>
          <a:lstStyle/>
          <a:p>
            <a:endParaRPr lang="en-US" dirty="0"/>
          </a:p>
        </p:txBody>
      </p:sp>
      <p:sp>
        <p:nvSpPr>
          <p:cNvPr id="43088" name="Oval 81"/>
          <p:cNvSpPr>
            <a:spLocks noChangeArrowheads="1"/>
          </p:cNvSpPr>
          <p:nvPr/>
        </p:nvSpPr>
        <p:spPr bwMode="auto">
          <a:xfrm>
            <a:off x="1766888" y="4581525"/>
            <a:ext cx="109537" cy="109538"/>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089" name="Freeform 82"/>
          <p:cNvSpPr>
            <a:spLocks/>
          </p:cNvSpPr>
          <p:nvPr/>
        </p:nvSpPr>
        <p:spPr bwMode="auto">
          <a:xfrm>
            <a:off x="1766888" y="4581525"/>
            <a:ext cx="109537" cy="109538"/>
          </a:xfrm>
          <a:custGeom>
            <a:avLst/>
            <a:gdLst>
              <a:gd name="T0" fmla="*/ 2147483647 w 69"/>
              <a:gd name="T1" fmla="*/ 0 h 69"/>
              <a:gd name="T2" fmla="*/ 2147483647 w 69"/>
              <a:gd name="T3" fmla="*/ 0 h 69"/>
              <a:gd name="T4" fmla="*/ 2147483647 w 69"/>
              <a:gd name="T5" fmla="*/ 0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0 w 69"/>
              <a:gd name="T43" fmla="*/ 2147483647 h 69"/>
              <a:gd name="T44" fmla="*/ 0 w 69"/>
              <a:gd name="T45" fmla="*/ 2147483647 h 69"/>
              <a:gd name="T46" fmla="*/ 0 w 69"/>
              <a:gd name="T47" fmla="*/ 2147483647 h 69"/>
              <a:gd name="T48" fmla="*/ 0 w 69"/>
              <a:gd name="T49" fmla="*/ 2147483647 h 69"/>
              <a:gd name="T50" fmla="*/ 0 w 69"/>
              <a:gd name="T51" fmla="*/ 2147483647 h 69"/>
              <a:gd name="T52" fmla="*/ 0 w 69"/>
              <a:gd name="T53" fmla="*/ 2147483647 h 69"/>
              <a:gd name="T54" fmla="*/ 2147483647 w 69"/>
              <a:gd name="T55" fmla="*/ 2147483647 h 69"/>
              <a:gd name="T56" fmla="*/ 2147483647 w 69"/>
              <a:gd name="T57" fmla="*/ 2147483647 h 69"/>
              <a:gd name="T58" fmla="*/ 2147483647 w 69"/>
              <a:gd name="T59" fmla="*/ 0 h 69"/>
              <a:gd name="T60" fmla="*/ 2147483647 w 69"/>
              <a:gd name="T61" fmla="*/ 0 h 69"/>
              <a:gd name="T62" fmla="*/ 2147483647 w 69"/>
              <a:gd name="T63" fmla="*/ 0 h 69"/>
              <a:gd name="T64" fmla="*/ 2147483647 w 69"/>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41" y="0"/>
                </a:moveTo>
                <a:lnTo>
                  <a:pt x="41" y="0"/>
                </a:lnTo>
                <a:lnTo>
                  <a:pt x="55" y="0"/>
                </a:lnTo>
                <a:lnTo>
                  <a:pt x="55" y="14"/>
                </a:lnTo>
                <a:lnTo>
                  <a:pt x="69" y="14"/>
                </a:lnTo>
                <a:lnTo>
                  <a:pt x="69" y="27"/>
                </a:lnTo>
                <a:lnTo>
                  <a:pt x="69" y="41"/>
                </a:lnTo>
                <a:lnTo>
                  <a:pt x="69" y="55"/>
                </a:lnTo>
                <a:lnTo>
                  <a:pt x="55" y="55"/>
                </a:lnTo>
                <a:lnTo>
                  <a:pt x="55" y="69"/>
                </a:lnTo>
                <a:lnTo>
                  <a:pt x="41" y="69"/>
                </a:lnTo>
                <a:lnTo>
                  <a:pt x="28" y="69"/>
                </a:lnTo>
                <a:lnTo>
                  <a:pt x="14" y="69"/>
                </a:lnTo>
                <a:lnTo>
                  <a:pt x="14" y="55"/>
                </a:lnTo>
                <a:lnTo>
                  <a:pt x="0" y="55"/>
                </a:lnTo>
                <a:lnTo>
                  <a:pt x="0" y="41"/>
                </a:lnTo>
                <a:lnTo>
                  <a:pt x="0" y="27"/>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090" name="Oval 83"/>
          <p:cNvSpPr>
            <a:spLocks noChangeArrowheads="1"/>
          </p:cNvSpPr>
          <p:nvPr/>
        </p:nvSpPr>
        <p:spPr bwMode="auto">
          <a:xfrm>
            <a:off x="2028825" y="3754438"/>
            <a:ext cx="109538"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091" name="Freeform 84"/>
          <p:cNvSpPr>
            <a:spLocks/>
          </p:cNvSpPr>
          <p:nvPr/>
        </p:nvSpPr>
        <p:spPr bwMode="auto">
          <a:xfrm>
            <a:off x="2028825" y="3754438"/>
            <a:ext cx="109538"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3"/>
                </a:lnTo>
                <a:lnTo>
                  <a:pt x="69" y="13"/>
                </a:lnTo>
                <a:lnTo>
                  <a:pt x="69" y="27"/>
                </a:lnTo>
                <a:lnTo>
                  <a:pt x="69" y="41"/>
                </a:lnTo>
                <a:lnTo>
                  <a:pt x="69" y="54"/>
                </a:lnTo>
                <a:lnTo>
                  <a:pt x="55" y="54"/>
                </a:lnTo>
                <a:lnTo>
                  <a:pt x="55" y="68"/>
                </a:lnTo>
                <a:lnTo>
                  <a:pt x="41" y="68"/>
                </a:lnTo>
                <a:lnTo>
                  <a:pt x="27" y="68"/>
                </a:lnTo>
                <a:lnTo>
                  <a:pt x="14" y="68"/>
                </a:lnTo>
                <a:lnTo>
                  <a:pt x="14" y="54"/>
                </a:lnTo>
                <a:lnTo>
                  <a:pt x="0" y="54"/>
                </a:lnTo>
                <a:lnTo>
                  <a:pt x="0" y="41"/>
                </a:lnTo>
                <a:lnTo>
                  <a:pt x="0" y="27"/>
                </a:lnTo>
                <a:lnTo>
                  <a:pt x="0" y="13"/>
                </a:lnTo>
                <a:lnTo>
                  <a:pt x="14" y="13"/>
                </a:lnTo>
                <a:lnTo>
                  <a:pt x="14" y="0"/>
                </a:lnTo>
                <a:lnTo>
                  <a:pt x="27" y="0"/>
                </a:lnTo>
                <a:lnTo>
                  <a:pt x="41" y="0"/>
                </a:lnTo>
                <a:close/>
              </a:path>
            </a:pathLst>
          </a:custGeom>
          <a:noFill/>
          <a:ln w="22225">
            <a:solidFill>
              <a:srgbClr val="FFFFFF"/>
            </a:solidFill>
            <a:round/>
            <a:headEnd/>
            <a:tailEnd/>
          </a:ln>
        </p:spPr>
        <p:txBody>
          <a:bodyPr/>
          <a:lstStyle/>
          <a:p>
            <a:endParaRPr lang="en-US" dirty="0"/>
          </a:p>
        </p:txBody>
      </p:sp>
      <p:sp>
        <p:nvSpPr>
          <p:cNvPr id="43092" name="Oval 85"/>
          <p:cNvSpPr>
            <a:spLocks noChangeArrowheads="1"/>
          </p:cNvSpPr>
          <p:nvPr/>
        </p:nvSpPr>
        <p:spPr bwMode="auto">
          <a:xfrm>
            <a:off x="2268538" y="3602038"/>
            <a:ext cx="109537"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093" name="Freeform 86"/>
          <p:cNvSpPr>
            <a:spLocks/>
          </p:cNvSpPr>
          <p:nvPr/>
        </p:nvSpPr>
        <p:spPr bwMode="auto">
          <a:xfrm>
            <a:off x="2268538" y="3602038"/>
            <a:ext cx="109537"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3"/>
                </a:lnTo>
                <a:lnTo>
                  <a:pt x="69" y="13"/>
                </a:lnTo>
                <a:lnTo>
                  <a:pt x="69" y="27"/>
                </a:lnTo>
                <a:lnTo>
                  <a:pt x="69" y="41"/>
                </a:lnTo>
                <a:lnTo>
                  <a:pt x="69" y="54"/>
                </a:lnTo>
                <a:lnTo>
                  <a:pt x="55" y="54"/>
                </a:lnTo>
                <a:lnTo>
                  <a:pt x="55" y="68"/>
                </a:lnTo>
                <a:lnTo>
                  <a:pt x="41" y="68"/>
                </a:lnTo>
                <a:lnTo>
                  <a:pt x="28" y="68"/>
                </a:lnTo>
                <a:lnTo>
                  <a:pt x="14" y="68"/>
                </a:lnTo>
                <a:lnTo>
                  <a:pt x="14" y="54"/>
                </a:lnTo>
                <a:lnTo>
                  <a:pt x="0" y="54"/>
                </a:lnTo>
                <a:lnTo>
                  <a:pt x="0" y="41"/>
                </a:lnTo>
                <a:lnTo>
                  <a:pt x="0" y="27"/>
                </a:lnTo>
                <a:lnTo>
                  <a:pt x="0" y="13"/>
                </a:lnTo>
                <a:lnTo>
                  <a:pt x="14" y="13"/>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094" name="Oval 87"/>
          <p:cNvSpPr>
            <a:spLocks noChangeArrowheads="1"/>
          </p:cNvSpPr>
          <p:nvPr/>
        </p:nvSpPr>
        <p:spPr bwMode="auto">
          <a:xfrm>
            <a:off x="2530475" y="3906838"/>
            <a:ext cx="109538"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095" name="Freeform 88"/>
          <p:cNvSpPr>
            <a:spLocks/>
          </p:cNvSpPr>
          <p:nvPr/>
        </p:nvSpPr>
        <p:spPr bwMode="auto">
          <a:xfrm>
            <a:off x="2530475" y="3906838"/>
            <a:ext cx="109538"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3"/>
                </a:lnTo>
                <a:lnTo>
                  <a:pt x="69" y="13"/>
                </a:lnTo>
                <a:lnTo>
                  <a:pt x="69" y="27"/>
                </a:lnTo>
                <a:lnTo>
                  <a:pt x="69" y="41"/>
                </a:lnTo>
                <a:lnTo>
                  <a:pt x="69" y="55"/>
                </a:lnTo>
                <a:lnTo>
                  <a:pt x="55" y="55"/>
                </a:lnTo>
                <a:lnTo>
                  <a:pt x="55" y="68"/>
                </a:lnTo>
                <a:lnTo>
                  <a:pt x="41" y="68"/>
                </a:lnTo>
                <a:lnTo>
                  <a:pt x="28" y="68"/>
                </a:lnTo>
                <a:lnTo>
                  <a:pt x="14" y="68"/>
                </a:lnTo>
                <a:lnTo>
                  <a:pt x="14" y="55"/>
                </a:lnTo>
                <a:lnTo>
                  <a:pt x="0" y="55"/>
                </a:lnTo>
                <a:lnTo>
                  <a:pt x="0" y="41"/>
                </a:lnTo>
                <a:lnTo>
                  <a:pt x="0" y="27"/>
                </a:lnTo>
                <a:lnTo>
                  <a:pt x="0" y="13"/>
                </a:lnTo>
                <a:lnTo>
                  <a:pt x="14" y="13"/>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096" name="Oval 89"/>
          <p:cNvSpPr>
            <a:spLocks noChangeArrowheads="1"/>
          </p:cNvSpPr>
          <p:nvPr/>
        </p:nvSpPr>
        <p:spPr bwMode="auto">
          <a:xfrm>
            <a:off x="2770188" y="3622675"/>
            <a:ext cx="109537" cy="109538"/>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097" name="Freeform 90"/>
          <p:cNvSpPr>
            <a:spLocks/>
          </p:cNvSpPr>
          <p:nvPr/>
        </p:nvSpPr>
        <p:spPr bwMode="auto">
          <a:xfrm>
            <a:off x="2770188" y="3622675"/>
            <a:ext cx="109537" cy="109538"/>
          </a:xfrm>
          <a:custGeom>
            <a:avLst/>
            <a:gdLst>
              <a:gd name="T0" fmla="*/ 2147483647 w 69"/>
              <a:gd name="T1" fmla="*/ 0 h 69"/>
              <a:gd name="T2" fmla="*/ 2147483647 w 69"/>
              <a:gd name="T3" fmla="*/ 0 h 69"/>
              <a:gd name="T4" fmla="*/ 2147483647 w 69"/>
              <a:gd name="T5" fmla="*/ 0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0 w 69"/>
              <a:gd name="T43" fmla="*/ 2147483647 h 69"/>
              <a:gd name="T44" fmla="*/ 0 w 69"/>
              <a:gd name="T45" fmla="*/ 2147483647 h 69"/>
              <a:gd name="T46" fmla="*/ 0 w 69"/>
              <a:gd name="T47" fmla="*/ 2147483647 h 69"/>
              <a:gd name="T48" fmla="*/ 0 w 69"/>
              <a:gd name="T49" fmla="*/ 2147483647 h 69"/>
              <a:gd name="T50" fmla="*/ 0 w 69"/>
              <a:gd name="T51" fmla="*/ 2147483647 h 69"/>
              <a:gd name="T52" fmla="*/ 0 w 69"/>
              <a:gd name="T53" fmla="*/ 2147483647 h 69"/>
              <a:gd name="T54" fmla="*/ 2147483647 w 69"/>
              <a:gd name="T55" fmla="*/ 2147483647 h 69"/>
              <a:gd name="T56" fmla="*/ 2147483647 w 69"/>
              <a:gd name="T57" fmla="*/ 2147483647 h 69"/>
              <a:gd name="T58" fmla="*/ 2147483647 w 69"/>
              <a:gd name="T59" fmla="*/ 0 h 69"/>
              <a:gd name="T60" fmla="*/ 2147483647 w 69"/>
              <a:gd name="T61" fmla="*/ 0 h 69"/>
              <a:gd name="T62" fmla="*/ 2147483647 w 69"/>
              <a:gd name="T63" fmla="*/ 0 h 69"/>
              <a:gd name="T64" fmla="*/ 2147483647 w 69"/>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41" y="0"/>
                </a:moveTo>
                <a:lnTo>
                  <a:pt x="41" y="0"/>
                </a:lnTo>
                <a:lnTo>
                  <a:pt x="55" y="0"/>
                </a:lnTo>
                <a:lnTo>
                  <a:pt x="55" y="14"/>
                </a:lnTo>
                <a:lnTo>
                  <a:pt x="69" y="14"/>
                </a:lnTo>
                <a:lnTo>
                  <a:pt x="69" y="28"/>
                </a:lnTo>
                <a:lnTo>
                  <a:pt x="69" y="41"/>
                </a:lnTo>
                <a:lnTo>
                  <a:pt x="69" y="55"/>
                </a:lnTo>
                <a:lnTo>
                  <a:pt x="55" y="55"/>
                </a:lnTo>
                <a:lnTo>
                  <a:pt x="55" y="69"/>
                </a:lnTo>
                <a:lnTo>
                  <a:pt x="41" y="69"/>
                </a:lnTo>
                <a:lnTo>
                  <a:pt x="28" y="69"/>
                </a:lnTo>
                <a:lnTo>
                  <a:pt x="14" y="69"/>
                </a:lnTo>
                <a:lnTo>
                  <a:pt x="14" y="55"/>
                </a:lnTo>
                <a:lnTo>
                  <a:pt x="0" y="55"/>
                </a:lnTo>
                <a:lnTo>
                  <a:pt x="0" y="41"/>
                </a:lnTo>
                <a:lnTo>
                  <a:pt x="0" y="28"/>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098" name="Oval 91"/>
          <p:cNvSpPr>
            <a:spLocks noChangeArrowheads="1"/>
          </p:cNvSpPr>
          <p:nvPr/>
        </p:nvSpPr>
        <p:spPr bwMode="auto">
          <a:xfrm>
            <a:off x="3032125" y="3317875"/>
            <a:ext cx="109538" cy="109538"/>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099" name="Freeform 92"/>
          <p:cNvSpPr>
            <a:spLocks/>
          </p:cNvSpPr>
          <p:nvPr/>
        </p:nvSpPr>
        <p:spPr bwMode="auto">
          <a:xfrm>
            <a:off x="3032125" y="3317875"/>
            <a:ext cx="109538" cy="109538"/>
          </a:xfrm>
          <a:custGeom>
            <a:avLst/>
            <a:gdLst>
              <a:gd name="T0" fmla="*/ 2147483647 w 69"/>
              <a:gd name="T1" fmla="*/ 0 h 69"/>
              <a:gd name="T2" fmla="*/ 2147483647 w 69"/>
              <a:gd name="T3" fmla="*/ 0 h 69"/>
              <a:gd name="T4" fmla="*/ 2147483647 w 69"/>
              <a:gd name="T5" fmla="*/ 0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0 w 69"/>
              <a:gd name="T43" fmla="*/ 2147483647 h 69"/>
              <a:gd name="T44" fmla="*/ 0 w 69"/>
              <a:gd name="T45" fmla="*/ 2147483647 h 69"/>
              <a:gd name="T46" fmla="*/ 0 w 69"/>
              <a:gd name="T47" fmla="*/ 2147483647 h 69"/>
              <a:gd name="T48" fmla="*/ 0 w 69"/>
              <a:gd name="T49" fmla="*/ 2147483647 h 69"/>
              <a:gd name="T50" fmla="*/ 0 w 69"/>
              <a:gd name="T51" fmla="*/ 2147483647 h 69"/>
              <a:gd name="T52" fmla="*/ 0 w 69"/>
              <a:gd name="T53" fmla="*/ 2147483647 h 69"/>
              <a:gd name="T54" fmla="*/ 2147483647 w 69"/>
              <a:gd name="T55" fmla="*/ 2147483647 h 69"/>
              <a:gd name="T56" fmla="*/ 2147483647 w 69"/>
              <a:gd name="T57" fmla="*/ 2147483647 h 69"/>
              <a:gd name="T58" fmla="*/ 2147483647 w 69"/>
              <a:gd name="T59" fmla="*/ 0 h 69"/>
              <a:gd name="T60" fmla="*/ 2147483647 w 69"/>
              <a:gd name="T61" fmla="*/ 0 h 69"/>
              <a:gd name="T62" fmla="*/ 2147483647 w 69"/>
              <a:gd name="T63" fmla="*/ 0 h 69"/>
              <a:gd name="T64" fmla="*/ 2147483647 w 69"/>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41" y="0"/>
                </a:moveTo>
                <a:lnTo>
                  <a:pt x="41" y="0"/>
                </a:lnTo>
                <a:lnTo>
                  <a:pt x="55" y="0"/>
                </a:lnTo>
                <a:lnTo>
                  <a:pt x="55" y="14"/>
                </a:lnTo>
                <a:lnTo>
                  <a:pt x="69" y="14"/>
                </a:lnTo>
                <a:lnTo>
                  <a:pt x="69" y="28"/>
                </a:lnTo>
                <a:lnTo>
                  <a:pt x="69" y="41"/>
                </a:lnTo>
                <a:lnTo>
                  <a:pt x="69" y="55"/>
                </a:lnTo>
                <a:lnTo>
                  <a:pt x="55" y="55"/>
                </a:lnTo>
                <a:lnTo>
                  <a:pt x="55" y="69"/>
                </a:lnTo>
                <a:lnTo>
                  <a:pt x="41" y="69"/>
                </a:lnTo>
                <a:lnTo>
                  <a:pt x="28" y="69"/>
                </a:lnTo>
                <a:lnTo>
                  <a:pt x="14" y="69"/>
                </a:lnTo>
                <a:lnTo>
                  <a:pt x="14" y="55"/>
                </a:lnTo>
                <a:lnTo>
                  <a:pt x="0" y="55"/>
                </a:lnTo>
                <a:lnTo>
                  <a:pt x="0" y="41"/>
                </a:lnTo>
                <a:lnTo>
                  <a:pt x="0" y="28"/>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00" name="Oval 93"/>
          <p:cNvSpPr>
            <a:spLocks noChangeArrowheads="1"/>
          </p:cNvSpPr>
          <p:nvPr/>
        </p:nvSpPr>
        <p:spPr bwMode="auto">
          <a:xfrm>
            <a:off x="3294063" y="3362325"/>
            <a:ext cx="109537"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01" name="Freeform 94"/>
          <p:cNvSpPr>
            <a:spLocks/>
          </p:cNvSpPr>
          <p:nvPr/>
        </p:nvSpPr>
        <p:spPr bwMode="auto">
          <a:xfrm>
            <a:off x="3294063" y="3362325"/>
            <a:ext cx="109537"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3"/>
                </a:lnTo>
                <a:lnTo>
                  <a:pt x="69" y="13"/>
                </a:lnTo>
                <a:lnTo>
                  <a:pt x="69" y="27"/>
                </a:lnTo>
                <a:lnTo>
                  <a:pt x="69" y="41"/>
                </a:lnTo>
                <a:lnTo>
                  <a:pt x="69" y="54"/>
                </a:lnTo>
                <a:lnTo>
                  <a:pt x="55" y="54"/>
                </a:lnTo>
                <a:lnTo>
                  <a:pt x="55" y="68"/>
                </a:lnTo>
                <a:lnTo>
                  <a:pt x="41" y="68"/>
                </a:lnTo>
                <a:lnTo>
                  <a:pt x="28" y="68"/>
                </a:lnTo>
                <a:lnTo>
                  <a:pt x="14" y="68"/>
                </a:lnTo>
                <a:lnTo>
                  <a:pt x="14" y="54"/>
                </a:lnTo>
                <a:lnTo>
                  <a:pt x="0" y="54"/>
                </a:lnTo>
                <a:lnTo>
                  <a:pt x="0" y="41"/>
                </a:lnTo>
                <a:lnTo>
                  <a:pt x="0" y="27"/>
                </a:lnTo>
                <a:lnTo>
                  <a:pt x="0" y="13"/>
                </a:lnTo>
                <a:lnTo>
                  <a:pt x="14" y="13"/>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02" name="Oval 95"/>
          <p:cNvSpPr>
            <a:spLocks noChangeArrowheads="1"/>
          </p:cNvSpPr>
          <p:nvPr/>
        </p:nvSpPr>
        <p:spPr bwMode="auto">
          <a:xfrm>
            <a:off x="3533775" y="3317875"/>
            <a:ext cx="109538" cy="109538"/>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03" name="Freeform 96"/>
          <p:cNvSpPr>
            <a:spLocks/>
          </p:cNvSpPr>
          <p:nvPr/>
        </p:nvSpPr>
        <p:spPr bwMode="auto">
          <a:xfrm>
            <a:off x="3533775" y="3317875"/>
            <a:ext cx="109538" cy="109538"/>
          </a:xfrm>
          <a:custGeom>
            <a:avLst/>
            <a:gdLst>
              <a:gd name="T0" fmla="*/ 2147483647 w 69"/>
              <a:gd name="T1" fmla="*/ 0 h 69"/>
              <a:gd name="T2" fmla="*/ 2147483647 w 69"/>
              <a:gd name="T3" fmla="*/ 0 h 69"/>
              <a:gd name="T4" fmla="*/ 2147483647 w 69"/>
              <a:gd name="T5" fmla="*/ 0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0 w 69"/>
              <a:gd name="T43" fmla="*/ 2147483647 h 69"/>
              <a:gd name="T44" fmla="*/ 0 w 69"/>
              <a:gd name="T45" fmla="*/ 2147483647 h 69"/>
              <a:gd name="T46" fmla="*/ 0 w 69"/>
              <a:gd name="T47" fmla="*/ 2147483647 h 69"/>
              <a:gd name="T48" fmla="*/ 0 w 69"/>
              <a:gd name="T49" fmla="*/ 2147483647 h 69"/>
              <a:gd name="T50" fmla="*/ 0 w 69"/>
              <a:gd name="T51" fmla="*/ 2147483647 h 69"/>
              <a:gd name="T52" fmla="*/ 0 w 69"/>
              <a:gd name="T53" fmla="*/ 2147483647 h 69"/>
              <a:gd name="T54" fmla="*/ 2147483647 w 69"/>
              <a:gd name="T55" fmla="*/ 2147483647 h 69"/>
              <a:gd name="T56" fmla="*/ 2147483647 w 69"/>
              <a:gd name="T57" fmla="*/ 2147483647 h 69"/>
              <a:gd name="T58" fmla="*/ 2147483647 w 69"/>
              <a:gd name="T59" fmla="*/ 0 h 69"/>
              <a:gd name="T60" fmla="*/ 2147483647 w 69"/>
              <a:gd name="T61" fmla="*/ 0 h 69"/>
              <a:gd name="T62" fmla="*/ 2147483647 w 69"/>
              <a:gd name="T63" fmla="*/ 0 h 69"/>
              <a:gd name="T64" fmla="*/ 2147483647 w 69"/>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41" y="0"/>
                </a:moveTo>
                <a:lnTo>
                  <a:pt x="41" y="0"/>
                </a:lnTo>
                <a:lnTo>
                  <a:pt x="55" y="0"/>
                </a:lnTo>
                <a:lnTo>
                  <a:pt x="55" y="14"/>
                </a:lnTo>
                <a:lnTo>
                  <a:pt x="69" y="14"/>
                </a:lnTo>
                <a:lnTo>
                  <a:pt x="69" y="28"/>
                </a:lnTo>
                <a:lnTo>
                  <a:pt x="69" y="41"/>
                </a:lnTo>
                <a:lnTo>
                  <a:pt x="69" y="55"/>
                </a:lnTo>
                <a:lnTo>
                  <a:pt x="55" y="55"/>
                </a:lnTo>
                <a:lnTo>
                  <a:pt x="55" y="69"/>
                </a:lnTo>
                <a:lnTo>
                  <a:pt x="41" y="69"/>
                </a:lnTo>
                <a:lnTo>
                  <a:pt x="28" y="69"/>
                </a:lnTo>
                <a:lnTo>
                  <a:pt x="14" y="69"/>
                </a:lnTo>
                <a:lnTo>
                  <a:pt x="14" y="55"/>
                </a:lnTo>
                <a:lnTo>
                  <a:pt x="0" y="55"/>
                </a:lnTo>
                <a:lnTo>
                  <a:pt x="0" y="41"/>
                </a:lnTo>
                <a:lnTo>
                  <a:pt x="0" y="28"/>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04" name="Oval 97"/>
          <p:cNvSpPr>
            <a:spLocks noChangeArrowheads="1"/>
          </p:cNvSpPr>
          <p:nvPr/>
        </p:nvSpPr>
        <p:spPr bwMode="auto">
          <a:xfrm>
            <a:off x="3795713" y="3557588"/>
            <a:ext cx="109537" cy="109537"/>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05" name="Freeform 98"/>
          <p:cNvSpPr>
            <a:spLocks/>
          </p:cNvSpPr>
          <p:nvPr/>
        </p:nvSpPr>
        <p:spPr bwMode="auto">
          <a:xfrm>
            <a:off x="3795713" y="3557588"/>
            <a:ext cx="109537" cy="109537"/>
          </a:xfrm>
          <a:custGeom>
            <a:avLst/>
            <a:gdLst>
              <a:gd name="T0" fmla="*/ 2147483647 w 69"/>
              <a:gd name="T1" fmla="*/ 0 h 69"/>
              <a:gd name="T2" fmla="*/ 2147483647 w 69"/>
              <a:gd name="T3" fmla="*/ 0 h 69"/>
              <a:gd name="T4" fmla="*/ 2147483647 w 69"/>
              <a:gd name="T5" fmla="*/ 0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0 w 69"/>
              <a:gd name="T43" fmla="*/ 2147483647 h 69"/>
              <a:gd name="T44" fmla="*/ 0 w 69"/>
              <a:gd name="T45" fmla="*/ 2147483647 h 69"/>
              <a:gd name="T46" fmla="*/ 0 w 69"/>
              <a:gd name="T47" fmla="*/ 2147483647 h 69"/>
              <a:gd name="T48" fmla="*/ 0 w 69"/>
              <a:gd name="T49" fmla="*/ 2147483647 h 69"/>
              <a:gd name="T50" fmla="*/ 0 w 69"/>
              <a:gd name="T51" fmla="*/ 2147483647 h 69"/>
              <a:gd name="T52" fmla="*/ 0 w 69"/>
              <a:gd name="T53" fmla="*/ 2147483647 h 69"/>
              <a:gd name="T54" fmla="*/ 2147483647 w 69"/>
              <a:gd name="T55" fmla="*/ 2147483647 h 69"/>
              <a:gd name="T56" fmla="*/ 2147483647 w 69"/>
              <a:gd name="T57" fmla="*/ 2147483647 h 69"/>
              <a:gd name="T58" fmla="*/ 2147483647 w 69"/>
              <a:gd name="T59" fmla="*/ 0 h 69"/>
              <a:gd name="T60" fmla="*/ 2147483647 w 69"/>
              <a:gd name="T61" fmla="*/ 0 h 69"/>
              <a:gd name="T62" fmla="*/ 2147483647 w 69"/>
              <a:gd name="T63" fmla="*/ 0 h 69"/>
              <a:gd name="T64" fmla="*/ 2147483647 w 69"/>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41" y="0"/>
                </a:moveTo>
                <a:lnTo>
                  <a:pt x="41" y="0"/>
                </a:lnTo>
                <a:lnTo>
                  <a:pt x="55" y="0"/>
                </a:lnTo>
                <a:lnTo>
                  <a:pt x="55" y="14"/>
                </a:lnTo>
                <a:lnTo>
                  <a:pt x="69" y="14"/>
                </a:lnTo>
                <a:lnTo>
                  <a:pt x="69" y="28"/>
                </a:lnTo>
                <a:lnTo>
                  <a:pt x="69" y="41"/>
                </a:lnTo>
                <a:lnTo>
                  <a:pt x="69" y="55"/>
                </a:lnTo>
                <a:lnTo>
                  <a:pt x="55" y="55"/>
                </a:lnTo>
                <a:lnTo>
                  <a:pt x="55" y="69"/>
                </a:lnTo>
                <a:lnTo>
                  <a:pt x="41" y="69"/>
                </a:lnTo>
                <a:lnTo>
                  <a:pt x="28" y="69"/>
                </a:lnTo>
                <a:lnTo>
                  <a:pt x="14" y="69"/>
                </a:lnTo>
                <a:lnTo>
                  <a:pt x="14" y="55"/>
                </a:lnTo>
                <a:lnTo>
                  <a:pt x="0" y="55"/>
                </a:lnTo>
                <a:lnTo>
                  <a:pt x="0" y="41"/>
                </a:lnTo>
                <a:lnTo>
                  <a:pt x="0" y="28"/>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06" name="Oval 99"/>
          <p:cNvSpPr>
            <a:spLocks noChangeArrowheads="1"/>
          </p:cNvSpPr>
          <p:nvPr/>
        </p:nvSpPr>
        <p:spPr bwMode="auto">
          <a:xfrm>
            <a:off x="4035425" y="3362325"/>
            <a:ext cx="109538"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07" name="Freeform 100"/>
          <p:cNvSpPr>
            <a:spLocks/>
          </p:cNvSpPr>
          <p:nvPr/>
        </p:nvSpPr>
        <p:spPr bwMode="auto">
          <a:xfrm>
            <a:off x="4035425" y="3362325"/>
            <a:ext cx="109538"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3"/>
                </a:lnTo>
                <a:lnTo>
                  <a:pt x="69" y="13"/>
                </a:lnTo>
                <a:lnTo>
                  <a:pt x="69" y="27"/>
                </a:lnTo>
                <a:lnTo>
                  <a:pt x="69" y="41"/>
                </a:lnTo>
                <a:lnTo>
                  <a:pt x="69" y="54"/>
                </a:lnTo>
                <a:lnTo>
                  <a:pt x="55" y="54"/>
                </a:lnTo>
                <a:lnTo>
                  <a:pt x="55" y="68"/>
                </a:lnTo>
                <a:lnTo>
                  <a:pt x="41" y="68"/>
                </a:lnTo>
                <a:lnTo>
                  <a:pt x="28" y="68"/>
                </a:lnTo>
                <a:lnTo>
                  <a:pt x="14" y="68"/>
                </a:lnTo>
                <a:lnTo>
                  <a:pt x="14" y="54"/>
                </a:lnTo>
                <a:lnTo>
                  <a:pt x="0" y="54"/>
                </a:lnTo>
                <a:lnTo>
                  <a:pt x="0" y="41"/>
                </a:lnTo>
                <a:lnTo>
                  <a:pt x="0" y="27"/>
                </a:lnTo>
                <a:lnTo>
                  <a:pt x="0" y="13"/>
                </a:lnTo>
                <a:lnTo>
                  <a:pt x="14" y="13"/>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08" name="Oval 101"/>
          <p:cNvSpPr>
            <a:spLocks noChangeArrowheads="1"/>
          </p:cNvSpPr>
          <p:nvPr/>
        </p:nvSpPr>
        <p:spPr bwMode="auto">
          <a:xfrm>
            <a:off x="4297363" y="3187700"/>
            <a:ext cx="109537"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09" name="Freeform 102"/>
          <p:cNvSpPr>
            <a:spLocks/>
          </p:cNvSpPr>
          <p:nvPr/>
        </p:nvSpPr>
        <p:spPr bwMode="auto">
          <a:xfrm>
            <a:off x="4297363" y="3187700"/>
            <a:ext cx="109537"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4"/>
                </a:lnTo>
                <a:lnTo>
                  <a:pt x="69" y="14"/>
                </a:lnTo>
                <a:lnTo>
                  <a:pt x="69" y="27"/>
                </a:lnTo>
                <a:lnTo>
                  <a:pt x="69" y="41"/>
                </a:lnTo>
                <a:lnTo>
                  <a:pt x="69" y="55"/>
                </a:lnTo>
                <a:lnTo>
                  <a:pt x="55" y="55"/>
                </a:lnTo>
                <a:lnTo>
                  <a:pt x="55" y="68"/>
                </a:lnTo>
                <a:lnTo>
                  <a:pt x="41" y="68"/>
                </a:lnTo>
                <a:lnTo>
                  <a:pt x="28" y="68"/>
                </a:lnTo>
                <a:lnTo>
                  <a:pt x="14" y="68"/>
                </a:lnTo>
                <a:lnTo>
                  <a:pt x="14" y="55"/>
                </a:lnTo>
                <a:lnTo>
                  <a:pt x="0" y="55"/>
                </a:lnTo>
                <a:lnTo>
                  <a:pt x="0" y="41"/>
                </a:lnTo>
                <a:lnTo>
                  <a:pt x="0" y="27"/>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10" name="Oval 103"/>
          <p:cNvSpPr>
            <a:spLocks noChangeArrowheads="1"/>
          </p:cNvSpPr>
          <p:nvPr/>
        </p:nvSpPr>
        <p:spPr bwMode="auto">
          <a:xfrm>
            <a:off x="4559300" y="3187700"/>
            <a:ext cx="109538"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11" name="Freeform 104"/>
          <p:cNvSpPr>
            <a:spLocks/>
          </p:cNvSpPr>
          <p:nvPr/>
        </p:nvSpPr>
        <p:spPr bwMode="auto">
          <a:xfrm>
            <a:off x="4559300" y="3187700"/>
            <a:ext cx="109538"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4"/>
                </a:lnTo>
                <a:lnTo>
                  <a:pt x="69" y="14"/>
                </a:lnTo>
                <a:lnTo>
                  <a:pt x="69" y="27"/>
                </a:lnTo>
                <a:lnTo>
                  <a:pt x="69" y="41"/>
                </a:lnTo>
                <a:lnTo>
                  <a:pt x="69" y="55"/>
                </a:lnTo>
                <a:lnTo>
                  <a:pt x="55" y="55"/>
                </a:lnTo>
                <a:lnTo>
                  <a:pt x="55" y="68"/>
                </a:lnTo>
                <a:lnTo>
                  <a:pt x="41" y="68"/>
                </a:lnTo>
                <a:lnTo>
                  <a:pt x="28" y="68"/>
                </a:lnTo>
                <a:lnTo>
                  <a:pt x="14" y="68"/>
                </a:lnTo>
                <a:lnTo>
                  <a:pt x="14" y="55"/>
                </a:lnTo>
                <a:lnTo>
                  <a:pt x="0" y="55"/>
                </a:lnTo>
                <a:lnTo>
                  <a:pt x="0" y="41"/>
                </a:lnTo>
                <a:lnTo>
                  <a:pt x="0" y="27"/>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12" name="Oval 105"/>
          <p:cNvSpPr>
            <a:spLocks noChangeArrowheads="1"/>
          </p:cNvSpPr>
          <p:nvPr/>
        </p:nvSpPr>
        <p:spPr bwMode="auto">
          <a:xfrm>
            <a:off x="4799013" y="3187700"/>
            <a:ext cx="109537"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13" name="Freeform 106"/>
          <p:cNvSpPr>
            <a:spLocks/>
          </p:cNvSpPr>
          <p:nvPr/>
        </p:nvSpPr>
        <p:spPr bwMode="auto">
          <a:xfrm>
            <a:off x="4799013" y="3187700"/>
            <a:ext cx="109537"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4"/>
                </a:lnTo>
                <a:lnTo>
                  <a:pt x="69" y="14"/>
                </a:lnTo>
                <a:lnTo>
                  <a:pt x="69" y="27"/>
                </a:lnTo>
                <a:lnTo>
                  <a:pt x="69" y="41"/>
                </a:lnTo>
                <a:lnTo>
                  <a:pt x="69" y="55"/>
                </a:lnTo>
                <a:lnTo>
                  <a:pt x="55" y="55"/>
                </a:lnTo>
                <a:lnTo>
                  <a:pt x="55" y="68"/>
                </a:lnTo>
                <a:lnTo>
                  <a:pt x="41" y="68"/>
                </a:lnTo>
                <a:lnTo>
                  <a:pt x="28" y="68"/>
                </a:lnTo>
                <a:lnTo>
                  <a:pt x="14" y="68"/>
                </a:lnTo>
                <a:lnTo>
                  <a:pt x="14" y="55"/>
                </a:lnTo>
                <a:lnTo>
                  <a:pt x="0" y="55"/>
                </a:lnTo>
                <a:lnTo>
                  <a:pt x="0" y="41"/>
                </a:lnTo>
                <a:lnTo>
                  <a:pt x="0" y="27"/>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14" name="Oval 107"/>
          <p:cNvSpPr>
            <a:spLocks noChangeArrowheads="1"/>
          </p:cNvSpPr>
          <p:nvPr/>
        </p:nvSpPr>
        <p:spPr bwMode="auto">
          <a:xfrm>
            <a:off x="5060950" y="3317875"/>
            <a:ext cx="109538" cy="109538"/>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15" name="Freeform 108"/>
          <p:cNvSpPr>
            <a:spLocks/>
          </p:cNvSpPr>
          <p:nvPr/>
        </p:nvSpPr>
        <p:spPr bwMode="auto">
          <a:xfrm>
            <a:off x="5060950" y="3317875"/>
            <a:ext cx="109538" cy="109538"/>
          </a:xfrm>
          <a:custGeom>
            <a:avLst/>
            <a:gdLst>
              <a:gd name="T0" fmla="*/ 2147483647 w 69"/>
              <a:gd name="T1" fmla="*/ 0 h 69"/>
              <a:gd name="T2" fmla="*/ 2147483647 w 69"/>
              <a:gd name="T3" fmla="*/ 0 h 69"/>
              <a:gd name="T4" fmla="*/ 2147483647 w 69"/>
              <a:gd name="T5" fmla="*/ 0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0 w 69"/>
              <a:gd name="T43" fmla="*/ 2147483647 h 69"/>
              <a:gd name="T44" fmla="*/ 0 w 69"/>
              <a:gd name="T45" fmla="*/ 2147483647 h 69"/>
              <a:gd name="T46" fmla="*/ 0 w 69"/>
              <a:gd name="T47" fmla="*/ 2147483647 h 69"/>
              <a:gd name="T48" fmla="*/ 0 w 69"/>
              <a:gd name="T49" fmla="*/ 2147483647 h 69"/>
              <a:gd name="T50" fmla="*/ 0 w 69"/>
              <a:gd name="T51" fmla="*/ 2147483647 h 69"/>
              <a:gd name="T52" fmla="*/ 0 w 69"/>
              <a:gd name="T53" fmla="*/ 2147483647 h 69"/>
              <a:gd name="T54" fmla="*/ 2147483647 w 69"/>
              <a:gd name="T55" fmla="*/ 2147483647 h 69"/>
              <a:gd name="T56" fmla="*/ 2147483647 w 69"/>
              <a:gd name="T57" fmla="*/ 2147483647 h 69"/>
              <a:gd name="T58" fmla="*/ 2147483647 w 69"/>
              <a:gd name="T59" fmla="*/ 0 h 69"/>
              <a:gd name="T60" fmla="*/ 2147483647 w 69"/>
              <a:gd name="T61" fmla="*/ 0 h 69"/>
              <a:gd name="T62" fmla="*/ 2147483647 w 69"/>
              <a:gd name="T63" fmla="*/ 0 h 69"/>
              <a:gd name="T64" fmla="*/ 2147483647 w 69"/>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41" y="0"/>
                </a:moveTo>
                <a:lnTo>
                  <a:pt x="41" y="0"/>
                </a:lnTo>
                <a:lnTo>
                  <a:pt x="55" y="0"/>
                </a:lnTo>
                <a:lnTo>
                  <a:pt x="55" y="14"/>
                </a:lnTo>
                <a:lnTo>
                  <a:pt x="69" y="14"/>
                </a:lnTo>
                <a:lnTo>
                  <a:pt x="69" y="28"/>
                </a:lnTo>
                <a:lnTo>
                  <a:pt x="69" y="41"/>
                </a:lnTo>
                <a:lnTo>
                  <a:pt x="69" y="55"/>
                </a:lnTo>
                <a:lnTo>
                  <a:pt x="55" y="55"/>
                </a:lnTo>
                <a:lnTo>
                  <a:pt x="55" y="69"/>
                </a:lnTo>
                <a:lnTo>
                  <a:pt x="41" y="69"/>
                </a:lnTo>
                <a:lnTo>
                  <a:pt x="28" y="69"/>
                </a:lnTo>
                <a:lnTo>
                  <a:pt x="14" y="69"/>
                </a:lnTo>
                <a:lnTo>
                  <a:pt x="14" y="55"/>
                </a:lnTo>
                <a:lnTo>
                  <a:pt x="0" y="55"/>
                </a:lnTo>
                <a:lnTo>
                  <a:pt x="0" y="41"/>
                </a:lnTo>
                <a:lnTo>
                  <a:pt x="0" y="28"/>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16" name="Oval 109"/>
          <p:cNvSpPr>
            <a:spLocks noChangeArrowheads="1"/>
          </p:cNvSpPr>
          <p:nvPr/>
        </p:nvSpPr>
        <p:spPr bwMode="auto">
          <a:xfrm>
            <a:off x="5322888" y="3362325"/>
            <a:ext cx="109537"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17" name="Freeform 110"/>
          <p:cNvSpPr>
            <a:spLocks/>
          </p:cNvSpPr>
          <p:nvPr/>
        </p:nvSpPr>
        <p:spPr bwMode="auto">
          <a:xfrm>
            <a:off x="5322888" y="3362325"/>
            <a:ext cx="109537"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3"/>
                </a:lnTo>
                <a:lnTo>
                  <a:pt x="69" y="13"/>
                </a:lnTo>
                <a:lnTo>
                  <a:pt x="69" y="27"/>
                </a:lnTo>
                <a:lnTo>
                  <a:pt x="69" y="41"/>
                </a:lnTo>
                <a:lnTo>
                  <a:pt x="69" y="54"/>
                </a:lnTo>
                <a:lnTo>
                  <a:pt x="55" y="54"/>
                </a:lnTo>
                <a:lnTo>
                  <a:pt x="55" y="68"/>
                </a:lnTo>
                <a:lnTo>
                  <a:pt x="41" y="68"/>
                </a:lnTo>
                <a:lnTo>
                  <a:pt x="28" y="68"/>
                </a:lnTo>
                <a:lnTo>
                  <a:pt x="14" y="68"/>
                </a:lnTo>
                <a:lnTo>
                  <a:pt x="14" y="54"/>
                </a:lnTo>
                <a:lnTo>
                  <a:pt x="0" y="54"/>
                </a:lnTo>
                <a:lnTo>
                  <a:pt x="0" y="41"/>
                </a:lnTo>
                <a:lnTo>
                  <a:pt x="0" y="27"/>
                </a:lnTo>
                <a:lnTo>
                  <a:pt x="0" y="13"/>
                </a:lnTo>
                <a:lnTo>
                  <a:pt x="14" y="13"/>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18" name="Oval 111"/>
          <p:cNvSpPr>
            <a:spLocks noChangeArrowheads="1"/>
          </p:cNvSpPr>
          <p:nvPr/>
        </p:nvSpPr>
        <p:spPr bwMode="auto">
          <a:xfrm>
            <a:off x="5562600" y="3427413"/>
            <a:ext cx="109538"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19" name="Freeform 112"/>
          <p:cNvSpPr>
            <a:spLocks/>
          </p:cNvSpPr>
          <p:nvPr/>
        </p:nvSpPr>
        <p:spPr bwMode="auto">
          <a:xfrm>
            <a:off x="5562600" y="3427413"/>
            <a:ext cx="109538"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3"/>
                </a:lnTo>
                <a:lnTo>
                  <a:pt x="69" y="13"/>
                </a:lnTo>
                <a:lnTo>
                  <a:pt x="69" y="27"/>
                </a:lnTo>
                <a:lnTo>
                  <a:pt x="69" y="41"/>
                </a:lnTo>
                <a:lnTo>
                  <a:pt x="69" y="55"/>
                </a:lnTo>
                <a:lnTo>
                  <a:pt x="55" y="55"/>
                </a:lnTo>
                <a:lnTo>
                  <a:pt x="55" y="68"/>
                </a:lnTo>
                <a:lnTo>
                  <a:pt x="41" y="68"/>
                </a:lnTo>
                <a:lnTo>
                  <a:pt x="28" y="68"/>
                </a:lnTo>
                <a:lnTo>
                  <a:pt x="14" y="68"/>
                </a:lnTo>
                <a:lnTo>
                  <a:pt x="14" y="55"/>
                </a:lnTo>
                <a:lnTo>
                  <a:pt x="0" y="55"/>
                </a:lnTo>
                <a:lnTo>
                  <a:pt x="0" y="41"/>
                </a:lnTo>
                <a:lnTo>
                  <a:pt x="0" y="27"/>
                </a:lnTo>
                <a:lnTo>
                  <a:pt x="0" y="13"/>
                </a:lnTo>
                <a:lnTo>
                  <a:pt x="14" y="13"/>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20" name="Oval 113"/>
          <p:cNvSpPr>
            <a:spLocks noChangeArrowheads="1"/>
          </p:cNvSpPr>
          <p:nvPr/>
        </p:nvSpPr>
        <p:spPr bwMode="auto">
          <a:xfrm>
            <a:off x="5824538" y="2970213"/>
            <a:ext cx="109537"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21" name="Freeform 114"/>
          <p:cNvSpPr>
            <a:spLocks/>
          </p:cNvSpPr>
          <p:nvPr/>
        </p:nvSpPr>
        <p:spPr bwMode="auto">
          <a:xfrm>
            <a:off x="5824538" y="2970213"/>
            <a:ext cx="109537"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3"/>
                </a:lnTo>
                <a:lnTo>
                  <a:pt x="69" y="13"/>
                </a:lnTo>
                <a:lnTo>
                  <a:pt x="69" y="27"/>
                </a:lnTo>
                <a:lnTo>
                  <a:pt x="69" y="41"/>
                </a:lnTo>
                <a:lnTo>
                  <a:pt x="69" y="55"/>
                </a:lnTo>
                <a:lnTo>
                  <a:pt x="55" y="55"/>
                </a:lnTo>
                <a:lnTo>
                  <a:pt x="55" y="68"/>
                </a:lnTo>
                <a:lnTo>
                  <a:pt x="41" y="68"/>
                </a:lnTo>
                <a:lnTo>
                  <a:pt x="28" y="68"/>
                </a:lnTo>
                <a:lnTo>
                  <a:pt x="14" y="68"/>
                </a:lnTo>
                <a:lnTo>
                  <a:pt x="14" y="55"/>
                </a:lnTo>
                <a:lnTo>
                  <a:pt x="0" y="55"/>
                </a:lnTo>
                <a:lnTo>
                  <a:pt x="0" y="41"/>
                </a:lnTo>
                <a:lnTo>
                  <a:pt x="0" y="27"/>
                </a:lnTo>
                <a:lnTo>
                  <a:pt x="0" y="13"/>
                </a:lnTo>
                <a:lnTo>
                  <a:pt x="14" y="13"/>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22" name="Oval 115"/>
          <p:cNvSpPr>
            <a:spLocks noChangeArrowheads="1"/>
          </p:cNvSpPr>
          <p:nvPr/>
        </p:nvSpPr>
        <p:spPr bwMode="auto">
          <a:xfrm>
            <a:off x="6064250" y="3035300"/>
            <a:ext cx="109538"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23" name="Freeform 116"/>
          <p:cNvSpPr>
            <a:spLocks/>
          </p:cNvSpPr>
          <p:nvPr/>
        </p:nvSpPr>
        <p:spPr bwMode="auto">
          <a:xfrm>
            <a:off x="6064250" y="3035300"/>
            <a:ext cx="109538"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4"/>
                </a:lnTo>
                <a:lnTo>
                  <a:pt x="69" y="14"/>
                </a:lnTo>
                <a:lnTo>
                  <a:pt x="69" y="27"/>
                </a:lnTo>
                <a:lnTo>
                  <a:pt x="69" y="41"/>
                </a:lnTo>
                <a:lnTo>
                  <a:pt x="69" y="55"/>
                </a:lnTo>
                <a:lnTo>
                  <a:pt x="55" y="55"/>
                </a:lnTo>
                <a:lnTo>
                  <a:pt x="55" y="68"/>
                </a:lnTo>
                <a:lnTo>
                  <a:pt x="41" y="68"/>
                </a:lnTo>
                <a:lnTo>
                  <a:pt x="28" y="68"/>
                </a:lnTo>
                <a:lnTo>
                  <a:pt x="14" y="68"/>
                </a:lnTo>
                <a:lnTo>
                  <a:pt x="14" y="55"/>
                </a:lnTo>
                <a:lnTo>
                  <a:pt x="0" y="55"/>
                </a:lnTo>
                <a:lnTo>
                  <a:pt x="0" y="41"/>
                </a:lnTo>
                <a:lnTo>
                  <a:pt x="0" y="27"/>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24" name="Oval 117"/>
          <p:cNvSpPr>
            <a:spLocks noChangeArrowheads="1"/>
          </p:cNvSpPr>
          <p:nvPr/>
        </p:nvSpPr>
        <p:spPr bwMode="auto">
          <a:xfrm>
            <a:off x="6326188" y="3165475"/>
            <a:ext cx="109537" cy="109538"/>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25" name="Freeform 118"/>
          <p:cNvSpPr>
            <a:spLocks/>
          </p:cNvSpPr>
          <p:nvPr/>
        </p:nvSpPr>
        <p:spPr bwMode="auto">
          <a:xfrm>
            <a:off x="6326188" y="3165475"/>
            <a:ext cx="109537" cy="109538"/>
          </a:xfrm>
          <a:custGeom>
            <a:avLst/>
            <a:gdLst>
              <a:gd name="T0" fmla="*/ 2147483647 w 69"/>
              <a:gd name="T1" fmla="*/ 0 h 69"/>
              <a:gd name="T2" fmla="*/ 2147483647 w 69"/>
              <a:gd name="T3" fmla="*/ 0 h 69"/>
              <a:gd name="T4" fmla="*/ 2147483647 w 69"/>
              <a:gd name="T5" fmla="*/ 0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0 w 69"/>
              <a:gd name="T43" fmla="*/ 2147483647 h 69"/>
              <a:gd name="T44" fmla="*/ 0 w 69"/>
              <a:gd name="T45" fmla="*/ 2147483647 h 69"/>
              <a:gd name="T46" fmla="*/ 0 w 69"/>
              <a:gd name="T47" fmla="*/ 2147483647 h 69"/>
              <a:gd name="T48" fmla="*/ 0 w 69"/>
              <a:gd name="T49" fmla="*/ 2147483647 h 69"/>
              <a:gd name="T50" fmla="*/ 0 w 69"/>
              <a:gd name="T51" fmla="*/ 2147483647 h 69"/>
              <a:gd name="T52" fmla="*/ 0 w 69"/>
              <a:gd name="T53" fmla="*/ 2147483647 h 69"/>
              <a:gd name="T54" fmla="*/ 2147483647 w 69"/>
              <a:gd name="T55" fmla="*/ 2147483647 h 69"/>
              <a:gd name="T56" fmla="*/ 2147483647 w 69"/>
              <a:gd name="T57" fmla="*/ 2147483647 h 69"/>
              <a:gd name="T58" fmla="*/ 2147483647 w 69"/>
              <a:gd name="T59" fmla="*/ 0 h 69"/>
              <a:gd name="T60" fmla="*/ 2147483647 w 69"/>
              <a:gd name="T61" fmla="*/ 0 h 69"/>
              <a:gd name="T62" fmla="*/ 2147483647 w 69"/>
              <a:gd name="T63" fmla="*/ 0 h 69"/>
              <a:gd name="T64" fmla="*/ 2147483647 w 69"/>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41" y="0"/>
                </a:moveTo>
                <a:lnTo>
                  <a:pt x="41" y="0"/>
                </a:lnTo>
                <a:lnTo>
                  <a:pt x="55" y="0"/>
                </a:lnTo>
                <a:lnTo>
                  <a:pt x="55" y="14"/>
                </a:lnTo>
                <a:lnTo>
                  <a:pt x="69" y="14"/>
                </a:lnTo>
                <a:lnTo>
                  <a:pt x="69" y="28"/>
                </a:lnTo>
                <a:lnTo>
                  <a:pt x="69" y="41"/>
                </a:lnTo>
                <a:lnTo>
                  <a:pt x="69" y="55"/>
                </a:lnTo>
                <a:lnTo>
                  <a:pt x="55" y="55"/>
                </a:lnTo>
                <a:lnTo>
                  <a:pt x="55" y="69"/>
                </a:lnTo>
                <a:lnTo>
                  <a:pt x="41" y="69"/>
                </a:lnTo>
                <a:lnTo>
                  <a:pt x="28" y="69"/>
                </a:lnTo>
                <a:lnTo>
                  <a:pt x="14" y="69"/>
                </a:lnTo>
                <a:lnTo>
                  <a:pt x="14" y="55"/>
                </a:lnTo>
                <a:lnTo>
                  <a:pt x="0" y="55"/>
                </a:lnTo>
                <a:lnTo>
                  <a:pt x="0" y="41"/>
                </a:lnTo>
                <a:lnTo>
                  <a:pt x="0" y="28"/>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26" name="Oval 119"/>
          <p:cNvSpPr>
            <a:spLocks noChangeArrowheads="1"/>
          </p:cNvSpPr>
          <p:nvPr/>
        </p:nvSpPr>
        <p:spPr bwMode="auto">
          <a:xfrm>
            <a:off x="6588125" y="3165475"/>
            <a:ext cx="109538" cy="109538"/>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27" name="Freeform 120"/>
          <p:cNvSpPr>
            <a:spLocks/>
          </p:cNvSpPr>
          <p:nvPr/>
        </p:nvSpPr>
        <p:spPr bwMode="auto">
          <a:xfrm>
            <a:off x="6588125" y="3165475"/>
            <a:ext cx="109538" cy="109538"/>
          </a:xfrm>
          <a:custGeom>
            <a:avLst/>
            <a:gdLst>
              <a:gd name="T0" fmla="*/ 2147483647 w 69"/>
              <a:gd name="T1" fmla="*/ 0 h 69"/>
              <a:gd name="T2" fmla="*/ 2147483647 w 69"/>
              <a:gd name="T3" fmla="*/ 0 h 69"/>
              <a:gd name="T4" fmla="*/ 2147483647 w 69"/>
              <a:gd name="T5" fmla="*/ 0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2147483647 h 69"/>
              <a:gd name="T20" fmla="*/ 2147483647 w 69"/>
              <a:gd name="T21" fmla="*/ 2147483647 h 69"/>
              <a:gd name="T22" fmla="*/ 2147483647 w 69"/>
              <a:gd name="T23" fmla="*/ 2147483647 h 69"/>
              <a:gd name="T24" fmla="*/ 2147483647 w 69"/>
              <a:gd name="T25" fmla="*/ 2147483647 h 69"/>
              <a:gd name="T26" fmla="*/ 2147483647 w 69"/>
              <a:gd name="T27" fmla="*/ 2147483647 h 69"/>
              <a:gd name="T28" fmla="*/ 2147483647 w 69"/>
              <a:gd name="T29" fmla="*/ 2147483647 h 69"/>
              <a:gd name="T30" fmla="*/ 2147483647 w 69"/>
              <a:gd name="T31" fmla="*/ 2147483647 h 69"/>
              <a:gd name="T32" fmla="*/ 2147483647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0 w 69"/>
              <a:gd name="T43" fmla="*/ 2147483647 h 69"/>
              <a:gd name="T44" fmla="*/ 0 w 69"/>
              <a:gd name="T45" fmla="*/ 2147483647 h 69"/>
              <a:gd name="T46" fmla="*/ 0 w 69"/>
              <a:gd name="T47" fmla="*/ 2147483647 h 69"/>
              <a:gd name="T48" fmla="*/ 0 w 69"/>
              <a:gd name="T49" fmla="*/ 2147483647 h 69"/>
              <a:gd name="T50" fmla="*/ 0 w 69"/>
              <a:gd name="T51" fmla="*/ 2147483647 h 69"/>
              <a:gd name="T52" fmla="*/ 0 w 69"/>
              <a:gd name="T53" fmla="*/ 2147483647 h 69"/>
              <a:gd name="T54" fmla="*/ 2147483647 w 69"/>
              <a:gd name="T55" fmla="*/ 2147483647 h 69"/>
              <a:gd name="T56" fmla="*/ 2147483647 w 69"/>
              <a:gd name="T57" fmla="*/ 2147483647 h 69"/>
              <a:gd name="T58" fmla="*/ 2147483647 w 69"/>
              <a:gd name="T59" fmla="*/ 0 h 69"/>
              <a:gd name="T60" fmla="*/ 2147483647 w 69"/>
              <a:gd name="T61" fmla="*/ 0 h 69"/>
              <a:gd name="T62" fmla="*/ 2147483647 w 69"/>
              <a:gd name="T63" fmla="*/ 0 h 69"/>
              <a:gd name="T64" fmla="*/ 2147483647 w 69"/>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41" y="0"/>
                </a:moveTo>
                <a:lnTo>
                  <a:pt x="41" y="0"/>
                </a:lnTo>
                <a:lnTo>
                  <a:pt x="55" y="0"/>
                </a:lnTo>
                <a:lnTo>
                  <a:pt x="55" y="14"/>
                </a:lnTo>
                <a:lnTo>
                  <a:pt x="69" y="14"/>
                </a:lnTo>
                <a:lnTo>
                  <a:pt x="69" y="28"/>
                </a:lnTo>
                <a:lnTo>
                  <a:pt x="69" y="41"/>
                </a:lnTo>
                <a:lnTo>
                  <a:pt x="69" y="55"/>
                </a:lnTo>
                <a:lnTo>
                  <a:pt x="55" y="55"/>
                </a:lnTo>
                <a:lnTo>
                  <a:pt x="55" y="69"/>
                </a:lnTo>
                <a:lnTo>
                  <a:pt x="41" y="69"/>
                </a:lnTo>
                <a:lnTo>
                  <a:pt x="28" y="69"/>
                </a:lnTo>
                <a:lnTo>
                  <a:pt x="14" y="69"/>
                </a:lnTo>
                <a:lnTo>
                  <a:pt x="14" y="55"/>
                </a:lnTo>
                <a:lnTo>
                  <a:pt x="0" y="55"/>
                </a:lnTo>
                <a:lnTo>
                  <a:pt x="0" y="41"/>
                </a:lnTo>
                <a:lnTo>
                  <a:pt x="0" y="28"/>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28" name="Oval 121"/>
          <p:cNvSpPr>
            <a:spLocks noChangeArrowheads="1"/>
          </p:cNvSpPr>
          <p:nvPr/>
        </p:nvSpPr>
        <p:spPr bwMode="auto">
          <a:xfrm>
            <a:off x="6827838" y="3427413"/>
            <a:ext cx="109537"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29" name="Freeform 122"/>
          <p:cNvSpPr>
            <a:spLocks/>
          </p:cNvSpPr>
          <p:nvPr/>
        </p:nvSpPr>
        <p:spPr bwMode="auto">
          <a:xfrm>
            <a:off x="6827838" y="3427413"/>
            <a:ext cx="109537"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3"/>
                </a:lnTo>
                <a:lnTo>
                  <a:pt x="69" y="13"/>
                </a:lnTo>
                <a:lnTo>
                  <a:pt x="69" y="27"/>
                </a:lnTo>
                <a:lnTo>
                  <a:pt x="69" y="41"/>
                </a:lnTo>
                <a:lnTo>
                  <a:pt x="69" y="55"/>
                </a:lnTo>
                <a:lnTo>
                  <a:pt x="55" y="55"/>
                </a:lnTo>
                <a:lnTo>
                  <a:pt x="55" y="68"/>
                </a:lnTo>
                <a:lnTo>
                  <a:pt x="41" y="68"/>
                </a:lnTo>
                <a:lnTo>
                  <a:pt x="28" y="68"/>
                </a:lnTo>
                <a:lnTo>
                  <a:pt x="14" y="68"/>
                </a:lnTo>
                <a:lnTo>
                  <a:pt x="14" y="55"/>
                </a:lnTo>
                <a:lnTo>
                  <a:pt x="0" y="55"/>
                </a:lnTo>
                <a:lnTo>
                  <a:pt x="0" y="41"/>
                </a:lnTo>
                <a:lnTo>
                  <a:pt x="0" y="27"/>
                </a:lnTo>
                <a:lnTo>
                  <a:pt x="0" y="13"/>
                </a:lnTo>
                <a:lnTo>
                  <a:pt x="14" y="13"/>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30" name="Oval 123"/>
          <p:cNvSpPr>
            <a:spLocks noChangeArrowheads="1"/>
          </p:cNvSpPr>
          <p:nvPr/>
        </p:nvSpPr>
        <p:spPr bwMode="auto">
          <a:xfrm>
            <a:off x="7089775" y="3035300"/>
            <a:ext cx="109538"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31" name="Freeform 124"/>
          <p:cNvSpPr>
            <a:spLocks/>
          </p:cNvSpPr>
          <p:nvPr/>
        </p:nvSpPr>
        <p:spPr bwMode="auto">
          <a:xfrm>
            <a:off x="7089775" y="3035300"/>
            <a:ext cx="109538"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4"/>
                </a:lnTo>
                <a:lnTo>
                  <a:pt x="69" y="14"/>
                </a:lnTo>
                <a:lnTo>
                  <a:pt x="69" y="27"/>
                </a:lnTo>
                <a:lnTo>
                  <a:pt x="69" y="41"/>
                </a:lnTo>
                <a:lnTo>
                  <a:pt x="69" y="55"/>
                </a:lnTo>
                <a:lnTo>
                  <a:pt x="55" y="55"/>
                </a:lnTo>
                <a:lnTo>
                  <a:pt x="55" y="68"/>
                </a:lnTo>
                <a:lnTo>
                  <a:pt x="41" y="68"/>
                </a:lnTo>
                <a:lnTo>
                  <a:pt x="28" y="68"/>
                </a:lnTo>
                <a:lnTo>
                  <a:pt x="14" y="68"/>
                </a:lnTo>
                <a:lnTo>
                  <a:pt x="14" y="55"/>
                </a:lnTo>
                <a:lnTo>
                  <a:pt x="0" y="55"/>
                </a:lnTo>
                <a:lnTo>
                  <a:pt x="0" y="41"/>
                </a:lnTo>
                <a:lnTo>
                  <a:pt x="0" y="27"/>
                </a:lnTo>
                <a:lnTo>
                  <a:pt x="0" y="14"/>
                </a:lnTo>
                <a:lnTo>
                  <a:pt x="14" y="14"/>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32" name="Oval 125"/>
          <p:cNvSpPr>
            <a:spLocks noChangeArrowheads="1"/>
          </p:cNvSpPr>
          <p:nvPr/>
        </p:nvSpPr>
        <p:spPr bwMode="auto">
          <a:xfrm>
            <a:off x="7329488" y="3362325"/>
            <a:ext cx="109537"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33" name="Freeform 126"/>
          <p:cNvSpPr>
            <a:spLocks/>
          </p:cNvSpPr>
          <p:nvPr/>
        </p:nvSpPr>
        <p:spPr bwMode="auto">
          <a:xfrm>
            <a:off x="7329488" y="3362325"/>
            <a:ext cx="109537"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2" y="0"/>
                </a:moveTo>
                <a:lnTo>
                  <a:pt x="42" y="0"/>
                </a:lnTo>
                <a:lnTo>
                  <a:pt x="55" y="0"/>
                </a:lnTo>
                <a:lnTo>
                  <a:pt x="55" y="13"/>
                </a:lnTo>
                <a:lnTo>
                  <a:pt x="69" y="13"/>
                </a:lnTo>
                <a:lnTo>
                  <a:pt x="69" y="27"/>
                </a:lnTo>
                <a:lnTo>
                  <a:pt x="69" y="41"/>
                </a:lnTo>
                <a:lnTo>
                  <a:pt x="69" y="54"/>
                </a:lnTo>
                <a:lnTo>
                  <a:pt x="55" y="54"/>
                </a:lnTo>
                <a:lnTo>
                  <a:pt x="55" y="68"/>
                </a:lnTo>
                <a:lnTo>
                  <a:pt x="42" y="68"/>
                </a:lnTo>
                <a:lnTo>
                  <a:pt x="28" y="68"/>
                </a:lnTo>
                <a:lnTo>
                  <a:pt x="14" y="68"/>
                </a:lnTo>
                <a:lnTo>
                  <a:pt x="14" y="54"/>
                </a:lnTo>
                <a:lnTo>
                  <a:pt x="0" y="54"/>
                </a:lnTo>
                <a:lnTo>
                  <a:pt x="0" y="41"/>
                </a:lnTo>
                <a:lnTo>
                  <a:pt x="0" y="27"/>
                </a:lnTo>
                <a:lnTo>
                  <a:pt x="0" y="13"/>
                </a:lnTo>
                <a:lnTo>
                  <a:pt x="14" y="13"/>
                </a:lnTo>
                <a:lnTo>
                  <a:pt x="14" y="0"/>
                </a:lnTo>
                <a:lnTo>
                  <a:pt x="28" y="0"/>
                </a:lnTo>
                <a:lnTo>
                  <a:pt x="42" y="0"/>
                </a:lnTo>
                <a:close/>
              </a:path>
            </a:pathLst>
          </a:custGeom>
          <a:noFill/>
          <a:ln w="22225">
            <a:solidFill>
              <a:srgbClr val="FFFFFF"/>
            </a:solidFill>
            <a:round/>
            <a:headEnd/>
            <a:tailEnd/>
          </a:ln>
        </p:spPr>
        <p:txBody>
          <a:bodyPr/>
          <a:lstStyle/>
          <a:p>
            <a:endParaRPr lang="en-US" dirty="0"/>
          </a:p>
        </p:txBody>
      </p:sp>
      <p:sp>
        <p:nvSpPr>
          <p:cNvPr id="43134" name="Oval 127"/>
          <p:cNvSpPr>
            <a:spLocks noChangeArrowheads="1"/>
          </p:cNvSpPr>
          <p:nvPr/>
        </p:nvSpPr>
        <p:spPr bwMode="auto">
          <a:xfrm>
            <a:off x="7591425" y="3514725"/>
            <a:ext cx="109538" cy="107950"/>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135" name="Freeform 128"/>
          <p:cNvSpPr>
            <a:spLocks/>
          </p:cNvSpPr>
          <p:nvPr/>
        </p:nvSpPr>
        <p:spPr bwMode="auto">
          <a:xfrm>
            <a:off x="7591425" y="3514725"/>
            <a:ext cx="109538" cy="107950"/>
          </a:xfrm>
          <a:custGeom>
            <a:avLst/>
            <a:gdLst>
              <a:gd name="T0" fmla="*/ 2147483647 w 69"/>
              <a:gd name="T1" fmla="*/ 0 h 68"/>
              <a:gd name="T2" fmla="*/ 2147483647 w 69"/>
              <a:gd name="T3" fmla="*/ 0 h 68"/>
              <a:gd name="T4" fmla="*/ 2147483647 w 69"/>
              <a:gd name="T5" fmla="*/ 0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0 w 69"/>
              <a:gd name="T43" fmla="*/ 2147483647 h 68"/>
              <a:gd name="T44" fmla="*/ 0 w 69"/>
              <a:gd name="T45" fmla="*/ 2147483647 h 68"/>
              <a:gd name="T46" fmla="*/ 0 w 69"/>
              <a:gd name="T47" fmla="*/ 2147483647 h 68"/>
              <a:gd name="T48" fmla="*/ 0 w 69"/>
              <a:gd name="T49" fmla="*/ 2147483647 h 68"/>
              <a:gd name="T50" fmla="*/ 0 w 69"/>
              <a:gd name="T51" fmla="*/ 2147483647 h 68"/>
              <a:gd name="T52" fmla="*/ 0 w 69"/>
              <a:gd name="T53" fmla="*/ 2147483647 h 68"/>
              <a:gd name="T54" fmla="*/ 2147483647 w 69"/>
              <a:gd name="T55" fmla="*/ 2147483647 h 68"/>
              <a:gd name="T56" fmla="*/ 2147483647 w 69"/>
              <a:gd name="T57" fmla="*/ 2147483647 h 68"/>
              <a:gd name="T58" fmla="*/ 2147483647 w 69"/>
              <a:gd name="T59" fmla="*/ 0 h 68"/>
              <a:gd name="T60" fmla="*/ 2147483647 w 69"/>
              <a:gd name="T61" fmla="*/ 0 h 68"/>
              <a:gd name="T62" fmla="*/ 2147483647 w 69"/>
              <a:gd name="T63" fmla="*/ 0 h 68"/>
              <a:gd name="T64" fmla="*/ 2147483647 w 69"/>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8"/>
              <a:gd name="T101" fmla="*/ 69 w 69"/>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8">
                <a:moveTo>
                  <a:pt x="41" y="0"/>
                </a:moveTo>
                <a:lnTo>
                  <a:pt x="41" y="0"/>
                </a:lnTo>
                <a:lnTo>
                  <a:pt x="55" y="0"/>
                </a:lnTo>
                <a:lnTo>
                  <a:pt x="55" y="13"/>
                </a:lnTo>
                <a:lnTo>
                  <a:pt x="69" y="13"/>
                </a:lnTo>
                <a:lnTo>
                  <a:pt x="69" y="27"/>
                </a:lnTo>
                <a:lnTo>
                  <a:pt x="69" y="41"/>
                </a:lnTo>
                <a:lnTo>
                  <a:pt x="69" y="55"/>
                </a:lnTo>
                <a:lnTo>
                  <a:pt x="55" y="55"/>
                </a:lnTo>
                <a:lnTo>
                  <a:pt x="55" y="68"/>
                </a:lnTo>
                <a:lnTo>
                  <a:pt x="41" y="68"/>
                </a:lnTo>
                <a:lnTo>
                  <a:pt x="28" y="68"/>
                </a:lnTo>
                <a:lnTo>
                  <a:pt x="14" y="68"/>
                </a:lnTo>
                <a:lnTo>
                  <a:pt x="14" y="55"/>
                </a:lnTo>
                <a:lnTo>
                  <a:pt x="0" y="55"/>
                </a:lnTo>
                <a:lnTo>
                  <a:pt x="0" y="41"/>
                </a:lnTo>
                <a:lnTo>
                  <a:pt x="0" y="27"/>
                </a:lnTo>
                <a:lnTo>
                  <a:pt x="0" y="13"/>
                </a:lnTo>
                <a:lnTo>
                  <a:pt x="14" y="13"/>
                </a:lnTo>
                <a:lnTo>
                  <a:pt x="14" y="0"/>
                </a:lnTo>
                <a:lnTo>
                  <a:pt x="28" y="0"/>
                </a:lnTo>
                <a:lnTo>
                  <a:pt x="41" y="0"/>
                </a:lnTo>
                <a:close/>
              </a:path>
            </a:pathLst>
          </a:custGeom>
          <a:noFill/>
          <a:ln w="22225">
            <a:solidFill>
              <a:srgbClr val="FFFFFF"/>
            </a:solidFill>
            <a:round/>
            <a:headEnd/>
            <a:tailEnd/>
          </a:ln>
        </p:spPr>
        <p:txBody>
          <a:bodyPr/>
          <a:lstStyle/>
          <a:p>
            <a:endParaRPr lang="en-US" dirty="0"/>
          </a:p>
        </p:txBody>
      </p:sp>
      <p:sp>
        <p:nvSpPr>
          <p:cNvPr id="43136" name="Freeform 129"/>
          <p:cNvSpPr>
            <a:spLocks/>
          </p:cNvSpPr>
          <p:nvPr/>
        </p:nvSpPr>
        <p:spPr bwMode="auto">
          <a:xfrm>
            <a:off x="1766888" y="4624388"/>
            <a:ext cx="131762" cy="131762"/>
          </a:xfrm>
          <a:custGeom>
            <a:avLst/>
            <a:gdLst>
              <a:gd name="T0" fmla="*/ 2147483647 w 83"/>
              <a:gd name="T1" fmla="*/ 0 h 83"/>
              <a:gd name="T2" fmla="*/ 2147483647 w 83"/>
              <a:gd name="T3" fmla="*/ 2147483647 h 83"/>
              <a:gd name="T4" fmla="*/ 0 w 83"/>
              <a:gd name="T5" fmla="*/ 2147483647 h 83"/>
              <a:gd name="T6" fmla="*/ 2147483647 w 83"/>
              <a:gd name="T7" fmla="*/ 0 h 83"/>
              <a:gd name="T8" fmla="*/ 0 60000 65536"/>
              <a:gd name="T9" fmla="*/ 0 60000 65536"/>
              <a:gd name="T10" fmla="*/ 0 60000 65536"/>
              <a:gd name="T11" fmla="*/ 0 60000 65536"/>
              <a:gd name="T12" fmla="*/ 0 w 83"/>
              <a:gd name="T13" fmla="*/ 0 h 83"/>
              <a:gd name="T14" fmla="*/ 83 w 83"/>
              <a:gd name="T15" fmla="*/ 83 h 83"/>
            </a:gdLst>
            <a:ahLst/>
            <a:cxnLst>
              <a:cxn ang="T8">
                <a:pos x="T0" y="T1"/>
              </a:cxn>
              <a:cxn ang="T9">
                <a:pos x="T2" y="T3"/>
              </a:cxn>
              <a:cxn ang="T10">
                <a:pos x="T4" y="T5"/>
              </a:cxn>
              <a:cxn ang="T11">
                <a:pos x="T6" y="T7"/>
              </a:cxn>
            </a:cxnLst>
            <a:rect l="T12" t="T13" r="T14" b="T15"/>
            <a:pathLst>
              <a:path w="83" h="83">
                <a:moveTo>
                  <a:pt x="41" y="0"/>
                </a:moveTo>
                <a:lnTo>
                  <a:pt x="83" y="83"/>
                </a:lnTo>
                <a:lnTo>
                  <a:pt x="0" y="83"/>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37" name="Freeform 130"/>
          <p:cNvSpPr>
            <a:spLocks/>
          </p:cNvSpPr>
          <p:nvPr/>
        </p:nvSpPr>
        <p:spPr bwMode="auto">
          <a:xfrm>
            <a:off x="2028825" y="4102100"/>
            <a:ext cx="130175" cy="130175"/>
          </a:xfrm>
          <a:custGeom>
            <a:avLst/>
            <a:gdLst>
              <a:gd name="T0" fmla="*/ 2147483647 w 82"/>
              <a:gd name="T1" fmla="*/ 0 h 82"/>
              <a:gd name="T2" fmla="*/ 2147483647 w 82"/>
              <a:gd name="T3" fmla="*/ 2147483647 h 82"/>
              <a:gd name="T4" fmla="*/ 0 w 82"/>
              <a:gd name="T5" fmla="*/ 2147483647 h 82"/>
              <a:gd name="T6" fmla="*/ 2147483647 w 82"/>
              <a:gd name="T7" fmla="*/ 0 h 82"/>
              <a:gd name="T8" fmla="*/ 0 60000 65536"/>
              <a:gd name="T9" fmla="*/ 0 60000 65536"/>
              <a:gd name="T10" fmla="*/ 0 60000 65536"/>
              <a:gd name="T11" fmla="*/ 0 60000 65536"/>
              <a:gd name="T12" fmla="*/ 0 w 82"/>
              <a:gd name="T13" fmla="*/ 0 h 82"/>
              <a:gd name="T14" fmla="*/ 82 w 82"/>
              <a:gd name="T15" fmla="*/ 82 h 82"/>
            </a:gdLst>
            <a:ahLst/>
            <a:cxnLst>
              <a:cxn ang="T8">
                <a:pos x="T0" y="T1"/>
              </a:cxn>
              <a:cxn ang="T9">
                <a:pos x="T2" y="T3"/>
              </a:cxn>
              <a:cxn ang="T10">
                <a:pos x="T4" y="T5"/>
              </a:cxn>
              <a:cxn ang="T11">
                <a:pos x="T6" y="T7"/>
              </a:cxn>
            </a:cxnLst>
            <a:rect l="T12" t="T13" r="T14" b="T15"/>
            <a:pathLst>
              <a:path w="82" h="82">
                <a:moveTo>
                  <a:pt x="41" y="0"/>
                </a:moveTo>
                <a:lnTo>
                  <a:pt x="82"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38" name="Freeform 131"/>
          <p:cNvSpPr>
            <a:spLocks/>
          </p:cNvSpPr>
          <p:nvPr/>
        </p:nvSpPr>
        <p:spPr bwMode="auto">
          <a:xfrm>
            <a:off x="2268538" y="3906838"/>
            <a:ext cx="131762"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39" name="Freeform 132"/>
          <p:cNvSpPr>
            <a:spLocks/>
          </p:cNvSpPr>
          <p:nvPr/>
        </p:nvSpPr>
        <p:spPr bwMode="auto">
          <a:xfrm>
            <a:off x="2530475" y="3906838"/>
            <a:ext cx="131763"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40" name="Freeform 133"/>
          <p:cNvSpPr>
            <a:spLocks/>
          </p:cNvSpPr>
          <p:nvPr/>
        </p:nvSpPr>
        <p:spPr bwMode="auto">
          <a:xfrm>
            <a:off x="2770188" y="3949700"/>
            <a:ext cx="131762"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41" name="Freeform 134"/>
          <p:cNvSpPr>
            <a:spLocks/>
          </p:cNvSpPr>
          <p:nvPr/>
        </p:nvSpPr>
        <p:spPr bwMode="auto">
          <a:xfrm>
            <a:off x="3032125" y="4059238"/>
            <a:ext cx="131763"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42" name="Freeform 135"/>
          <p:cNvSpPr>
            <a:spLocks/>
          </p:cNvSpPr>
          <p:nvPr/>
        </p:nvSpPr>
        <p:spPr bwMode="auto">
          <a:xfrm>
            <a:off x="3294063" y="4211638"/>
            <a:ext cx="130175" cy="130175"/>
          </a:xfrm>
          <a:custGeom>
            <a:avLst/>
            <a:gdLst>
              <a:gd name="T0" fmla="*/ 2147483647 w 82"/>
              <a:gd name="T1" fmla="*/ 0 h 82"/>
              <a:gd name="T2" fmla="*/ 2147483647 w 82"/>
              <a:gd name="T3" fmla="*/ 2147483647 h 82"/>
              <a:gd name="T4" fmla="*/ 0 w 82"/>
              <a:gd name="T5" fmla="*/ 2147483647 h 82"/>
              <a:gd name="T6" fmla="*/ 2147483647 w 82"/>
              <a:gd name="T7" fmla="*/ 0 h 82"/>
              <a:gd name="T8" fmla="*/ 0 60000 65536"/>
              <a:gd name="T9" fmla="*/ 0 60000 65536"/>
              <a:gd name="T10" fmla="*/ 0 60000 65536"/>
              <a:gd name="T11" fmla="*/ 0 60000 65536"/>
              <a:gd name="T12" fmla="*/ 0 w 82"/>
              <a:gd name="T13" fmla="*/ 0 h 82"/>
              <a:gd name="T14" fmla="*/ 82 w 82"/>
              <a:gd name="T15" fmla="*/ 82 h 82"/>
            </a:gdLst>
            <a:ahLst/>
            <a:cxnLst>
              <a:cxn ang="T8">
                <a:pos x="T0" y="T1"/>
              </a:cxn>
              <a:cxn ang="T9">
                <a:pos x="T2" y="T3"/>
              </a:cxn>
              <a:cxn ang="T10">
                <a:pos x="T4" y="T5"/>
              </a:cxn>
              <a:cxn ang="T11">
                <a:pos x="T6" y="T7"/>
              </a:cxn>
            </a:cxnLst>
            <a:rect l="T12" t="T13" r="T14" b="T15"/>
            <a:pathLst>
              <a:path w="82" h="82">
                <a:moveTo>
                  <a:pt x="41" y="0"/>
                </a:moveTo>
                <a:lnTo>
                  <a:pt x="82"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43" name="Freeform 136"/>
          <p:cNvSpPr>
            <a:spLocks/>
          </p:cNvSpPr>
          <p:nvPr/>
        </p:nvSpPr>
        <p:spPr bwMode="auto">
          <a:xfrm>
            <a:off x="3533775" y="3949700"/>
            <a:ext cx="131763"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44" name="Freeform 137"/>
          <p:cNvSpPr>
            <a:spLocks/>
          </p:cNvSpPr>
          <p:nvPr/>
        </p:nvSpPr>
        <p:spPr bwMode="auto">
          <a:xfrm>
            <a:off x="3795713" y="4211638"/>
            <a:ext cx="131762"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45" name="Freeform 138"/>
          <p:cNvSpPr>
            <a:spLocks/>
          </p:cNvSpPr>
          <p:nvPr/>
        </p:nvSpPr>
        <p:spPr bwMode="auto">
          <a:xfrm>
            <a:off x="4035425" y="4146550"/>
            <a:ext cx="131763"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46" name="Freeform 139"/>
          <p:cNvSpPr>
            <a:spLocks/>
          </p:cNvSpPr>
          <p:nvPr/>
        </p:nvSpPr>
        <p:spPr bwMode="auto">
          <a:xfrm>
            <a:off x="4297363" y="3862388"/>
            <a:ext cx="131762" cy="131762"/>
          </a:xfrm>
          <a:custGeom>
            <a:avLst/>
            <a:gdLst>
              <a:gd name="T0" fmla="*/ 2147483647 w 83"/>
              <a:gd name="T1" fmla="*/ 0 h 83"/>
              <a:gd name="T2" fmla="*/ 2147483647 w 83"/>
              <a:gd name="T3" fmla="*/ 2147483647 h 83"/>
              <a:gd name="T4" fmla="*/ 0 w 83"/>
              <a:gd name="T5" fmla="*/ 2147483647 h 83"/>
              <a:gd name="T6" fmla="*/ 2147483647 w 83"/>
              <a:gd name="T7" fmla="*/ 0 h 83"/>
              <a:gd name="T8" fmla="*/ 0 60000 65536"/>
              <a:gd name="T9" fmla="*/ 0 60000 65536"/>
              <a:gd name="T10" fmla="*/ 0 60000 65536"/>
              <a:gd name="T11" fmla="*/ 0 60000 65536"/>
              <a:gd name="T12" fmla="*/ 0 w 83"/>
              <a:gd name="T13" fmla="*/ 0 h 83"/>
              <a:gd name="T14" fmla="*/ 83 w 83"/>
              <a:gd name="T15" fmla="*/ 83 h 83"/>
            </a:gdLst>
            <a:ahLst/>
            <a:cxnLst>
              <a:cxn ang="T8">
                <a:pos x="T0" y="T1"/>
              </a:cxn>
              <a:cxn ang="T9">
                <a:pos x="T2" y="T3"/>
              </a:cxn>
              <a:cxn ang="T10">
                <a:pos x="T4" y="T5"/>
              </a:cxn>
              <a:cxn ang="T11">
                <a:pos x="T6" y="T7"/>
              </a:cxn>
            </a:cxnLst>
            <a:rect l="T12" t="T13" r="T14" b="T15"/>
            <a:pathLst>
              <a:path w="83" h="83">
                <a:moveTo>
                  <a:pt x="41" y="0"/>
                </a:moveTo>
                <a:lnTo>
                  <a:pt x="83" y="83"/>
                </a:lnTo>
                <a:lnTo>
                  <a:pt x="0" y="83"/>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47" name="Freeform 140"/>
          <p:cNvSpPr>
            <a:spLocks/>
          </p:cNvSpPr>
          <p:nvPr/>
        </p:nvSpPr>
        <p:spPr bwMode="auto">
          <a:xfrm>
            <a:off x="4559300" y="3994150"/>
            <a:ext cx="131763"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48" name="Freeform 141"/>
          <p:cNvSpPr>
            <a:spLocks/>
          </p:cNvSpPr>
          <p:nvPr/>
        </p:nvSpPr>
        <p:spPr bwMode="auto">
          <a:xfrm>
            <a:off x="4799013" y="4102100"/>
            <a:ext cx="131762"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49" name="Freeform 142"/>
          <p:cNvSpPr>
            <a:spLocks/>
          </p:cNvSpPr>
          <p:nvPr/>
        </p:nvSpPr>
        <p:spPr bwMode="auto">
          <a:xfrm>
            <a:off x="5060950" y="4189413"/>
            <a:ext cx="131763"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50" name="Freeform 143"/>
          <p:cNvSpPr>
            <a:spLocks/>
          </p:cNvSpPr>
          <p:nvPr/>
        </p:nvSpPr>
        <p:spPr bwMode="auto">
          <a:xfrm>
            <a:off x="5322888" y="4102100"/>
            <a:ext cx="130175" cy="130175"/>
          </a:xfrm>
          <a:custGeom>
            <a:avLst/>
            <a:gdLst>
              <a:gd name="T0" fmla="*/ 2147483647 w 82"/>
              <a:gd name="T1" fmla="*/ 0 h 82"/>
              <a:gd name="T2" fmla="*/ 2147483647 w 82"/>
              <a:gd name="T3" fmla="*/ 2147483647 h 82"/>
              <a:gd name="T4" fmla="*/ 0 w 82"/>
              <a:gd name="T5" fmla="*/ 2147483647 h 82"/>
              <a:gd name="T6" fmla="*/ 2147483647 w 82"/>
              <a:gd name="T7" fmla="*/ 0 h 82"/>
              <a:gd name="T8" fmla="*/ 0 60000 65536"/>
              <a:gd name="T9" fmla="*/ 0 60000 65536"/>
              <a:gd name="T10" fmla="*/ 0 60000 65536"/>
              <a:gd name="T11" fmla="*/ 0 60000 65536"/>
              <a:gd name="T12" fmla="*/ 0 w 82"/>
              <a:gd name="T13" fmla="*/ 0 h 82"/>
              <a:gd name="T14" fmla="*/ 82 w 82"/>
              <a:gd name="T15" fmla="*/ 82 h 82"/>
            </a:gdLst>
            <a:ahLst/>
            <a:cxnLst>
              <a:cxn ang="T8">
                <a:pos x="T0" y="T1"/>
              </a:cxn>
              <a:cxn ang="T9">
                <a:pos x="T2" y="T3"/>
              </a:cxn>
              <a:cxn ang="T10">
                <a:pos x="T4" y="T5"/>
              </a:cxn>
              <a:cxn ang="T11">
                <a:pos x="T6" y="T7"/>
              </a:cxn>
            </a:cxnLst>
            <a:rect l="T12" t="T13" r="T14" b="T15"/>
            <a:pathLst>
              <a:path w="82" h="82">
                <a:moveTo>
                  <a:pt x="41" y="0"/>
                </a:moveTo>
                <a:lnTo>
                  <a:pt x="82"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51" name="Freeform 144"/>
          <p:cNvSpPr>
            <a:spLocks/>
          </p:cNvSpPr>
          <p:nvPr/>
        </p:nvSpPr>
        <p:spPr bwMode="auto">
          <a:xfrm>
            <a:off x="5562600" y="3949700"/>
            <a:ext cx="131763"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52" name="Freeform 145"/>
          <p:cNvSpPr>
            <a:spLocks/>
          </p:cNvSpPr>
          <p:nvPr/>
        </p:nvSpPr>
        <p:spPr bwMode="auto">
          <a:xfrm>
            <a:off x="5824538" y="3949700"/>
            <a:ext cx="131762"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53" name="Freeform 146"/>
          <p:cNvSpPr>
            <a:spLocks/>
          </p:cNvSpPr>
          <p:nvPr/>
        </p:nvSpPr>
        <p:spPr bwMode="auto">
          <a:xfrm>
            <a:off x="6064250" y="3994150"/>
            <a:ext cx="131763"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54" name="Freeform 147"/>
          <p:cNvSpPr>
            <a:spLocks/>
          </p:cNvSpPr>
          <p:nvPr/>
        </p:nvSpPr>
        <p:spPr bwMode="auto">
          <a:xfrm>
            <a:off x="6326188" y="4059238"/>
            <a:ext cx="131762"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55" name="Freeform 148"/>
          <p:cNvSpPr>
            <a:spLocks/>
          </p:cNvSpPr>
          <p:nvPr/>
        </p:nvSpPr>
        <p:spPr bwMode="auto">
          <a:xfrm>
            <a:off x="6588125" y="3797300"/>
            <a:ext cx="131763"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56" name="Freeform 149"/>
          <p:cNvSpPr>
            <a:spLocks/>
          </p:cNvSpPr>
          <p:nvPr/>
        </p:nvSpPr>
        <p:spPr bwMode="auto">
          <a:xfrm>
            <a:off x="6827838" y="4146550"/>
            <a:ext cx="131762"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57" name="Freeform 150"/>
          <p:cNvSpPr>
            <a:spLocks/>
          </p:cNvSpPr>
          <p:nvPr/>
        </p:nvSpPr>
        <p:spPr bwMode="auto">
          <a:xfrm>
            <a:off x="7089775" y="4059238"/>
            <a:ext cx="131763"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58" name="Freeform 151"/>
          <p:cNvSpPr>
            <a:spLocks/>
          </p:cNvSpPr>
          <p:nvPr/>
        </p:nvSpPr>
        <p:spPr bwMode="auto">
          <a:xfrm>
            <a:off x="7329488" y="3994150"/>
            <a:ext cx="131762"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2" y="0"/>
                </a:moveTo>
                <a:lnTo>
                  <a:pt x="83" y="82"/>
                </a:lnTo>
                <a:lnTo>
                  <a:pt x="0" y="82"/>
                </a:lnTo>
                <a:lnTo>
                  <a:pt x="42" y="0"/>
                </a:lnTo>
                <a:close/>
              </a:path>
            </a:pathLst>
          </a:custGeom>
          <a:solidFill>
            <a:srgbClr val="FFFFFF"/>
          </a:solidFill>
          <a:ln w="22225">
            <a:solidFill>
              <a:srgbClr val="FFFFFF"/>
            </a:solidFill>
            <a:round/>
            <a:headEnd/>
            <a:tailEnd/>
          </a:ln>
        </p:spPr>
        <p:txBody>
          <a:bodyPr/>
          <a:lstStyle/>
          <a:p>
            <a:endParaRPr lang="en-US" dirty="0"/>
          </a:p>
        </p:txBody>
      </p:sp>
      <p:sp>
        <p:nvSpPr>
          <p:cNvPr id="43159" name="Freeform 152"/>
          <p:cNvSpPr>
            <a:spLocks/>
          </p:cNvSpPr>
          <p:nvPr/>
        </p:nvSpPr>
        <p:spPr bwMode="auto">
          <a:xfrm>
            <a:off x="7591425" y="4189413"/>
            <a:ext cx="131763" cy="130175"/>
          </a:xfrm>
          <a:custGeom>
            <a:avLst/>
            <a:gdLst>
              <a:gd name="T0" fmla="*/ 2147483647 w 83"/>
              <a:gd name="T1" fmla="*/ 0 h 82"/>
              <a:gd name="T2" fmla="*/ 2147483647 w 83"/>
              <a:gd name="T3" fmla="*/ 2147483647 h 82"/>
              <a:gd name="T4" fmla="*/ 0 w 83"/>
              <a:gd name="T5" fmla="*/ 2147483647 h 82"/>
              <a:gd name="T6" fmla="*/ 2147483647 w 83"/>
              <a:gd name="T7" fmla="*/ 0 h 82"/>
              <a:gd name="T8" fmla="*/ 0 60000 65536"/>
              <a:gd name="T9" fmla="*/ 0 60000 65536"/>
              <a:gd name="T10" fmla="*/ 0 60000 65536"/>
              <a:gd name="T11" fmla="*/ 0 60000 65536"/>
              <a:gd name="T12" fmla="*/ 0 w 83"/>
              <a:gd name="T13" fmla="*/ 0 h 82"/>
              <a:gd name="T14" fmla="*/ 83 w 83"/>
              <a:gd name="T15" fmla="*/ 82 h 82"/>
            </a:gdLst>
            <a:ahLst/>
            <a:cxnLst>
              <a:cxn ang="T8">
                <a:pos x="T0" y="T1"/>
              </a:cxn>
              <a:cxn ang="T9">
                <a:pos x="T2" y="T3"/>
              </a:cxn>
              <a:cxn ang="T10">
                <a:pos x="T4" y="T5"/>
              </a:cxn>
              <a:cxn ang="T11">
                <a:pos x="T6" y="T7"/>
              </a:cxn>
            </a:cxnLst>
            <a:rect l="T12" t="T13" r="T14" b="T15"/>
            <a:pathLst>
              <a:path w="83" h="82">
                <a:moveTo>
                  <a:pt x="41" y="0"/>
                </a:moveTo>
                <a:lnTo>
                  <a:pt x="83" y="82"/>
                </a:lnTo>
                <a:lnTo>
                  <a:pt x="0" y="82"/>
                </a:lnTo>
                <a:lnTo>
                  <a:pt x="41" y="0"/>
                </a:lnTo>
                <a:close/>
              </a:path>
            </a:pathLst>
          </a:custGeom>
          <a:solidFill>
            <a:srgbClr val="FFFFFF"/>
          </a:solidFill>
          <a:ln w="22225">
            <a:solidFill>
              <a:srgbClr val="FFFFFF"/>
            </a:solidFill>
            <a:round/>
            <a:headEnd/>
            <a:tailEnd/>
          </a:ln>
        </p:spPr>
        <p:txBody>
          <a:bodyPr/>
          <a:lstStyle/>
          <a:p>
            <a:endParaRPr lang="en-US" dirty="0"/>
          </a:p>
        </p:txBody>
      </p:sp>
      <p:sp>
        <p:nvSpPr>
          <p:cNvPr id="43160" name="Rectangle 153"/>
          <p:cNvSpPr>
            <a:spLocks noChangeArrowheads="1"/>
          </p:cNvSpPr>
          <p:nvPr/>
        </p:nvSpPr>
        <p:spPr bwMode="auto">
          <a:xfrm>
            <a:off x="1536700" y="548481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0</a:t>
            </a:r>
            <a:endParaRPr lang="en-US" dirty="0">
              <a:ea typeface="ヒラギノ角ゴ Pro W3" pitchFamily="-60" charset="-128"/>
            </a:endParaRPr>
          </a:p>
        </p:txBody>
      </p:sp>
      <p:sp>
        <p:nvSpPr>
          <p:cNvPr id="43161" name="Rectangle 154"/>
          <p:cNvSpPr>
            <a:spLocks noChangeArrowheads="1"/>
          </p:cNvSpPr>
          <p:nvPr/>
        </p:nvSpPr>
        <p:spPr bwMode="auto">
          <a:xfrm>
            <a:off x="1406525" y="4700588"/>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2</a:t>
            </a:r>
            <a:endParaRPr lang="en-US" dirty="0">
              <a:ea typeface="ヒラギノ角ゴ Pro W3" pitchFamily="-60" charset="-128"/>
            </a:endParaRPr>
          </a:p>
        </p:txBody>
      </p:sp>
      <p:sp>
        <p:nvSpPr>
          <p:cNvPr id="43162" name="Rectangle 155"/>
          <p:cNvSpPr>
            <a:spLocks noChangeArrowheads="1"/>
          </p:cNvSpPr>
          <p:nvPr/>
        </p:nvSpPr>
        <p:spPr bwMode="auto">
          <a:xfrm>
            <a:off x="1536700" y="4700588"/>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0</a:t>
            </a:r>
            <a:endParaRPr lang="en-US" dirty="0">
              <a:ea typeface="ヒラギノ角ゴ Pro W3" pitchFamily="-60" charset="-128"/>
            </a:endParaRPr>
          </a:p>
        </p:txBody>
      </p:sp>
      <p:sp>
        <p:nvSpPr>
          <p:cNvPr id="43163" name="Rectangle 156"/>
          <p:cNvSpPr>
            <a:spLocks noChangeArrowheads="1"/>
          </p:cNvSpPr>
          <p:nvPr/>
        </p:nvSpPr>
        <p:spPr bwMode="auto">
          <a:xfrm>
            <a:off x="1406525" y="391636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4</a:t>
            </a:r>
            <a:endParaRPr lang="en-US" dirty="0">
              <a:ea typeface="ヒラギノ角ゴ Pro W3" pitchFamily="-60" charset="-128"/>
            </a:endParaRPr>
          </a:p>
        </p:txBody>
      </p:sp>
      <p:sp>
        <p:nvSpPr>
          <p:cNvPr id="43164" name="Rectangle 157"/>
          <p:cNvSpPr>
            <a:spLocks noChangeArrowheads="1"/>
          </p:cNvSpPr>
          <p:nvPr/>
        </p:nvSpPr>
        <p:spPr bwMode="auto">
          <a:xfrm>
            <a:off x="1536700" y="391636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0</a:t>
            </a:r>
            <a:endParaRPr lang="en-US" dirty="0">
              <a:ea typeface="ヒラギノ角ゴ Pro W3" pitchFamily="-60" charset="-128"/>
            </a:endParaRPr>
          </a:p>
        </p:txBody>
      </p:sp>
      <p:sp>
        <p:nvSpPr>
          <p:cNvPr id="43165" name="Rectangle 158"/>
          <p:cNvSpPr>
            <a:spLocks noChangeArrowheads="1"/>
          </p:cNvSpPr>
          <p:nvPr/>
        </p:nvSpPr>
        <p:spPr bwMode="auto">
          <a:xfrm>
            <a:off x="1406525" y="3111500"/>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6</a:t>
            </a:r>
            <a:endParaRPr lang="en-US" dirty="0">
              <a:ea typeface="ヒラギノ角ゴ Pro W3" pitchFamily="-60" charset="-128"/>
            </a:endParaRPr>
          </a:p>
        </p:txBody>
      </p:sp>
      <p:sp>
        <p:nvSpPr>
          <p:cNvPr id="43166" name="Rectangle 159"/>
          <p:cNvSpPr>
            <a:spLocks noChangeArrowheads="1"/>
          </p:cNvSpPr>
          <p:nvPr/>
        </p:nvSpPr>
        <p:spPr bwMode="auto">
          <a:xfrm>
            <a:off x="1536700" y="3111500"/>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0</a:t>
            </a:r>
            <a:endParaRPr lang="en-US" dirty="0">
              <a:ea typeface="ヒラギノ角ゴ Pro W3" pitchFamily="-60" charset="-128"/>
            </a:endParaRPr>
          </a:p>
        </p:txBody>
      </p:sp>
      <p:sp>
        <p:nvSpPr>
          <p:cNvPr id="43167" name="Rectangle 160"/>
          <p:cNvSpPr>
            <a:spLocks noChangeArrowheads="1"/>
          </p:cNvSpPr>
          <p:nvPr/>
        </p:nvSpPr>
        <p:spPr bwMode="auto">
          <a:xfrm>
            <a:off x="1406525" y="2327275"/>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8</a:t>
            </a:r>
            <a:endParaRPr lang="en-US" dirty="0">
              <a:ea typeface="ヒラギノ角ゴ Pro W3" pitchFamily="-60" charset="-128"/>
            </a:endParaRPr>
          </a:p>
        </p:txBody>
      </p:sp>
      <p:sp>
        <p:nvSpPr>
          <p:cNvPr id="43168" name="Rectangle 161"/>
          <p:cNvSpPr>
            <a:spLocks noChangeArrowheads="1"/>
          </p:cNvSpPr>
          <p:nvPr/>
        </p:nvSpPr>
        <p:spPr bwMode="auto">
          <a:xfrm>
            <a:off x="1536700" y="2327275"/>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0</a:t>
            </a:r>
            <a:endParaRPr lang="en-US" dirty="0">
              <a:ea typeface="ヒラギノ角ゴ Pro W3" pitchFamily="-60" charset="-128"/>
            </a:endParaRPr>
          </a:p>
        </p:txBody>
      </p:sp>
      <p:sp>
        <p:nvSpPr>
          <p:cNvPr id="43169" name="Rectangle 162"/>
          <p:cNvSpPr>
            <a:spLocks noChangeArrowheads="1"/>
          </p:cNvSpPr>
          <p:nvPr/>
        </p:nvSpPr>
        <p:spPr bwMode="auto">
          <a:xfrm>
            <a:off x="1274763" y="1543050"/>
            <a:ext cx="134937"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1</a:t>
            </a:r>
            <a:endParaRPr lang="en-US" dirty="0">
              <a:ea typeface="ヒラギノ角ゴ Pro W3" pitchFamily="-60" charset="-128"/>
            </a:endParaRPr>
          </a:p>
        </p:txBody>
      </p:sp>
      <p:sp>
        <p:nvSpPr>
          <p:cNvPr id="43170" name="Rectangle 163"/>
          <p:cNvSpPr>
            <a:spLocks noChangeArrowheads="1"/>
          </p:cNvSpPr>
          <p:nvPr/>
        </p:nvSpPr>
        <p:spPr bwMode="auto">
          <a:xfrm>
            <a:off x="1406525" y="1543050"/>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0</a:t>
            </a:r>
            <a:endParaRPr lang="en-US" dirty="0">
              <a:ea typeface="ヒラギノ角ゴ Pro W3" pitchFamily="-60" charset="-128"/>
            </a:endParaRPr>
          </a:p>
        </p:txBody>
      </p:sp>
      <p:sp>
        <p:nvSpPr>
          <p:cNvPr id="43171" name="Rectangle 164"/>
          <p:cNvSpPr>
            <a:spLocks noChangeArrowheads="1"/>
          </p:cNvSpPr>
          <p:nvPr/>
        </p:nvSpPr>
        <p:spPr bwMode="auto">
          <a:xfrm>
            <a:off x="1536700" y="1543050"/>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0</a:t>
            </a:r>
            <a:endParaRPr lang="en-US" dirty="0">
              <a:ea typeface="ヒラギノ角ゴ Pro W3" pitchFamily="-60" charset="-128"/>
            </a:endParaRPr>
          </a:p>
        </p:txBody>
      </p:sp>
      <p:sp>
        <p:nvSpPr>
          <p:cNvPr id="43172" name="Rectangle 165"/>
          <p:cNvSpPr>
            <a:spLocks noChangeArrowheads="1"/>
          </p:cNvSpPr>
          <p:nvPr/>
        </p:nvSpPr>
        <p:spPr bwMode="auto">
          <a:xfrm>
            <a:off x="1776413" y="5834063"/>
            <a:ext cx="134937"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1</a:t>
            </a:r>
            <a:endParaRPr lang="en-US" dirty="0">
              <a:ea typeface="ヒラギノ角ゴ Pro W3" pitchFamily="-60" charset="-128"/>
            </a:endParaRPr>
          </a:p>
        </p:txBody>
      </p:sp>
      <p:sp>
        <p:nvSpPr>
          <p:cNvPr id="43173" name="Rectangle 166"/>
          <p:cNvSpPr>
            <a:spLocks noChangeArrowheads="1"/>
          </p:cNvSpPr>
          <p:nvPr/>
        </p:nvSpPr>
        <p:spPr bwMode="auto">
          <a:xfrm>
            <a:off x="2279650" y="583406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3</a:t>
            </a:r>
            <a:endParaRPr lang="en-US" dirty="0">
              <a:ea typeface="ヒラギノ角ゴ Pro W3" pitchFamily="-60" charset="-128"/>
            </a:endParaRPr>
          </a:p>
        </p:txBody>
      </p:sp>
      <p:sp>
        <p:nvSpPr>
          <p:cNvPr id="43174" name="Rectangle 167"/>
          <p:cNvSpPr>
            <a:spLocks noChangeArrowheads="1"/>
          </p:cNvSpPr>
          <p:nvPr/>
        </p:nvSpPr>
        <p:spPr bwMode="auto">
          <a:xfrm>
            <a:off x="2781300" y="583406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5</a:t>
            </a:r>
            <a:endParaRPr lang="en-US" dirty="0">
              <a:ea typeface="ヒラギノ角ゴ Pro W3" pitchFamily="-60" charset="-128"/>
            </a:endParaRPr>
          </a:p>
        </p:txBody>
      </p:sp>
      <p:sp>
        <p:nvSpPr>
          <p:cNvPr id="43175" name="Rectangle 168"/>
          <p:cNvSpPr>
            <a:spLocks noChangeArrowheads="1"/>
          </p:cNvSpPr>
          <p:nvPr/>
        </p:nvSpPr>
        <p:spPr bwMode="auto">
          <a:xfrm>
            <a:off x="3303588" y="5834063"/>
            <a:ext cx="134937"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7</a:t>
            </a:r>
            <a:endParaRPr lang="en-US" dirty="0">
              <a:ea typeface="ヒラギノ角ゴ Pro W3" pitchFamily="-60" charset="-128"/>
            </a:endParaRPr>
          </a:p>
        </p:txBody>
      </p:sp>
      <p:sp>
        <p:nvSpPr>
          <p:cNvPr id="43176" name="Rectangle 169"/>
          <p:cNvSpPr>
            <a:spLocks noChangeArrowheads="1"/>
          </p:cNvSpPr>
          <p:nvPr/>
        </p:nvSpPr>
        <p:spPr bwMode="auto">
          <a:xfrm>
            <a:off x="3805238" y="5834063"/>
            <a:ext cx="134937"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9</a:t>
            </a:r>
            <a:endParaRPr lang="en-US" dirty="0">
              <a:ea typeface="ヒラギノ角ゴ Pro W3" pitchFamily="-60" charset="-128"/>
            </a:endParaRPr>
          </a:p>
        </p:txBody>
      </p:sp>
      <p:sp>
        <p:nvSpPr>
          <p:cNvPr id="43177" name="Rectangle 170"/>
          <p:cNvSpPr>
            <a:spLocks noChangeArrowheads="1"/>
          </p:cNvSpPr>
          <p:nvPr/>
        </p:nvSpPr>
        <p:spPr bwMode="auto">
          <a:xfrm>
            <a:off x="4241800" y="583406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1</a:t>
            </a:r>
            <a:endParaRPr lang="en-US" dirty="0">
              <a:ea typeface="ヒラギノ角ゴ Pro W3" pitchFamily="-60" charset="-128"/>
            </a:endParaRPr>
          </a:p>
        </p:txBody>
      </p:sp>
      <p:sp>
        <p:nvSpPr>
          <p:cNvPr id="43178" name="Rectangle 171"/>
          <p:cNvSpPr>
            <a:spLocks noChangeArrowheads="1"/>
          </p:cNvSpPr>
          <p:nvPr/>
        </p:nvSpPr>
        <p:spPr bwMode="auto">
          <a:xfrm>
            <a:off x="4373563" y="5834063"/>
            <a:ext cx="134937"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1</a:t>
            </a:r>
            <a:endParaRPr lang="en-US" dirty="0">
              <a:ea typeface="ヒラギノ角ゴ Pro W3" pitchFamily="-60" charset="-128"/>
            </a:endParaRPr>
          </a:p>
        </p:txBody>
      </p:sp>
      <p:sp>
        <p:nvSpPr>
          <p:cNvPr id="43179" name="Rectangle 172"/>
          <p:cNvSpPr>
            <a:spLocks noChangeArrowheads="1"/>
          </p:cNvSpPr>
          <p:nvPr/>
        </p:nvSpPr>
        <p:spPr bwMode="auto">
          <a:xfrm>
            <a:off x="4743450" y="583406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1</a:t>
            </a:r>
            <a:endParaRPr lang="en-US" dirty="0">
              <a:ea typeface="ヒラギノ角ゴ Pro W3" pitchFamily="-60" charset="-128"/>
            </a:endParaRPr>
          </a:p>
        </p:txBody>
      </p:sp>
      <p:sp>
        <p:nvSpPr>
          <p:cNvPr id="43180" name="Rectangle 173"/>
          <p:cNvSpPr>
            <a:spLocks noChangeArrowheads="1"/>
          </p:cNvSpPr>
          <p:nvPr/>
        </p:nvSpPr>
        <p:spPr bwMode="auto">
          <a:xfrm>
            <a:off x="4875213" y="5834063"/>
            <a:ext cx="134937"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3</a:t>
            </a:r>
            <a:endParaRPr lang="en-US" dirty="0">
              <a:ea typeface="ヒラギノ角ゴ Pro W3" pitchFamily="-60" charset="-128"/>
            </a:endParaRPr>
          </a:p>
        </p:txBody>
      </p:sp>
      <p:sp>
        <p:nvSpPr>
          <p:cNvPr id="43181" name="Rectangle 174"/>
          <p:cNvSpPr>
            <a:spLocks noChangeArrowheads="1"/>
          </p:cNvSpPr>
          <p:nvPr/>
        </p:nvSpPr>
        <p:spPr bwMode="auto">
          <a:xfrm>
            <a:off x="5267325" y="583406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1</a:t>
            </a:r>
            <a:endParaRPr lang="en-US" dirty="0">
              <a:ea typeface="ヒラギノ角ゴ Pro W3" pitchFamily="-60" charset="-128"/>
            </a:endParaRPr>
          </a:p>
        </p:txBody>
      </p:sp>
      <p:sp>
        <p:nvSpPr>
          <p:cNvPr id="43182" name="Rectangle 175"/>
          <p:cNvSpPr>
            <a:spLocks noChangeArrowheads="1"/>
          </p:cNvSpPr>
          <p:nvPr/>
        </p:nvSpPr>
        <p:spPr bwMode="auto">
          <a:xfrm>
            <a:off x="5399088" y="5834063"/>
            <a:ext cx="134937"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5</a:t>
            </a:r>
            <a:endParaRPr lang="en-US" dirty="0">
              <a:ea typeface="ヒラギノ角ゴ Pro W3" pitchFamily="-60" charset="-128"/>
            </a:endParaRPr>
          </a:p>
        </p:txBody>
      </p:sp>
      <p:sp>
        <p:nvSpPr>
          <p:cNvPr id="43183" name="Rectangle 176"/>
          <p:cNvSpPr>
            <a:spLocks noChangeArrowheads="1"/>
          </p:cNvSpPr>
          <p:nvPr/>
        </p:nvSpPr>
        <p:spPr bwMode="auto">
          <a:xfrm>
            <a:off x="5768975" y="583406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1</a:t>
            </a:r>
            <a:endParaRPr lang="en-US" dirty="0">
              <a:ea typeface="ヒラギノ角ゴ Pro W3" pitchFamily="-60" charset="-128"/>
            </a:endParaRPr>
          </a:p>
        </p:txBody>
      </p:sp>
      <p:sp>
        <p:nvSpPr>
          <p:cNvPr id="43184" name="Rectangle 177"/>
          <p:cNvSpPr>
            <a:spLocks noChangeArrowheads="1"/>
          </p:cNvSpPr>
          <p:nvPr/>
        </p:nvSpPr>
        <p:spPr bwMode="auto">
          <a:xfrm>
            <a:off x="5900738" y="5834063"/>
            <a:ext cx="134937"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7</a:t>
            </a:r>
            <a:endParaRPr lang="en-US" dirty="0">
              <a:ea typeface="ヒラギノ角ゴ Pro W3" pitchFamily="-60" charset="-128"/>
            </a:endParaRPr>
          </a:p>
        </p:txBody>
      </p:sp>
      <p:sp>
        <p:nvSpPr>
          <p:cNvPr id="43185" name="Rectangle 178"/>
          <p:cNvSpPr>
            <a:spLocks noChangeArrowheads="1"/>
          </p:cNvSpPr>
          <p:nvPr/>
        </p:nvSpPr>
        <p:spPr bwMode="auto">
          <a:xfrm>
            <a:off x="6270625" y="583406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1</a:t>
            </a:r>
            <a:endParaRPr lang="en-US" dirty="0">
              <a:ea typeface="ヒラギノ角ゴ Pro W3" pitchFamily="-60" charset="-128"/>
            </a:endParaRPr>
          </a:p>
        </p:txBody>
      </p:sp>
      <p:sp>
        <p:nvSpPr>
          <p:cNvPr id="43186" name="Rectangle 179"/>
          <p:cNvSpPr>
            <a:spLocks noChangeArrowheads="1"/>
          </p:cNvSpPr>
          <p:nvPr/>
        </p:nvSpPr>
        <p:spPr bwMode="auto">
          <a:xfrm>
            <a:off x="6402388" y="5834063"/>
            <a:ext cx="134937"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9</a:t>
            </a:r>
            <a:endParaRPr lang="en-US" dirty="0">
              <a:ea typeface="ヒラギノ角ゴ Pro W3" pitchFamily="-60" charset="-128"/>
            </a:endParaRPr>
          </a:p>
        </p:txBody>
      </p:sp>
      <p:sp>
        <p:nvSpPr>
          <p:cNvPr id="43187" name="Rectangle 180"/>
          <p:cNvSpPr>
            <a:spLocks noChangeArrowheads="1"/>
          </p:cNvSpPr>
          <p:nvPr/>
        </p:nvSpPr>
        <p:spPr bwMode="auto">
          <a:xfrm>
            <a:off x="6772275" y="583406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2</a:t>
            </a:r>
            <a:endParaRPr lang="en-US" dirty="0">
              <a:ea typeface="ヒラギノ角ゴ Pro W3" pitchFamily="-60" charset="-128"/>
            </a:endParaRPr>
          </a:p>
        </p:txBody>
      </p:sp>
      <p:sp>
        <p:nvSpPr>
          <p:cNvPr id="43188" name="Rectangle 181"/>
          <p:cNvSpPr>
            <a:spLocks noChangeArrowheads="1"/>
          </p:cNvSpPr>
          <p:nvPr/>
        </p:nvSpPr>
        <p:spPr bwMode="auto">
          <a:xfrm>
            <a:off x="6904038" y="5834063"/>
            <a:ext cx="134937"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1</a:t>
            </a:r>
            <a:endParaRPr lang="en-US" dirty="0">
              <a:ea typeface="ヒラギノ角ゴ Pro W3" pitchFamily="-60" charset="-128"/>
            </a:endParaRPr>
          </a:p>
        </p:txBody>
      </p:sp>
      <p:sp>
        <p:nvSpPr>
          <p:cNvPr id="43189" name="Rectangle 182"/>
          <p:cNvSpPr>
            <a:spLocks noChangeArrowheads="1"/>
          </p:cNvSpPr>
          <p:nvPr/>
        </p:nvSpPr>
        <p:spPr bwMode="auto">
          <a:xfrm>
            <a:off x="7273925" y="5834063"/>
            <a:ext cx="134938"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2</a:t>
            </a:r>
            <a:endParaRPr lang="en-US" dirty="0">
              <a:ea typeface="ヒラギノ角ゴ Pro W3" pitchFamily="-60" charset="-128"/>
            </a:endParaRPr>
          </a:p>
        </p:txBody>
      </p:sp>
      <p:sp>
        <p:nvSpPr>
          <p:cNvPr id="43190" name="Rectangle 183"/>
          <p:cNvSpPr>
            <a:spLocks noChangeArrowheads="1"/>
          </p:cNvSpPr>
          <p:nvPr/>
        </p:nvSpPr>
        <p:spPr bwMode="auto">
          <a:xfrm>
            <a:off x="7405688" y="5834063"/>
            <a:ext cx="134937" cy="288925"/>
          </a:xfrm>
          <a:prstGeom prst="rect">
            <a:avLst/>
          </a:prstGeom>
          <a:noFill/>
          <a:ln w="9525">
            <a:noFill/>
            <a:miter lim="800000"/>
            <a:headEnd/>
            <a:tailEnd/>
          </a:ln>
        </p:spPr>
        <p:txBody>
          <a:bodyPr wrap="none" lIns="0" tIns="0" rIns="0" bIns="0">
            <a:spAutoFit/>
          </a:bodyPr>
          <a:lstStyle/>
          <a:p>
            <a:pPr eaLnBrk="1" hangingPunct="1"/>
            <a:r>
              <a:rPr lang="en-US" sz="1900" dirty="0">
                <a:solidFill>
                  <a:srgbClr val="FFFFFF"/>
                </a:solidFill>
                <a:latin typeface="Arial" charset="0"/>
                <a:ea typeface="ヒラギノ角ゴ Pro W3" pitchFamily="-60" charset="-128"/>
              </a:rPr>
              <a:t>3</a:t>
            </a:r>
            <a:endParaRPr lang="en-US" dirty="0">
              <a:ea typeface="ヒラギノ角ゴ Pro W3" pitchFamily="-60" charset="-128"/>
            </a:endParaRPr>
          </a:p>
        </p:txBody>
      </p:sp>
      <p:sp>
        <p:nvSpPr>
          <p:cNvPr id="43191" name="Rectangle 184"/>
          <p:cNvSpPr>
            <a:spLocks noChangeArrowheads="1"/>
          </p:cNvSpPr>
          <p:nvPr/>
        </p:nvSpPr>
        <p:spPr bwMode="auto">
          <a:xfrm>
            <a:off x="4111625" y="6291263"/>
            <a:ext cx="160338" cy="288925"/>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S</a:t>
            </a:r>
            <a:endParaRPr lang="en-US" dirty="0">
              <a:ea typeface="ヒラギノ角ゴ Pro W3" pitchFamily="-60" charset="-128"/>
            </a:endParaRPr>
          </a:p>
        </p:txBody>
      </p:sp>
      <p:sp>
        <p:nvSpPr>
          <p:cNvPr id="43192" name="Rectangle 185"/>
          <p:cNvSpPr>
            <a:spLocks noChangeArrowheads="1"/>
          </p:cNvSpPr>
          <p:nvPr/>
        </p:nvSpPr>
        <p:spPr bwMode="auto">
          <a:xfrm>
            <a:off x="4264025" y="6291263"/>
            <a:ext cx="80963" cy="288925"/>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t</a:t>
            </a:r>
            <a:endParaRPr lang="en-US" dirty="0">
              <a:ea typeface="ヒラギノ角ゴ Pro W3" pitchFamily="-60" charset="-128"/>
            </a:endParaRPr>
          </a:p>
        </p:txBody>
      </p:sp>
      <p:sp>
        <p:nvSpPr>
          <p:cNvPr id="43193" name="Rectangle 186"/>
          <p:cNvSpPr>
            <a:spLocks noChangeArrowheads="1"/>
          </p:cNvSpPr>
          <p:nvPr/>
        </p:nvSpPr>
        <p:spPr bwMode="auto">
          <a:xfrm>
            <a:off x="4351338" y="6291263"/>
            <a:ext cx="147637" cy="288925"/>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u</a:t>
            </a:r>
            <a:endParaRPr lang="en-US" dirty="0">
              <a:ea typeface="ヒラギノ角ゴ Pro W3" pitchFamily="-60" charset="-128"/>
            </a:endParaRPr>
          </a:p>
        </p:txBody>
      </p:sp>
      <p:sp>
        <p:nvSpPr>
          <p:cNvPr id="43194" name="Rectangle 187"/>
          <p:cNvSpPr>
            <a:spLocks noChangeArrowheads="1"/>
          </p:cNvSpPr>
          <p:nvPr/>
        </p:nvSpPr>
        <p:spPr bwMode="auto">
          <a:xfrm>
            <a:off x="4503738" y="6291263"/>
            <a:ext cx="147637" cy="288925"/>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d</a:t>
            </a:r>
            <a:endParaRPr lang="en-US" dirty="0">
              <a:ea typeface="ヒラギノ角ゴ Pro W3" pitchFamily="-60" charset="-128"/>
            </a:endParaRPr>
          </a:p>
        </p:txBody>
      </p:sp>
      <p:sp>
        <p:nvSpPr>
          <p:cNvPr id="43195" name="Rectangle 188"/>
          <p:cNvSpPr>
            <a:spLocks noChangeArrowheads="1"/>
          </p:cNvSpPr>
          <p:nvPr/>
        </p:nvSpPr>
        <p:spPr bwMode="auto">
          <a:xfrm>
            <a:off x="4656138" y="6291263"/>
            <a:ext cx="134937" cy="288925"/>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y</a:t>
            </a:r>
            <a:endParaRPr lang="en-US" dirty="0">
              <a:ea typeface="ヒラギノ角ゴ Pro W3" pitchFamily="-60" charset="-128"/>
            </a:endParaRPr>
          </a:p>
        </p:txBody>
      </p:sp>
      <p:sp>
        <p:nvSpPr>
          <p:cNvPr id="43196" name="Rectangle 189"/>
          <p:cNvSpPr>
            <a:spLocks noChangeArrowheads="1"/>
          </p:cNvSpPr>
          <p:nvPr/>
        </p:nvSpPr>
        <p:spPr bwMode="auto">
          <a:xfrm>
            <a:off x="4787900" y="6291263"/>
            <a:ext cx="66675" cy="288925"/>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 </a:t>
            </a:r>
            <a:endParaRPr lang="en-US" dirty="0">
              <a:ea typeface="ヒラギノ角ゴ Pro W3" pitchFamily="-60" charset="-128"/>
            </a:endParaRPr>
          </a:p>
        </p:txBody>
      </p:sp>
      <p:sp>
        <p:nvSpPr>
          <p:cNvPr id="43197" name="Rectangle 190"/>
          <p:cNvSpPr>
            <a:spLocks noChangeArrowheads="1"/>
          </p:cNvSpPr>
          <p:nvPr/>
        </p:nvSpPr>
        <p:spPr bwMode="auto">
          <a:xfrm>
            <a:off x="4852988" y="6291263"/>
            <a:ext cx="160337" cy="288925"/>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V</a:t>
            </a:r>
            <a:endParaRPr lang="en-US" dirty="0">
              <a:ea typeface="ヒラギノ角ゴ Pro W3" pitchFamily="-60" charset="-128"/>
            </a:endParaRPr>
          </a:p>
        </p:txBody>
      </p:sp>
      <p:sp>
        <p:nvSpPr>
          <p:cNvPr id="43198" name="Rectangle 191"/>
          <p:cNvSpPr>
            <a:spLocks noChangeArrowheads="1"/>
          </p:cNvSpPr>
          <p:nvPr/>
        </p:nvSpPr>
        <p:spPr bwMode="auto">
          <a:xfrm>
            <a:off x="5027613" y="6291263"/>
            <a:ext cx="67326" cy="292388"/>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i</a:t>
            </a:r>
            <a:endParaRPr lang="en-US" dirty="0">
              <a:ea typeface="ヒラギノ角ゴ Pro W3" pitchFamily="-60" charset="-128"/>
            </a:endParaRPr>
          </a:p>
        </p:txBody>
      </p:sp>
      <p:sp>
        <p:nvSpPr>
          <p:cNvPr id="43199" name="Rectangle 192"/>
          <p:cNvSpPr>
            <a:spLocks noChangeArrowheads="1"/>
          </p:cNvSpPr>
          <p:nvPr/>
        </p:nvSpPr>
        <p:spPr bwMode="auto">
          <a:xfrm>
            <a:off x="5092700" y="6291263"/>
            <a:ext cx="134938" cy="288925"/>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s</a:t>
            </a:r>
            <a:endParaRPr lang="en-US" dirty="0">
              <a:ea typeface="ヒラギノ角ゴ Pro W3" pitchFamily="-60" charset="-128"/>
            </a:endParaRPr>
          </a:p>
        </p:txBody>
      </p:sp>
      <p:sp>
        <p:nvSpPr>
          <p:cNvPr id="43200" name="Rectangle 193"/>
          <p:cNvSpPr>
            <a:spLocks noChangeArrowheads="1"/>
          </p:cNvSpPr>
          <p:nvPr/>
        </p:nvSpPr>
        <p:spPr bwMode="auto">
          <a:xfrm>
            <a:off x="5245100" y="6291263"/>
            <a:ext cx="67326" cy="292388"/>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i</a:t>
            </a:r>
            <a:endParaRPr lang="en-US" dirty="0">
              <a:ea typeface="ヒラギノ角ゴ Pro W3" pitchFamily="-60" charset="-128"/>
            </a:endParaRPr>
          </a:p>
        </p:txBody>
      </p:sp>
      <p:sp>
        <p:nvSpPr>
          <p:cNvPr id="43201" name="Rectangle 194"/>
          <p:cNvSpPr>
            <a:spLocks noChangeArrowheads="1"/>
          </p:cNvSpPr>
          <p:nvPr/>
        </p:nvSpPr>
        <p:spPr bwMode="auto">
          <a:xfrm>
            <a:off x="5311775" y="6291263"/>
            <a:ext cx="80963" cy="288925"/>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t</a:t>
            </a:r>
            <a:endParaRPr lang="en-US" dirty="0">
              <a:ea typeface="ヒラギノ角ゴ Pro W3" pitchFamily="-60" charset="-128"/>
            </a:endParaRPr>
          </a:p>
        </p:txBody>
      </p:sp>
      <p:sp>
        <p:nvSpPr>
          <p:cNvPr id="43202" name="Rectangle 195"/>
          <p:cNvSpPr>
            <a:spLocks noChangeArrowheads="1"/>
          </p:cNvSpPr>
          <p:nvPr/>
        </p:nvSpPr>
        <p:spPr bwMode="auto">
          <a:xfrm rot="-5400000">
            <a:off x="-1271587" y="3330575"/>
            <a:ext cx="3857625" cy="288925"/>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Percentage of stimulant negative </a:t>
            </a:r>
            <a:endParaRPr lang="en-US" dirty="0">
              <a:ea typeface="ヒラギノ角ゴ Pro W3" pitchFamily="-60" charset="-128"/>
            </a:endParaRPr>
          </a:p>
        </p:txBody>
      </p:sp>
      <p:sp>
        <p:nvSpPr>
          <p:cNvPr id="43203" name="Rectangle 196"/>
          <p:cNvSpPr>
            <a:spLocks noChangeArrowheads="1"/>
          </p:cNvSpPr>
          <p:nvPr/>
        </p:nvSpPr>
        <p:spPr bwMode="auto">
          <a:xfrm rot="-5400000">
            <a:off x="163513" y="3535362"/>
            <a:ext cx="1625600" cy="288925"/>
          </a:xfrm>
          <a:prstGeom prst="rect">
            <a:avLst/>
          </a:prstGeom>
          <a:noFill/>
          <a:ln w="9525">
            <a:noFill/>
            <a:miter lim="800000"/>
            <a:headEnd/>
            <a:tailEnd/>
          </a:ln>
        </p:spPr>
        <p:txBody>
          <a:bodyPr wrap="none" lIns="0" tIns="0" rIns="0" bIns="0">
            <a:spAutoFit/>
          </a:bodyPr>
          <a:lstStyle/>
          <a:p>
            <a:pPr eaLnBrk="1" hangingPunct="1"/>
            <a:r>
              <a:rPr lang="en-US" sz="1900" b="1" dirty="0">
                <a:solidFill>
                  <a:srgbClr val="FFFFFF"/>
                </a:solidFill>
                <a:latin typeface="Arial" charset="0"/>
                <a:ea typeface="ヒラギノ角ゴ Pro W3" pitchFamily="-60" charset="-128"/>
              </a:rPr>
              <a:t>urine samples</a:t>
            </a:r>
            <a:endParaRPr lang="en-US" dirty="0">
              <a:ea typeface="ヒラギノ角ゴ Pro W3" pitchFamily="-60" charset="-128"/>
            </a:endParaRPr>
          </a:p>
        </p:txBody>
      </p:sp>
      <p:grpSp>
        <p:nvGrpSpPr>
          <p:cNvPr id="43204" name="Group 236"/>
          <p:cNvGrpSpPr>
            <a:grpSpLocks/>
          </p:cNvGrpSpPr>
          <p:nvPr/>
        </p:nvGrpSpPr>
        <p:grpSpPr bwMode="auto">
          <a:xfrm>
            <a:off x="2667000" y="1971675"/>
            <a:ext cx="3108325" cy="528638"/>
            <a:chOff x="1649" y="2975"/>
            <a:chExt cx="1984" cy="343"/>
          </a:xfrm>
        </p:grpSpPr>
        <p:sp>
          <p:nvSpPr>
            <p:cNvPr id="43206" name="Freeform 197"/>
            <p:cNvSpPr>
              <a:spLocks/>
            </p:cNvSpPr>
            <p:nvPr/>
          </p:nvSpPr>
          <p:spPr bwMode="auto">
            <a:xfrm>
              <a:off x="1649" y="3064"/>
              <a:ext cx="550" cy="1"/>
            </a:xfrm>
            <a:custGeom>
              <a:avLst/>
              <a:gdLst>
                <a:gd name="T0" fmla="*/ 0 w 550"/>
                <a:gd name="T1" fmla="*/ 0 h 1"/>
                <a:gd name="T2" fmla="*/ 550 w 550"/>
                <a:gd name="T3" fmla="*/ 0 h 1"/>
                <a:gd name="T4" fmla="*/ 0 w 550"/>
                <a:gd name="T5" fmla="*/ 0 h 1"/>
                <a:gd name="T6" fmla="*/ 0 60000 65536"/>
                <a:gd name="T7" fmla="*/ 0 60000 65536"/>
                <a:gd name="T8" fmla="*/ 0 60000 65536"/>
                <a:gd name="T9" fmla="*/ 0 w 550"/>
                <a:gd name="T10" fmla="*/ 0 h 1"/>
                <a:gd name="T11" fmla="*/ 550 w 550"/>
                <a:gd name="T12" fmla="*/ 1 h 1"/>
              </a:gdLst>
              <a:ahLst/>
              <a:cxnLst>
                <a:cxn ang="T6">
                  <a:pos x="T0" y="T1"/>
                </a:cxn>
                <a:cxn ang="T7">
                  <a:pos x="T2" y="T3"/>
                </a:cxn>
                <a:cxn ang="T8">
                  <a:pos x="T4" y="T5"/>
                </a:cxn>
              </a:cxnLst>
              <a:rect l="T9" t="T10" r="T11" b="T12"/>
              <a:pathLst>
                <a:path w="550" h="1">
                  <a:moveTo>
                    <a:pt x="0" y="0"/>
                  </a:moveTo>
                  <a:lnTo>
                    <a:pt x="550" y="0"/>
                  </a:lnTo>
                  <a:lnTo>
                    <a:pt x="0" y="0"/>
                  </a:lnTo>
                  <a:close/>
                </a:path>
              </a:pathLst>
            </a:custGeom>
            <a:solidFill>
              <a:srgbClr val="FFFFFF"/>
            </a:solidFill>
            <a:ln w="9525">
              <a:noFill/>
              <a:round/>
              <a:headEnd/>
              <a:tailEnd/>
            </a:ln>
          </p:spPr>
          <p:txBody>
            <a:bodyPr/>
            <a:lstStyle/>
            <a:p>
              <a:endParaRPr lang="en-US" dirty="0"/>
            </a:p>
          </p:txBody>
        </p:sp>
        <p:sp>
          <p:nvSpPr>
            <p:cNvPr id="43207" name="Line 198"/>
            <p:cNvSpPr>
              <a:spLocks noChangeShapeType="1"/>
            </p:cNvSpPr>
            <p:nvPr/>
          </p:nvSpPr>
          <p:spPr bwMode="auto">
            <a:xfrm flipH="1">
              <a:off x="1649" y="3064"/>
              <a:ext cx="550" cy="1"/>
            </a:xfrm>
            <a:prstGeom prst="line">
              <a:avLst/>
            </a:prstGeom>
            <a:noFill/>
            <a:ln w="22225">
              <a:solidFill>
                <a:srgbClr val="FFFFFF"/>
              </a:solidFill>
              <a:round/>
              <a:headEnd/>
              <a:tailEnd/>
            </a:ln>
          </p:spPr>
          <p:txBody>
            <a:bodyPr/>
            <a:lstStyle/>
            <a:p>
              <a:endParaRPr lang="en-US" dirty="0"/>
            </a:p>
          </p:txBody>
        </p:sp>
        <p:sp>
          <p:nvSpPr>
            <p:cNvPr id="43208" name="Oval 199"/>
            <p:cNvSpPr>
              <a:spLocks noChangeArrowheads="1"/>
            </p:cNvSpPr>
            <p:nvPr/>
          </p:nvSpPr>
          <p:spPr bwMode="auto">
            <a:xfrm>
              <a:off x="1883" y="3023"/>
              <a:ext cx="68" cy="69"/>
            </a:xfrm>
            <a:prstGeom prst="ellipse">
              <a:avLst/>
            </a:prstGeom>
            <a:solidFill>
              <a:srgbClr val="000080"/>
            </a:solidFill>
            <a:ln w="9525">
              <a:noFill/>
              <a:round/>
              <a:headEnd/>
              <a:tailEnd/>
            </a:ln>
          </p:spPr>
          <p:txBody>
            <a:bodyPr/>
            <a:lstStyle/>
            <a:p>
              <a:pPr eaLnBrk="1" hangingPunct="1"/>
              <a:endParaRPr lang="en-US" sz="1800" dirty="0">
                <a:latin typeface="Calibri" pitchFamily="34" charset="0"/>
                <a:ea typeface="ヒラギノ角ゴ Pro W3" pitchFamily="-60" charset="-128"/>
              </a:endParaRPr>
            </a:p>
          </p:txBody>
        </p:sp>
        <p:sp>
          <p:nvSpPr>
            <p:cNvPr id="43209" name="Freeform 200"/>
            <p:cNvSpPr>
              <a:spLocks/>
            </p:cNvSpPr>
            <p:nvPr/>
          </p:nvSpPr>
          <p:spPr bwMode="auto">
            <a:xfrm>
              <a:off x="1883" y="3023"/>
              <a:ext cx="68" cy="69"/>
            </a:xfrm>
            <a:custGeom>
              <a:avLst/>
              <a:gdLst>
                <a:gd name="T0" fmla="*/ 41 w 68"/>
                <a:gd name="T1" fmla="*/ 0 h 69"/>
                <a:gd name="T2" fmla="*/ 41 w 68"/>
                <a:gd name="T3" fmla="*/ 0 h 69"/>
                <a:gd name="T4" fmla="*/ 55 w 68"/>
                <a:gd name="T5" fmla="*/ 0 h 69"/>
                <a:gd name="T6" fmla="*/ 55 w 68"/>
                <a:gd name="T7" fmla="*/ 14 h 69"/>
                <a:gd name="T8" fmla="*/ 55 w 68"/>
                <a:gd name="T9" fmla="*/ 14 h 69"/>
                <a:gd name="T10" fmla="*/ 68 w 68"/>
                <a:gd name="T11" fmla="*/ 14 h 69"/>
                <a:gd name="T12" fmla="*/ 68 w 68"/>
                <a:gd name="T13" fmla="*/ 28 h 69"/>
                <a:gd name="T14" fmla="*/ 68 w 68"/>
                <a:gd name="T15" fmla="*/ 28 h 69"/>
                <a:gd name="T16" fmla="*/ 68 w 68"/>
                <a:gd name="T17" fmla="*/ 41 h 69"/>
                <a:gd name="T18" fmla="*/ 68 w 68"/>
                <a:gd name="T19" fmla="*/ 41 h 69"/>
                <a:gd name="T20" fmla="*/ 68 w 68"/>
                <a:gd name="T21" fmla="*/ 55 h 69"/>
                <a:gd name="T22" fmla="*/ 55 w 68"/>
                <a:gd name="T23" fmla="*/ 55 h 69"/>
                <a:gd name="T24" fmla="*/ 55 w 68"/>
                <a:gd name="T25" fmla="*/ 55 h 69"/>
                <a:gd name="T26" fmla="*/ 55 w 68"/>
                <a:gd name="T27" fmla="*/ 69 h 69"/>
                <a:gd name="T28" fmla="*/ 41 w 68"/>
                <a:gd name="T29" fmla="*/ 69 h 69"/>
                <a:gd name="T30" fmla="*/ 41 w 68"/>
                <a:gd name="T31" fmla="*/ 69 h 69"/>
                <a:gd name="T32" fmla="*/ 27 w 68"/>
                <a:gd name="T33" fmla="*/ 69 h 69"/>
                <a:gd name="T34" fmla="*/ 27 w 68"/>
                <a:gd name="T35" fmla="*/ 69 h 69"/>
                <a:gd name="T36" fmla="*/ 13 w 68"/>
                <a:gd name="T37" fmla="*/ 69 h 69"/>
                <a:gd name="T38" fmla="*/ 13 w 68"/>
                <a:gd name="T39" fmla="*/ 55 h 69"/>
                <a:gd name="T40" fmla="*/ 13 w 68"/>
                <a:gd name="T41" fmla="*/ 55 h 69"/>
                <a:gd name="T42" fmla="*/ 0 w 68"/>
                <a:gd name="T43" fmla="*/ 55 h 69"/>
                <a:gd name="T44" fmla="*/ 0 w 68"/>
                <a:gd name="T45" fmla="*/ 41 h 69"/>
                <a:gd name="T46" fmla="*/ 0 w 68"/>
                <a:gd name="T47" fmla="*/ 41 h 69"/>
                <a:gd name="T48" fmla="*/ 0 w 68"/>
                <a:gd name="T49" fmla="*/ 28 h 69"/>
                <a:gd name="T50" fmla="*/ 0 w 68"/>
                <a:gd name="T51" fmla="*/ 28 h 69"/>
                <a:gd name="T52" fmla="*/ 0 w 68"/>
                <a:gd name="T53" fmla="*/ 14 h 69"/>
                <a:gd name="T54" fmla="*/ 13 w 68"/>
                <a:gd name="T55" fmla="*/ 14 h 69"/>
                <a:gd name="T56" fmla="*/ 13 w 68"/>
                <a:gd name="T57" fmla="*/ 14 h 69"/>
                <a:gd name="T58" fmla="*/ 13 w 68"/>
                <a:gd name="T59" fmla="*/ 0 h 69"/>
                <a:gd name="T60" fmla="*/ 27 w 68"/>
                <a:gd name="T61" fmla="*/ 0 h 69"/>
                <a:gd name="T62" fmla="*/ 27 w 68"/>
                <a:gd name="T63" fmla="*/ 0 h 69"/>
                <a:gd name="T64" fmla="*/ 41 w 68"/>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9"/>
                <a:gd name="T101" fmla="*/ 68 w 68"/>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9">
                  <a:moveTo>
                    <a:pt x="41" y="0"/>
                  </a:moveTo>
                  <a:lnTo>
                    <a:pt x="41" y="0"/>
                  </a:lnTo>
                  <a:lnTo>
                    <a:pt x="55" y="0"/>
                  </a:lnTo>
                  <a:lnTo>
                    <a:pt x="55" y="14"/>
                  </a:lnTo>
                  <a:lnTo>
                    <a:pt x="68" y="14"/>
                  </a:lnTo>
                  <a:lnTo>
                    <a:pt x="68" y="28"/>
                  </a:lnTo>
                  <a:lnTo>
                    <a:pt x="68" y="41"/>
                  </a:lnTo>
                  <a:lnTo>
                    <a:pt x="68" y="55"/>
                  </a:lnTo>
                  <a:lnTo>
                    <a:pt x="55" y="55"/>
                  </a:lnTo>
                  <a:lnTo>
                    <a:pt x="55" y="69"/>
                  </a:lnTo>
                  <a:lnTo>
                    <a:pt x="41" y="69"/>
                  </a:lnTo>
                  <a:lnTo>
                    <a:pt x="27" y="69"/>
                  </a:lnTo>
                  <a:lnTo>
                    <a:pt x="13" y="69"/>
                  </a:lnTo>
                  <a:lnTo>
                    <a:pt x="13" y="55"/>
                  </a:lnTo>
                  <a:lnTo>
                    <a:pt x="0" y="55"/>
                  </a:lnTo>
                  <a:lnTo>
                    <a:pt x="0" y="41"/>
                  </a:lnTo>
                  <a:lnTo>
                    <a:pt x="0" y="28"/>
                  </a:lnTo>
                  <a:lnTo>
                    <a:pt x="0" y="14"/>
                  </a:lnTo>
                  <a:lnTo>
                    <a:pt x="13" y="14"/>
                  </a:lnTo>
                  <a:lnTo>
                    <a:pt x="13" y="0"/>
                  </a:lnTo>
                  <a:lnTo>
                    <a:pt x="27" y="0"/>
                  </a:lnTo>
                  <a:lnTo>
                    <a:pt x="41" y="0"/>
                  </a:lnTo>
                  <a:close/>
                </a:path>
              </a:pathLst>
            </a:custGeom>
            <a:noFill/>
            <a:ln w="22225">
              <a:solidFill>
                <a:srgbClr val="FFFFFF"/>
              </a:solidFill>
              <a:round/>
              <a:headEnd/>
              <a:tailEnd/>
            </a:ln>
          </p:spPr>
          <p:txBody>
            <a:bodyPr/>
            <a:lstStyle/>
            <a:p>
              <a:endParaRPr lang="en-US" dirty="0"/>
            </a:p>
          </p:txBody>
        </p:sp>
        <p:sp>
          <p:nvSpPr>
            <p:cNvPr id="43210" name="Rectangle 201"/>
            <p:cNvSpPr>
              <a:spLocks noChangeArrowheads="1"/>
            </p:cNvSpPr>
            <p:nvPr/>
          </p:nvSpPr>
          <p:spPr bwMode="auto">
            <a:xfrm>
              <a:off x="2246" y="2975"/>
              <a:ext cx="97"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A</a:t>
              </a:r>
              <a:endParaRPr lang="en-US" sz="1800" dirty="0">
                <a:ea typeface="ヒラギノ角ゴ Pro W3" pitchFamily="-60" charset="-128"/>
              </a:endParaRPr>
            </a:p>
          </p:txBody>
        </p:sp>
        <p:sp>
          <p:nvSpPr>
            <p:cNvPr id="43211" name="Rectangle 202"/>
            <p:cNvSpPr>
              <a:spLocks noChangeArrowheads="1"/>
            </p:cNvSpPr>
            <p:nvPr/>
          </p:nvSpPr>
          <p:spPr bwMode="auto">
            <a:xfrm>
              <a:off x="2356" y="2975"/>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b</a:t>
              </a:r>
              <a:endParaRPr lang="en-US" sz="1800" dirty="0">
                <a:ea typeface="ヒラギノ角ゴ Pro W3" pitchFamily="-60" charset="-128"/>
              </a:endParaRPr>
            </a:p>
          </p:txBody>
        </p:sp>
        <p:sp>
          <p:nvSpPr>
            <p:cNvPr id="43212" name="Rectangle 203"/>
            <p:cNvSpPr>
              <a:spLocks noChangeArrowheads="1"/>
            </p:cNvSpPr>
            <p:nvPr/>
          </p:nvSpPr>
          <p:spPr bwMode="auto">
            <a:xfrm>
              <a:off x="2438" y="2975"/>
              <a:ext cx="73"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s</a:t>
              </a:r>
              <a:endParaRPr lang="en-US" sz="1800" dirty="0">
                <a:ea typeface="ヒラギノ角ゴ Pro W3" pitchFamily="-60" charset="-128"/>
              </a:endParaRPr>
            </a:p>
          </p:txBody>
        </p:sp>
        <p:sp>
          <p:nvSpPr>
            <p:cNvPr id="43213" name="Rectangle 205"/>
            <p:cNvSpPr>
              <a:spLocks noChangeArrowheads="1"/>
            </p:cNvSpPr>
            <p:nvPr/>
          </p:nvSpPr>
          <p:spPr bwMode="auto">
            <a:xfrm>
              <a:off x="2520" y="2975"/>
              <a:ext cx="4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t</a:t>
              </a:r>
              <a:endParaRPr lang="en-US" sz="1800" dirty="0">
                <a:ea typeface="ヒラギノ角ゴ Pro W3" pitchFamily="-60" charset="-128"/>
              </a:endParaRPr>
            </a:p>
          </p:txBody>
        </p:sp>
        <p:sp>
          <p:nvSpPr>
            <p:cNvPr id="43214" name="Rectangle 206"/>
            <p:cNvSpPr>
              <a:spLocks noChangeArrowheads="1"/>
            </p:cNvSpPr>
            <p:nvPr/>
          </p:nvSpPr>
          <p:spPr bwMode="auto">
            <a:xfrm>
              <a:off x="2562" y="2975"/>
              <a:ext cx="33" cy="180"/>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i</a:t>
              </a:r>
              <a:endParaRPr lang="en-US" sz="1800" dirty="0">
                <a:ea typeface="ヒラギノ角ゴ Pro W3" pitchFamily="-60" charset="-128"/>
              </a:endParaRPr>
            </a:p>
          </p:txBody>
        </p:sp>
        <p:sp>
          <p:nvSpPr>
            <p:cNvPr id="43215" name="Rectangle 207"/>
            <p:cNvSpPr>
              <a:spLocks noChangeArrowheads="1"/>
            </p:cNvSpPr>
            <p:nvPr/>
          </p:nvSpPr>
          <p:spPr bwMode="auto">
            <a:xfrm>
              <a:off x="2590" y="2975"/>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n</a:t>
              </a:r>
              <a:endParaRPr lang="en-US" sz="1800" dirty="0">
                <a:ea typeface="ヒラギノ角ゴ Pro W3" pitchFamily="-60" charset="-128"/>
              </a:endParaRPr>
            </a:p>
          </p:txBody>
        </p:sp>
        <p:sp>
          <p:nvSpPr>
            <p:cNvPr id="43216" name="Rectangle 208"/>
            <p:cNvSpPr>
              <a:spLocks noChangeArrowheads="1"/>
            </p:cNvSpPr>
            <p:nvPr/>
          </p:nvSpPr>
          <p:spPr bwMode="auto">
            <a:xfrm>
              <a:off x="2672" y="2975"/>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e</a:t>
              </a:r>
              <a:endParaRPr lang="en-US" sz="1800" dirty="0">
                <a:ea typeface="ヒラギノ角ゴ Pro W3" pitchFamily="-60" charset="-128"/>
              </a:endParaRPr>
            </a:p>
          </p:txBody>
        </p:sp>
        <p:sp>
          <p:nvSpPr>
            <p:cNvPr id="43217" name="Rectangle 209"/>
            <p:cNvSpPr>
              <a:spLocks noChangeArrowheads="1"/>
            </p:cNvSpPr>
            <p:nvPr/>
          </p:nvSpPr>
          <p:spPr bwMode="auto">
            <a:xfrm>
              <a:off x="2755" y="2975"/>
              <a:ext cx="82"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n</a:t>
              </a:r>
              <a:endParaRPr lang="en-US" sz="1800" dirty="0">
                <a:ea typeface="ヒラギノ角ゴ Pro W3" pitchFamily="-60" charset="-128"/>
              </a:endParaRPr>
            </a:p>
          </p:txBody>
        </p:sp>
        <p:sp>
          <p:nvSpPr>
            <p:cNvPr id="43218" name="Rectangle 210"/>
            <p:cNvSpPr>
              <a:spLocks noChangeArrowheads="1"/>
            </p:cNvSpPr>
            <p:nvPr/>
          </p:nvSpPr>
          <p:spPr bwMode="auto">
            <a:xfrm>
              <a:off x="2838" y="2975"/>
              <a:ext cx="73"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c</a:t>
              </a:r>
              <a:endParaRPr lang="en-US" sz="1800" dirty="0">
                <a:ea typeface="ヒラギノ角ゴ Pro W3" pitchFamily="-60" charset="-128"/>
              </a:endParaRPr>
            </a:p>
          </p:txBody>
        </p:sp>
        <p:sp>
          <p:nvSpPr>
            <p:cNvPr id="43219" name="Rectangle 211"/>
            <p:cNvSpPr>
              <a:spLocks noChangeArrowheads="1"/>
            </p:cNvSpPr>
            <p:nvPr/>
          </p:nvSpPr>
          <p:spPr bwMode="auto">
            <a:xfrm>
              <a:off x="2920" y="2975"/>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e</a:t>
              </a:r>
              <a:endParaRPr lang="en-US" sz="1800" dirty="0">
                <a:ea typeface="ヒラギノ角ゴ Pro W3" pitchFamily="-60" charset="-128"/>
              </a:endParaRPr>
            </a:p>
          </p:txBody>
        </p:sp>
        <p:sp>
          <p:nvSpPr>
            <p:cNvPr id="43220" name="Rectangle 212"/>
            <p:cNvSpPr>
              <a:spLocks noChangeArrowheads="1"/>
            </p:cNvSpPr>
            <p:nvPr/>
          </p:nvSpPr>
          <p:spPr bwMode="auto">
            <a:xfrm>
              <a:off x="3002" y="2975"/>
              <a:ext cx="40"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 </a:t>
              </a:r>
              <a:endParaRPr lang="en-US" sz="1800" dirty="0">
                <a:ea typeface="ヒラギノ角ゴ Pro W3" pitchFamily="-60" charset="-128"/>
              </a:endParaRPr>
            </a:p>
          </p:txBody>
        </p:sp>
        <p:sp>
          <p:nvSpPr>
            <p:cNvPr id="43221" name="Rectangle 213"/>
            <p:cNvSpPr>
              <a:spLocks noChangeArrowheads="1"/>
            </p:cNvSpPr>
            <p:nvPr/>
          </p:nvSpPr>
          <p:spPr bwMode="auto">
            <a:xfrm>
              <a:off x="3042" y="2975"/>
              <a:ext cx="4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I</a:t>
              </a:r>
              <a:endParaRPr lang="en-US" sz="1800" dirty="0">
                <a:ea typeface="ヒラギノ角ゴ Pro W3" pitchFamily="-60" charset="-128"/>
              </a:endParaRPr>
            </a:p>
          </p:txBody>
        </p:sp>
        <p:sp>
          <p:nvSpPr>
            <p:cNvPr id="43222" name="Rectangle 214"/>
            <p:cNvSpPr>
              <a:spLocks noChangeArrowheads="1"/>
            </p:cNvSpPr>
            <p:nvPr/>
          </p:nvSpPr>
          <p:spPr bwMode="auto">
            <a:xfrm>
              <a:off x="3071" y="2975"/>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n</a:t>
              </a:r>
              <a:endParaRPr lang="en-US" sz="1800" dirty="0">
                <a:ea typeface="ヒラギノ角ゴ Pro W3" pitchFamily="-60" charset="-128"/>
              </a:endParaRPr>
            </a:p>
          </p:txBody>
        </p:sp>
        <p:sp>
          <p:nvSpPr>
            <p:cNvPr id="43223" name="Rectangle 215"/>
            <p:cNvSpPr>
              <a:spLocks noChangeArrowheads="1"/>
            </p:cNvSpPr>
            <p:nvPr/>
          </p:nvSpPr>
          <p:spPr bwMode="auto">
            <a:xfrm>
              <a:off x="3153" y="2975"/>
              <a:ext cx="73"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c</a:t>
              </a:r>
              <a:endParaRPr lang="en-US" sz="1800" dirty="0">
                <a:ea typeface="ヒラギノ角ゴ Pro W3" pitchFamily="-60" charset="-128"/>
              </a:endParaRPr>
            </a:p>
          </p:txBody>
        </p:sp>
        <p:sp>
          <p:nvSpPr>
            <p:cNvPr id="43224" name="Rectangle 216"/>
            <p:cNvSpPr>
              <a:spLocks noChangeArrowheads="1"/>
            </p:cNvSpPr>
            <p:nvPr/>
          </p:nvSpPr>
          <p:spPr bwMode="auto">
            <a:xfrm>
              <a:off x="3235" y="2975"/>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e</a:t>
              </a:r>
              <a:endParaRPr lang="en-US" sz="1800" dirty="0">
                <a:ea typeface="ヒラギノ角ゴ Pro W3" pitchFamily="-60" charset="-128"/>
              </a:endParaRPr>
            </a:p>
          </p:txBody>
        </p:sp>
        <p:sp>
          <p:nvSpPr>
            <p:cNvPr id="43225" name="Rectangle 217"/>
            <p:cNvSpPr>
              <a:spLocks noChangeArrowheads="1"/>
            </p:cNvSpPr>
            <p:nvPr/>
          </p:nvSpPr>
          <p:spPr bwMode="auto">
            <a:xfrm>
              <a:off x="3317" y="2975"/>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n</a:t>
              </a:r>
              <a:endParaRPr lang="en-US" sz="1800" dirty="0">
                <a:ea typeface="ヒラギノ角ゴ Pro W3" pitchFamily="-60" charset="-128"/>
              </a:endParaRPr>
            </a:p>
          </p:txBody>
        </p:sp>
        <p:sp>
          <p:nvSpPr>
            <p:cNvPr id="43226" name="Rectangle 218"/>
            <p:cNvSpPr>
              <a:spLocks noChangeArrowheads="1"/>
            </p:cNvSpPr>
            <p:nvPr/>
          </p:nvSpPr>
          <p:spPr bwMode="auto">
            <a:xfrm>
              <a:off x="3400" y="2975"/>
              <a:ext cx="40"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t</a:t>
              </a:r>
              <a:endParaRPr lang="en-US" sz="1800" dirty="0">
                <a:ea typeface="ヒラギノ角ゴ Pro W3" pitchFamily="-60" charset="-128"/>
              </a:endParaRPr>
            </a:p>
          </p:txBody>
        </p:sp>
        <p:sp>
          <p:nvSpPr>
            <p:cNvPr id="43227" name="Rectangle 219"/>
            <p:cNvSpPr>
              <a:spLocks noChangeArrowheads="1"/>
            </p:cNvSpPr>
            <p:nvPr/>
          </p:nvSpPr>
          <p:spPr bwMode="auto">
            <a:xfrm>
              <a:off x="3442" y="2975"/>
              <a:ext cx="33"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i</a:t>
              </a:r>
              <a:endParaRPr lang="en-US" sz="1800" dirty="0">
                <a:ea typeface="ヒラギノ角ゴ Pro W3" pitchFamily="-60" charset="-128"/>
              </a:endParaRPr>
            </a:p>
          </p:txBody>
        </p:sp>
        <p:sp>
          <p:nvSpPr>
            <p:cNvPr id="43228" name="Rectangle 220"/>
            <p:cNvSpPr>
              <a:spLocks noChangeArrowheads="1"/>
            </p:cNvSpPr>
            <p:nvPr/>
          </p:nvSpPr>
          <p:spPr bwMode="auto">
            <a:xfrm>
              <a:off x="3468" y="2975"/>
              <a:ext cx="73"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v</a:t>
              </a:r>
              <a:endParaRPr lang="en-US" sz="1800" dirty="0">
                <a:ea typeface="ヒラギノ角ゴ Pro W3" pitchFamily="-60" charset="-128"/>
              </a:endParaRPr>
            </a:p>
          </p:txBody>
        </p:sp>
        <p:sp>
          <p:nvSpPr>
            <p:cNvPr id="43229" name="Rectangle 221"/>
            <p:cNvSpPr>
              <a:spLocks noChangeArrowheads="1"/>
            </p:cNvSpPr>
            <p:nvPr/>
          </p:nvSpPr>
          <p:spPr bwMode="auto">
            <a:xfrm>
              <a:off x="3552" y="2975"/>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e</a:t>
              </a:r>
              <a:endParaRPr lang="en-US" sz="1800" dirty="0">
                <a:ea typeface="ヒラギノ角ゴ Pro W3" pitchFamily="-60" charset="-128"/>
              </a:endParaRPr>
            </a:p>
          </p:txBody>
        </p:sp>
        <p:sp>
          <p:nvSpPr>
            <p:cNvPr id="43230" name="Freeform 222"/>
            <p:cNvSpPr>
              <a:spLocks/>
            </p:cNvSpPr>
            <p:nvPr/>
          </p:nvSpPr>
          <p:spPr bwMode="auto">
            <a:xfrm>
              <a:off x="1649" y="3229"/>
              <a:ext cx="550" cy="1"/>
            </a:xfrm>
            <a:custGeom>
              <a:avLst/>
              <a:gdLst>
                <a:gd name="T0" fmla="*/ 0 w 550"/>
                <a:gd name="T1" fmla="*/ 0 h 1"/>
                <a:gd name="T2" fmla="*/ 550 w 550"/>
                <a:gd name="T3" fmla="*/ 0 h 1"/>
                <a:gd name="T4" fmla="*/ 0 w 550"/>
                <a:gd name="T5" fmla="*/ 0 h 1"/>
                <a:gd name="T6" fmla="*/ 0 60000 65536"/>
                <a:gd name="T7" fmla="*/ 0 60000 65536"/>
                <a:gd name="T8" fmla="*/ 0 60000 65536"/>
                <a:gd name="T9" fmla="*/ 0 w 550"/>
                <a:gd name="T10" fmla="*/ 0 h 1"/>
                <a:gd name="T11" fmla="*/ 550 w 550"/>
                <a:gd name="T12" fmla="*/ 1 h 1"/>
              </a:gdLst>
              <a:ahLst/>
              <a:cxnLst>
                <a:cxn ang="T6">
                  <a:pos x="T0" y="T1"/>
                </a:cxn>
                <a:cxn ang="T7">
                  <a:pos x="T2" y="T3"/>
                </a:cxn>
                <a:cxn ang="T8">
                  <a:pos x="T4" y="T5"/>
                </a:cxn>
              </a:cxnLst>
              <a:rect l="T9" t="T10" r="T11" b="T12"/>
              <a:pathLst>
                <a:path w="550" h="1">
                  <a:moveTo>
                    <a:pt x="0" y="0"/>
                  </a:moveTo>
                  <a:lnTo>
                    <a:pt x="550" y="0"/>
                  </a:lnTo>
                  <a:lnTo>
                    <a:pt x="0" y="0"/>
                  </a:lnTo>
                  <a:close/>
                </a:path>
              </a:pathLst>
            </a:custGeom>
            <a:solidFill>
              <a:srgbClr val="000080"/>
            </a:solidFill>
            <a:ln w="9525">
              <a:noFill/>
              <a:round/>
              <a:headEnd/>
              <a:tailEnd/>
            </a:ln>
          </p:spPr>
          <p:txBody>
            <a:bodyPr/>
            <a:lstStyle/>
            <a:p>
              <a:endParaRPr lang="en-US" dirty="0"/>
            </a:p>
          </p:txBody>
        </p:sp>
        <p:sp>
          <p:nvSpPr>
            <p:cNvPr id="43231" name="Freeform 223"/>
            <p:cNvSpPr>
              <a:spLocks/>
            </p:cNvSpPr>
            <p:nvPr/>
          </p:nvSpPr>
          <p:spPr bwMode="auto">
            <a:xfrm>
              <a:off x="1883" y="3188"/>
              <a:ext cx="82" cy="82"/>
            </a:xfrm>
            <a:custGeom>
              <a:avLst/>
              <a:gdLst>
                <a:gd name="T0" fmla="*/ 41 w 82"/>
                <a:gd name="T1" fmla="*/ 0 h 82"/>
                <a:gd name="T2" fmla="*/ 82 w 82"/>
                <a:gd name="T3" fmla="*/ 82 h 82"/>
                <a:gd name="T4" fmla="*/ 0 w 82"/>
                <a:gd name="T5" fmla="*/ 82 h 82"/>
                <a:gd name="T6" fmla="*/ 41 w 82"/>
                <a:gd name="T7" fmla="*/ 0 h 82"/>
                <a:gd name="T8" fmla="*/ 0 60000 65536"/>
                <a:gd name="T9" fmla="*/ 0 60000 65536"/>
                <a:gd name="T10" fmla="*/ 0 60000 65536"/>
                <a:gd name="T11" fmla="*/ 0 60000 65536"/>
                <a:gd name="T12" fmla="*/ 0 w 82"/>
                <a:gd name="T13" fmla="*/ 0 h 82"/>
                <a:gd name="T14" fmla="*/ 82 w 82"/>
                <a:gd name="T15" fmla="*/ 82 h 82"/>
              </a:gdLst>
              <a:ahLst/>
              <a:cxnLst>
                <a:cxn ang="T8">
                  <a:pos x="T0" y="T1"/>
                </a:cxn>
                <a:cxn ang="T9">
                  <a:pos x="T2" y="T3"/>
                </a:cxn>
                <a:cxn ang="T10">
                  <a:pos x="T4" y="T5"/>
                </a:cxn>
                <a:cxn ang="T11">
                  <a:pos x="T6" y="T7"/>
                </a:cxn>
              </a:cxnLst>
              <a:rect l="T12" t="T13" r="T14" b="T15"/>
              <a:pathLst>
                <a:path w="82" h="82">
                  <a:moveTo>
                    <a:pt x="41" y="0"/>
                  </a:moveTo>
                  <a:lnTo>
                    <a:pt x="82" y="82"/>
                  </a:lnTo>
                  <a:lnTo>
                    <a:pt x="0" y="82"/>
                  </a:lnTo>
                  <a:lnTo>
                    <a:pt x="41" y="0"/>
                  </a:lnTo>
                  <a:close/>
                </a:path>
              </a:pathLst>
            </a:custGeom>
            <a:solidFill>
              <a:srgbClr val="FFFFFF"/>
            </a:solidFill>
            <a:ln w="9525">
              <a:noFill/>
              <a:round/>
              <a:headEnd/>
              <a:tailEnd/>
            </a:ln>
          </p:spPr>
          <p:txBody>
            <a:bodyPr/>
            <a:lstStyle/>
            <a:p>
              <a:endParaRPr lang="en-US" dirty="0"/>
            </a:p>
          </p:txBody>
        </p:sp>
        <p:sp>
          <p:nvSpPr>
            <p:cNvPr id="43232" name="Line 224"/>
            <p:cNvSpPr>
              <a:spLocks noChangeShapeType="1"/>
            </p:cNvSpPr>
            <p:nvPr/>
          </p:nvSpPr>
          <p:spPr bwMode="auto">
            <a:xfrm flipH="1">
              <a:off x="1649" y="3229"/>
              <a:ext cx="550" cy="1"/>
            </a:xfrm>
            <a:prstGeom prst="line">
              <a:avLst/>
            </a:prstGeom>
            <a:noFill/>
            <a:ln w="22225">
              <a:solidFill>
                <a:srgbClr val="FFFFFF"/>
              </a:solidFill>
              <a:round/>
              <a:headEnd/>
              <a:tailEnd/>
            </a:ln>
          </p:spPr>
          <p:txBody>
            <a:bodyPr/>
            <a:lstStyle/>
            <a:p>
              <a:endParaRPr lang="en-US" dirty="0"/>
            </a:p>
          </p:txBody>
        </p:sp>
        <p:sp>
          <p:nvSpPr>
            <p:cNvPr id="43233" name="Freeform 225"/>
            <p:cNvSpPr>
              <a:spLocks/>
            </p:cNvSpPr>
            <p:nvPr/>
          </p:nvSpPr>
          <p:spPr bwMode="auto">
            <a:xfrm>
              <a:off x="1883" y="3188"/>
              <a:ext cx="82" cy="82"/>
            </a:xfrm>
            <a:custGeom>
              <a:avLst/>
              <a:gdLst>
                <a:gd name="T0" fmla="*/ 41 w 82"/>
                <a:gd name="T1" fmla="*/ 0 h 82"/>
                <a:gd name="T2" fmla="*/ 82 w 82"/>
                <a:gd name="T3" fmla="*/ 82 h 82"/>
                <a:gd name="T4" fmla="*/ 0 w 82"/>
                <a:gd name="T5" fmla="*/ 82 h 82"/>
                <a:gd name="T6" fmla="*/ 41 w 82"/>
                <a:gd name="T7" fmla="*/ 0 h 82"/>
                <a:gd name="T8" fmla="*/ 0 60000 65536"/>
                <a:gd name="T9" fmla="*/ 0 60000 65536"/>
                <a:gd name="T10" fmla="*/ 0 60000 65536"/>
                <a:gd name="T11" fmla="*/ 0 60000 65536"/>
                <a:gd name="T12" fmla="*/ 0 w 82"/>
                <a:gd name="T13" fmla="*/ 0 h 82"/>
                <a:gd name="T14" fmla="*/ 82 w 82"/>
                <a:gd name="T15" fmla="*/ 82 h 82"/>
              </a:gdLst>
              <a:ahLst/>
              <a:cxnLst>
                <a:cxn ang="T8">
                  <a:pos x="T0" y="T1"/>
                </a:cxn>
                <a:cxn ang="T9">
                  <a:pos x="T2" y="T3"/>
                </a:cxn>
                <a:cxn ang="T10">
                  <a:pos x="T4" y="T5"/>
                </a:cxn>
                <a:cxn ang="T11">
                  <a:pos x="T6" y="T7"/>
                </a:cxn>
              </a:cxnLst>
              <a:rect l="T12" t="T13" r="T14" b="T15"/>
              <a:pathLst>
                <a:path w="82" h="82">
                  <a:moveTo>
                    <a:pt x="41" y="0"/>
                  </a:moveTo>
                  <a:lnTo>
                    <a:pt x="82" y="82"/>
                  </a:lnTo>
                  <a:lnTo>
                    <a:pt x="0" y="82"/>
                  </a:lnTo>
                  <a:lnTo>
                    <a:pt x="41" y="0"/>
                  </a:lnTo>
                  <a:close/>
                </a:path>
              </a:pathLst>
            </a:custGeom>
            <a:noFill/>
            <a:ln w="22225">
              <a:solidFill>
                <a:srgbClr val="FFFFFF"/>
              </a:solidFill>
              <a:round/>
              <a:headEnd/>
              <a:tailEnd/>
            </a:ln>
          </p:spPr>
          <p:txBody>
            <a:bodyPr/>
            <a:lstStyle/>
            <a:p>
              <a:endParaRPr lang="en-US" dirty="0"/>
            </a:p>
          </p:txBody>
        </p:sp>
        <p:sp>
          <p:nvSpPr>
            <p:cNvPr id="43234" name="Rectangle 226"/>
            <p:cNvSpPr>
              <a:spLocks noChangeArrowheads="1"/>
            </p:cNvSpPr>
            <p:nvPr/>
          </p:nvSpPr>
          <p:spPr bwMode="auto">
            <a:xfrm>
              <a:off x="2246" y="3140"/>
              <a:ext cx="105"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U</a:t>
              </a:r>
              <a:endParaRPr lang="en-US" sz="1800" dirty="0">
                <a:ea typeface="ヒラギノ角ゴ Pro W3" pitchFamily="-60" charset="-128"/>
              </a:endParaRPr>
            </a:p>
          </p:txBody>
        </p:sp>
        <p:sp>
          <p:nvSpPr>
            <p:cNvPr id="43235" name="Rectangle 227"/>
            <p:cNvSpPr>
              <a:spLocks noChangeArrowheads="1"/>
            </p:cNvSpPr>
            <p:nvPr/>
          </p:nvSpPr>
          <p:spPr bwMode="auto">
            <a:xfrm>
              <a:off x="2342" y="3140"/>
              <a:ext cx="73"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s</a:t>
              </a:r>
              <a:endParaRPr lang="en-US" sz="1800" dirty="0">
                <a:ea typeface="ヒラギノ角ゴ Pro W3" pitchFamily="-60" charset="-128"/>
              </a:endParaRPr>
            </a:p>
          </p:txBody>
        </p:sp>
        <p:sp>
          <p:nvSpPr>
            <p:cNvPr id="43236" name="Rectangle 228"/>
            <p:cNvSpPr>
              <a:spLocks noChangeArrowheads="1"/>
            </p:cNvSpPr>
            <p:nvPr/>
          </p:nvSpPr>
          <p:spPr bwMode="auto">
            <a:xfrm>
              <a:off x="2425" y="3140"/>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u</a:t>
              </a:r>
              <a:endParaRPr lang="en-US" sz="1800" dirty="0">
                <a:ea typeface="ヒラギノ角ゴ Pro W3" pitchFamily="-60" charset="-128"/>
              </a:endParaRPr>
            </a:p>
          </p:txBody>
        </p:sp>
        <p:sp>
          <p:nvSpPr>
            <p:cNvPr id="43237" name="Rectangle 229"/>
            <p:cNvSpPr>
              <a:spLocks noChangeArrowheads="1"/>
            </p:cNvSpPr>
            <p:nvPr/>
          </p:nvSpPr>
          <p:spPr bwMode="auto">
            <a:xfrm>
              <a:off x="2507" y="3140"/>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a</a:t>
              </a:r>
              <a:endParaRPr lang="en-US" sz="1800" dirty="0">
                <a:ea typeface="ヒラギノ角ゴ Pro W3" pitchFamily="-60" charset="-128"/>
              </a:endParaRPr>
            </a:p>
          </p:txBody>
        </p:sp>
        <p:sp>
          <p:nvSpPr>
            <p:cNvPr id="43238" name="Rectangle 230"/>
            <p:cNvSpPr>
              <a:spLocks noChangeArrowheads="1"/>
            </p:cNvSpPr>
            <p:nvPr/>
          </p:nvSpPr>
          <p:spPr bwMode="auto">
            <a:xfrm>
              <a:off x="2590" y="3140"/>
              <a:ext cx="33"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l</a:t>
              </a:r>
              <a:endParaRPr lang="en-US" sz="1800" dirty="0">
                <a:ea typeface="ヒラギノ角ゴ Pro W3" pitchFamily="-60" charset="-128"/>
              </a:endParaRPr>
            </a:p>
          </p:txBody>
        </p:sp>
        <p:sp>
          <p:nvSpPr>
            <p:cNvPr id="43239" name="Rectangle 231"/>
            <p:cNvSpPr>
              <a:spLocks noChangeArrowheads="1"/>
            </p:cNvSpPr>
            <p:nvPr/>
          </p:nvSpPr>
          <p:spPr bwMode="auto">
            <a:xfrm>
              <a:off x="2618" y="3140"/>
              <a:ext cx="40"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 </a:t>
              </a:r>
              <a:endParaRPr lang="en-US" sz="1800" dirty="0">
                <a:ea typeface="ヒラギノ角ゴ Pro W3" pitchFamily="-60" charset="-128"/>
              </a:endParaRPr>
            </a:p>
          </p:txBody>
        </p:sp>
        <p:sp>
          <p:nvSpPr>
            <p:cNvPr id="43240" name="Rectangle 232"/>
            <p:cNvSpPr>
              <a:spLocks noChangeArrowheads="1"/>
            </p:cNvSpPr>
            <p:nvPr/>
          </p:nvSpPr>
          <p:spPr bwMode="auto">
            <a:xfrm>
              <a:off x="2659" y="3140"/>
              <a:ext cx="106"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C</a:t>
              </a:r>
              <a:endParaRPr lang="en-US" sz="1800" dirty="0">
                <a:ea typeface="ヒラギノ角ゴ Pro W3" pitchFamily="-60" charset="-128"/>
              </a:endParaRPr>
            </a:p>
          </p:txBody>
        </p:sp>
        <p:sp>
          <p:nvSpPr>
            <p:cNvPr id="43241" name="Rectangle 233"/>
            <p:cNvSpPr>
              <a:spLocks noChangeArrowheads="1"/>
            </p:cNvSpPr>
            <p:nvPr/>
          </p:nvSpPr>
          <p:spPr bwMode="auto">
            <a:xfrm>
              <a:off x="2756" y="3140"/>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a</a:t>
              </a:r>
              <a:endParaRPr lang="en-US" sz="1800" dirty="0">
                <a:ea typeface="ヒラギノ角ゴ Pro W3" pitchFamily="-60" charset="-128"/>
              </a:endParaRPr>
            </a:p>
          </p:txBody>
        </p:sp>
        <p:sp>
          <p:nvSpPr>
            <p:cNvPr id="43242" name="Rectangle 234"/>
            <p:cNvSpPr>
              <a:spLocks noChangeArrowheads="1"/>
            </p:cNvSpPr>
            <p:nvPr/>
          </p:nvSpPr>
          <p:spPr bwMode="auto">
            <a:xfrm>
              <a:off x="2838" y="3140"/>
              <a:ext cx="48"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r</a:t>
              </a:r>
              <a:endParaRPr lang="en-US" sz="1800" dirty="0">
                <a:ea typeface="ヒラギノ角ゴ Pro W3" pitchFamily="-60" charset="-128"/>
              </a:endParaRPr>
            </a:p>
          </p:txBody>
        </p:sp>
        <p:sp>
          <p:nvSpPr>
            <p:cNvPr id="43243" name="Rectangle 235"/>
            <p:cNvSpPr>
              <a:spLocks noChangeArrowheads="1"/>
            </p:cNvSpPr>
            <p:nvPr/>
          </p:nvSpPr>
          <p:spPr bwMode="auto">
            <a:xfrm>
              <a:off x="2892" y="3140"/>
              <a:ext cx="81" cy="17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ea typeface="ヒラギノ角ゴ Pro W3" pitchFamily="-60" charset="-128"/>
                </a:rPr>
                <a:t>e</a:t>
              </a:r>
              <a:endParaRPr lang="en-US" sz="1800" dirty="0">
                <a:ea typeface="ヒラギノ角ゴ Pro W3" pitchFamily="-60" charset="-128"/>
              </a:endParaRPr>
            </a:p>
          </p:txBody>
        </p:sp>
      </p:grpSp>
      <p:sp>
        <p:nvSpPr>
          <p:cNvPr id="43205" name="Text Box 237"/>
          <p:cNvSpPr txBox="1">
            <a:spLocks noChangeArrowheads="1"/>
          </p:cNvSpPr>
          <p:nvPr/>
        </p:nvSpPr>
        <p:spPr bwMode="auto">
          <a:xfrm>
            <a:off x="5638800" y="4876800"/>
            <a:ext cx="1887538" cy="366713"/>
          </a:xfrm>
          <a:prstGeom prst="rect">
            <a:avLst/>
          </a:prstGeom>
          <a:noFill/>
          <a:ln w="9525">
            <a:noFill/>
            <a:miter lim="800000"/>
            <a:headEnd/>
            <a:tailEnd/>
          </a:ln>
        </p:spPr>
        <p:txBody>
          <a:bodyPr wrap="none">
            <a:spAutoFit/>
          </a:bodyPr>
          <a:lstStyle/>
          <a:p>
            <a:pPr eaLnBrk="1" hangingPunct="1"/>
            <a:r>
              <a:rPr lang="en-US" sz="1800" dirty="0">
                <a:ea typeface="ヒラギノ角ゴ Pro W3" pitchFamily="-60" charset="-128"/>
              </a:rPr>
              <a:t>OR=1.91 (1.4-2.6)</a:t>
            </a:r>
            <a:endParaRPr lang="en-US" dirty="0">
              <a:ea typeface="ヒラギノ角ゴ Pro W3" pitchFamily="-60"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762000" y="609600"/>
            <a:ext cx="7010400" cy="1143000"/>
          </a:xfrm>
        </p:spPr>
        <p:txBody>
          <a:bodyPr/>
          <a:lstStyle/>
          <a:p>
            <a:pPr eaLnBrk="1" hangingPunct="1"/>
            <a:r>
              <a:rPr lang="en-US" sz="3600" dirty="0" smtClean="0"/>
              <a:t>Individual Subject Performance</a:t>
            </a:r>
            <a:endParaRPr lang="en-US" dirty="0" smtClean="0"/>
          </a:p>
        </p:txBody>
      </p:sp>
      <p:sp>
        <p:nvSpPr>
          <p:cNvPr id="44035" name="Text Box 63"/>
          <p:cNvSpPr txBox="1">
            <a:spLocks noChangeArrowheads="1"/>
          </p:cNvSpPr>
          <p:nvPr/>
        </p:nvSpPr>
        <p:spPr bwMode="auto">
          <a:xfrm>
            <a:off x="3489325" y="6003925"/>
            <a:ext cx="184150" cy="457200"/>
          </a:xfrm>
          <a:prstGeom prst="rect">
            <a:avLst/>
          </a:prstGeom>
          <a:noFill/>
          <a:ln w="9525">
            <a:noFill/>
            <a:miter lim="800000"/>
            <a:headEnd/>
            <a:tailEnd/>
          </a:ln>
        </p:spPr>
        <p:txBody>
          <a:bodyPr wrap="none">
            <a:spAutoFit/>
          </a:bodyPr>
          <a:lstStyle/>
          <a:p>
            <a:pPr eaLnBrk="1" hangingPunct="1"/>
            <a:endParaRPr lang="en-US" dirty="0">
              <a:ea typeface="ヒラギノ角ゴ Pro W3" pitchFamily="-60" charset="-128"/>
            </a:endParaRPr>
          </a:p>
        </p:txBody>
      </p:sp>
      <p:sp>
        <p:nvSpPr>
          <p:cNvPr id="44036" name="Text Box 64"/>
          <p:cNvSpPr txBox="1">
            <a:spLocks noChangeArrowheads="1"/>
          </p:cNvSpPr>
          <p:nvPr/>
        </p:nvSpPr>
        <p:spPr bwMode="auto">
          <a:xfrm>
            <a:off x="1295400" y="2209800"/>
            <a:ext cx="7086600" cy="3046988"/>
          </a:xfrm>
          <a:prstGeom prst="rect">
            <a:avLst/>
          </a:prstGeom>
          <a:noFill/>
          <a:ln w="9525">
            <a:noFill/>
            <a:miter lim="800000"/>
            <a:headEnd/>
            <a:tailEnd/>
          </a:ln>
        </p:spPr>
        <p:txBody>
          <a:bodyPr wrap="square">
            <a:spAutoFit/>
          </a:bodyPr>
          <a:lstStyle/>
          <a:p>
            <a:pPr eaLnBrk="1" hangingPunct="1"/>
            <a:r>
              <a:rPr lang="en-US" sz="3200" dirty="0">
                <a:latin typeface="Calibri" pitchFamily="34" charset="0"/>
                <a:ea typeface="ヒラギノ角ゴ Pro W3" pitchFamily="-60" charset="-128"/>
              </a:rPr>
              <a:t>		21% Incentive </a:t>
            </a:r>
          </a:p>
          <a:p>
            <a:pPr eaLnBrk="1" hangingPunct="1"/>
            <a:r>
              <a:rPr lang="en-US" sz="3200" dirty="0">
                <a:latin typeface="Calibri" pitchFamily="34" charset="0"/>
                <a:ea typeface="ヒラギノ角ゴ Pro W3" pitchFamily="-60" charset="-128"/>
              </a:rPr>
              <a:t>			vs </a:t>
            </a:r>
          </a:p>
          <a:p>
            <a:pPr eaLnBrk="1" hangingPunct="1"/>
            <a:r>
              <a:rPr lang="en-US" sz="3200" dirty="0">
                <a:latin typeface="Calibri" pitchFamily="34" charset="0"/>
                <a:ea typeface="ヒラギノ角ゴ Pro W3" pitchFamily="-60" charset="-128"/>
              </a:rPr>
              <a:t>		  8% control </a:t>
            </a:r>
          </a:p>
          <a:p>
            <a:pPr eaLnBrk="1" hangingPunct="1"/>
            <a:endParaRPr lang="en-US" sz="3200" dirty="0">
              <a:latin typeface="Calibri" pitchFamily="34" charset="0"/>
              <a:ea typeface="ヒラギノ角ゴ Pro W3" pitchFamily="-60" charset="-128"/>
            </a:endParaRPr>
          </a:p>
          <a:p>
            <a:pPr eaLnBrk="1" hangingPunct="1"/>
            <a:r>
              <a:rPr lang="en-US" sz="3200" dirty="0">
                <a:latin typeface="Calibri" pitchFamily="34" charset="0"/>
                <a:ea typeface="ヒラギノ角ゴ Pro W3" pitchFamily="-60" charset="-128"/>
              </a:rPr>
              <a:t>   had prolonged abstinence outcome</a:t>
            </a:r>
          </a:p>
          <a:p>
            <a:pPr eaLnBrk="1" hangingPunct="1"/>
            <a:r>
              <a:rPr lang="en-US" sz="3200" dirty="0">
                <a:latin typeface="Calibri" pitchFamily="34" charset="0"/>
                <a:ea typeface="ヒラギノ角ゴ Pro W3" pitchFamily="-60" charset="-128"/>
              </a:rPr>
              <a:t>   (19-24 Stimulant Negative Urines)</a:t>
            </a:r>
            <a:endParaRPr lang="en-US" sz="3200" dirty="0">
              <a:ea typeface="ヒラギノ角ゴ Pro W3" pitchFamily="-6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0" y="609600"/>
            <a:ext cx="7772400" cy="1143000"/>
          </a:xfrm>
        </p:spPr>
        <p:txBody>
          <a:bodyPr/>
          <a:lstStyle/>
          <a:p>
            <a:pPr eaLnBrk="1" hangingPunct="1"/>
            <a:r>
              <a:rPr lang="en-US" sz="4000" dirty="0" smtClean="0">
                <a:solidFill>
                  <a:srgbClr val="376092"/>
                </a:solidFill>
              </a:rPr>
              <a:t>Let’s begin with 2 survey questions:</a:t>
            </a:r>
          </a:p>
        </p:txBody>
      </p:sp>
      <p:sp>
        <p:nvSpPr>
          <p:cNvPr id="9219" name="Content Placeholder 2"/>
          <p:cNvSpPr>
            <a:spLocks noGrp="1"/>
          </p:cNvSpPr>
          <p:nvPr>
            <p:ph idx="4294967295"/>
          </p:nvPr>
        </p:nvSpPr>
        <p:spPr>
          <a:xfrm>
            <a:off x="609600" y="1981200"/>
            <a:ext cx="7772400" cy="4114800"/>
          </a:xfrm>
        </p:spPr>
        <p:txBody>
          <a:bodyPr rtlCol="0">
            <a:normAutofit/>
          </a:bodyPr>
          <a:lstStyle/>
          <a:p>
            <a:pPr eaLnBrk="1" fontAlgn="auto" hangingPunct="1">
              <a:spcAft>
                <a:spcPts val="0"/>
              </a:spcAft>
              <a:buFontTx/>
              <a:buNone/>
              <a:defRPr/>
            </a:pPr>
            <a:r>
              <a:rPr lang="en-US" dirty="0" smtClean="0"/>
              <a:t>Question #1:</a:t>
            </a:r>
          </a:p>
          <a:p>
            <a:pPr eaLnBrk="1" fontAlgn="auto" hangingPunct="1">
              <a:spcAft>
                <a:spcPts val="0"/>
              </a:spcAft>
              <a:buFontTx/>
              <a:buNone/>
              <a:defRPr/>
            </a:pPr>
            <a:r>
              <a:rPr lang="en-US" dirty="0" smtClean="0"/>
              <a:t>     I attended at least one of the last two webinars.  Y/N</a:t>
            </a:r>
          </a:p>
          <a:p>
            <a:pPr eaLnBrk="1" fontAlgn="auto" hangingPunct="1">
              <a:spcAft>
                <a:spcPts val="0"/>
              </a:spcAft>
              <a:buFontTx/>
              <a:buNone/>
              <a:defRPr/>
            </a:pPr>
            <a:r>
              <a:rPr lang="en-US" dirty="0" smtClean="0"/>
              <a:t>Question #2:</a:t>
            </a:r>
          </a:p>
          <a:p>
            <a:pPr eaLnBrk="1" fontAlgn="auto" hangingPunct="1">
              <a:spcAft>
                <a:spcPts val="0"/>
              </a:spcAft>
              <a:buFontTx/>
              <a:buNone/>
              <a:defRPr/>
            </a:pPr>
            <a:r>
              <a:rPr lang="en-US" dirty="0" smtClean="0"/>
              <a:t>          I have first-hand experience with   	implementing incentives where people                       	received tokens or prizes.    Y/N</a:t>
            </a:r>
          </a:p>
          <a:p>
            <a:pPr eaLnBrk="1" fontAlgn="auto" hangingPunct="1">
              <a:spcAft>
                <a:spcPts val="0"/>
              </a:spcAft>
              <a:buFontTx/>
              <a:buNone/>
              <a:defRPr/>
            </a:pPr>
            <a:endParaRPr lang="en-US" dirty="0" smtClean="0"/>
          </a:p>
        </p:txBody>
      </p:sp>
      <p:pic>
        <p:nvPicPr>
          <p:cNvPr id="10244" name="Picture 4" descr="coffee mugs.jpg"/>
          <p:cNvPicPr>
            <a:picLocks noChangeAspect="1"/>
          </p:cNvPicPr>
          <p:nvPr/>
        </p:nvPicPr>
        <p:blipFill>
          <a:blip r:embed="rId3" cstate="print"/>
          <a:srcRect/>
          <a:stretch>
            <a:fillRect/>
          </a:stretch>
        </p:blipFill>
        <p:spPr bwMode="auto">
          <a:xfrm>
            <a:off x="7239000" y="5257800"/>
            <a:ext cx="1722438"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idx="4294967295"/>
          </p:nvPr>
        </p:nvSpPr>
        <p:spPr>
          <a:xfrm>
            <a:off x="2209800" y="2286000"/>
            <a:ext cx="5562600" cy="1143000"/>
          </a:xfrm>
        </p:spPr>
        <p:txBody>
          <a:bodyPr/>
          <a:lstStyle/>
          <a:p>
            <a:pPr eaLnBrk="1" hangingPunct="1"/>
            <a:r>
              <a:rPr lang="en-US" sz="3200" dirty="0" smtClean="0"/>
              <a:t>Outpatient Psychosocial Clinics: Contrasting Outcomes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19200" y="457200"/>
            <a:ext cx="6553200" cy="1219200"/>
          </a:xfrm>
        </p:spPr>
        <p:txBody>
          <a:bodyPr/>
          <a:lstStyle/>
          <a:p>
            <a:pPr eaLnBrk="1" hangingPunct="1"/>
            <a:r>
              <a:rPr lang="en-US" sz="2400" dirty="0" smtClean="0"/>
              <a:t>Percent of Submitted Samples Testing Stimulant and Alcohol Negative</a:t>
            </a:r>
            <a:endParaRPr lang="en-US" sz="3600" dirty="0" smtClean="0"/>
          </a:p>
        </p:txBody>
      </p:sp>
      <p:sp>
        <p:nvSpPr>
          <p:cNvPr id="46083" name="Line 3"/>
          <p:cNvSpPr>
            <a:spLocks noChangeShapeType="1"/>
          </p:cNvSpPr>
          <p:nvPr/>
        </p:nvSpPr>
        <p:spPr bwMode="auto">
          <a:xfrm>
            <a:off x="2060575" y="1885950"/>
            <a:ext cx="1588" cy="3643313"/>
          </a:xfrm>
          <a:prstGeom prst="line">
            <a:avLst/>
          </a:prstGeom>
          <a:noFill/>
          <a:ln w="28575">
            <a:solidFill>
              <a:srgbClr val="FFFFFF"/>
            </a:solidFill>
            <a:round/>
            <a:headEnd/>
            <a:tailEnd/>
          </a:ln>
        </p:spPr>
        <p:txBody>
          <a:bodyPr/>
          <a:lstStyle/>
          <a:p>
            <a:endParaRPr lang="en-US" dirty="0"/>
          </a:p>
        </p:txBody>
      </p:sp>
      <p:sp>
        <p:nvSpPr>
          <p:cNvPr id="46084" name="Line 4"/>
          <p:cNvSpPr>
            <a:spLocks noChangeShapeType="1"/>
          </p:cNvSpPr>
          <p:nvPr/>
        </p:nvSpPr>
        <p:spPr bwMode="auto">
          <a:xfrm>
            <a:off x="1992313" y="5529263"/>
            <a:ext cx="68262" cy="1587"/>
          </a:xfrm>
          <a:prstGeom prst="line">
            <a:avLst/>
          </a:prstGeom>
          <a:noFill/>
          <a:ln w="28575">
            <a:solidFill>
              <a:srgbClr val="FFFFFF"/>
            </a:solidFill>
            <a:round/>
            <a:headEnd/>
            <a:tailEnd/>
          </a:ln>
        </p:spPr>
        <p:txBody>
          <a:bodyPr/>
          <a:lstStyle/>
          <a:p>
            <a:endParaRPr lang="en-US" dirty="0"/>
          </a:p>
        </p:txBody>
      </p:sp>
      <p:sp>
        <p:nvSpPr>
          <p:cNvPr id="46085" name="Line 5"/>
          <p:cNvSpPr>
            <a:spLocks noChangeShapeType="1"/>
          </p:cNvSpPr>
          <p:nvPr/>
        </p:nvSpPr>
        <p:spPr bwMode="auto">
          <a:xfrm>
            <a:off x="1992313" y="4799013"/>
            <a:ext cx="68262" cy="1587"/>
          </a:xfrm>
          <a:prstGeom prst="line">
            <a:avLst/>
          </a:prstGeom>
          <a:noFill/>
          <a:ln w="28575">
            <a:solidFill>
              <a:srgbClr val="FFFFFF"/>
            </a:solidFill>
            <a:round/>
            <a:headEnd/>
            <a:tailEnd/>
          </a:ln>
        </p:spPr>
        <p:txBody>
          <a:bodyPr/>
          <a:lstStyle/>
          <a:p>
            <a:endParaRPr lang="en-US" dirty="0"/>
          </a:p>
        </p:txBody>
      </p:sp>
      <p:sp>
        <p:nvSpPr>
          <p:cNvPr id="46086" name="Line 6"/>
          <p:cNvSpPr>
            <a:spLocks noChangeShapeType="1"/>
          </p:cNvSpPr>
          <p:nvPr/>
        </p:nvSpPr>
        <p:spPr bwMode="auto">
          <a:xfrm>
            <a:off x="1992313" y="4073525"/>
            <a:ext cx="68262" cy="1588"/>
          </a:xfrm>
          <a:prstGeom prst="line">
            <a:avLst/>
          </a:prstGeom>
          <a:noFill/>
          <a:ln w="28575">
            <a:solidFill>
              <a:srgbClr val="FFFFFF"/>
            </a:solidFill>
            <a:round/>
            <a:headEnd/>
            <a:tailEnd/>
          </a:ln>
        </p:spPr>
        <p:txBody>
          <a:bodyPr/>
          <a:lstStyle/>
          <a:p>
            <a:endParaRPr lang="en-US" dirty="0"/>
          </a:p>
        </p:txBody>
      </p:sp>
      <p:sp>
        <p:nvSpPr>
          <p:cNvPr id="46087" name="Line 7"/>
          <p:cNvSpPr>
            <a:spLocks noChangeShapeType="1"/>
          </p:cNvSpPr>
          <p:nvPr/>
        </p:nvSpPr>
        <p:spPr bwMode="auto">
          <a:xfrm>
            <a:off x="1992313" y="3341688"/>
            <a:ext cx="68262" cy="1587"/>
          </a:xfrm>
          <a:prstGeom prst="line">
            <a:avLst/>
          </a:prstGeom>
          <a:noFill/>
          <a:ln w="28575">
            <a:solidFill>
              <a:srgbClr val="FFFFFF"/>
            </a:solidFill>
            <a:round/>
            <a:headEnd/>
            <a:tailEnd/>
          </a:ln>
        </p:spPr>
        <p:txBody>
          <a:bodyPr/>
          <a:lstStyle/>
          <a:p>
            <a:endParaRPr lang="en-US" dirty="0"/>
          </a:p>
        </p:txBody>
      </p:sp>
      <p:sp>
        <p:nvSpPr>
          <p:cNvPr id="46088" name="Line 8"/>
          <p:cNvSpPr>
            <a:spLocks noChangeShapeType="1"/>
          </p:cNvSpPr>
          <p:nvPr/>
        </p:nvSpPr>
        <p:spPr bwMode="auto">
          <a:xfrm>
            <a:off x="1992313" y="2617788"/>
            <a:ext cx="68262" cy="1587"/>
          </a:xfrm>
          <a:prstGeom prst="line">
            <a:avLst/>
          </a:prstGeom>
          <a:noFill/>
          <a:ln w="28575">
            <a:solidFill>
              <a:srgbClr val="FFFFFF"/>
            </a:solidFill>
            <a:round/>
            <a:headEnd/>
            <a:tailEnd/>
          </a:ln>
        </p:spPr>
        <p:txBody>
          <a:bodyPr/>
          <a:lstStyle/>
          <a:p>
            <a:endParaRPr lang="en-US" dirty="0"/>
          </a:p>
        </p:txBody>
      </p:sp>
      <p:sp>
        <p:nvSpPr>
          <p:cNvPr id="46089" name="Line 9"/>
          <p:cNvSpPr>
            <a:spLocks noChangeShapeType="1"/>
          </p:cNvSpPr>
          <p:nvPr/>
        </p:nvSpPr>
        <p:spPr bwMode="auto">
          <a:xfrm>
            <a:off x="1992313" y="1885950"/>
            <a:ext cx="68262" cy="1588"/>
          </a:xfrm>
          <a:prstGeom prst="line">
            <a:avLst/>
          </a:prstGeom>
          <a:noFill/>
          <a:ln w="28575">
            <a:solidFill>
              <a:srgbClr val="FFFFFF"/>
            </a:solidFill>
            <a:round/>
            <a:headEnd/>
            <a:tailEnd/>
          </a:ln>
        </p:spPr>
        <p:txBody>
          <a:bodyPr/>
          <a:lstStyle/>
          <a:p>
            <a:endParaRPr lang="en-US" dirty="0"/>
          </a:p>
        </p:txBody>
      </p:sp>
      <p:sp>
        <p:nvSpPr>
          <p:cNvPr id="46090" name="Line 10"/>
          <p:cNvSpPr>
            <a:spLocks noChangeShapeType="1"/>
          </p:cNvSpPr>
          <p:nvPr/>
        </p:nvSpPr>
        <p:spPr bwMode="auto">
          <a:xfrm>
            <a:off x="2060575" y="5529263"/>
            <a:ext cx="5576888" cy="1587"/>
          </a:xfrm>
          <a:prstGeom prst="line">
            <a:avLst/>
          </a:prstGeom>
          <a:noFill/>
          <a:ln w="28575">
            <a:solidFill>
              <a:srgbClr val="FFFFFF"/>
            </a:solidFill>
            <a:round/>
            <a:headEnd/>
            <a:tailEnd/>
          </a:ln>
        </p:spPr>
        <p:txBody>
          <a:bodyPr/>
          <a:lstStyle/>
          <a:p>
            <a:endParaRPr lang="en-US" dirty="0"/>
          </a:p>
        </p:txBody>
      </p:sp>
      <p:sp>
        <p:nvSpPr>
          <p:cNvPr id="46091" name="Line 11"/>
          <p:cNvSpPr>
            <a:spLocks noChangeShapeType="1"/>
          </p:cNvSpPr>
          <p:nvPr/>
        </p:nvSpPr>
        <p:spPr bwMode="auto">
          <a:xfrm flipV="1">
            <a:off x="2060575" y="5529263"/>
            <a:ext cx="1588" cy="68262"/>
          </a:xfrm>
          <a:prstGeom prst="line">
            <a:avLst/>
          </a:prstGeom>
          <a:noFill/>
          <a:ln w="28575">
            <a:solidFill>
              <a:srgbClr val="FFFFFF"/>
            </a:solidFill>
            <a:round/>
            <a:headEnd/>
            <a:tailEnd/>
          </a:ln>
        </p:spPr>
        <p:txBody>
          <a:bodyPr/>
          <a:lstStyle/>
          <a:p>
            <a:endParaRPr lang="en-US" dirty="0"/>
          </a:p>
        </p:txBody>
      </p:sp>
      <p:sp>
        <p:nvSpPr>
          <p:cNvPr id="46092" name="Line 12"/>
          <p:cNvSpPr>
            <a:spLocks noChangeShapeType="1"/>
          </p:cNvSpPr>
          <p:nvPr/>
        </p:nvSpPr>
        <p:spPr bwMode="auto">
          <a:xfrm flipV="1">
            <a:off x="2298700" y="5529263"/>
            <a:ext cx="1588" cy="68262"/>
          </a:xfrm>
          <a:prstGeom prst="line">
            <a:avLst/>
          </a:prstGeom>
          <a:noFill/>
          <a:ln w="28575">
            <a:solidFill>
              <a:srgbClr val="FFFFFF"/>
            </a:solidFill>
            <a:round/>
            <a:headEnd/>
            <a:tailEnd/>
          </a:ln>
        </p:spPr>
        <p:txBody>
          <a:bodyPr/>
          <a:lstStyle/>
          <a:p>
            <a:endParaRPr lang="en-US" dirty="0"/>
          </a:p>
        </p:txBody>
      </p:sp>
      <p:sp>
        <p:nvSpPr>
          <p:cNvPr id="46093" name="Line 13"/>
          <p:cNvSpPr>
            <a:spLocks noChangeShapeType="1"/>
          </p:cNvSpPr>
          <p:nvPr/>
        </p:nvSpPr>
        <p:spPr bwMode="auto">
          <a:xfrm flipV="1">
            <a:off x="2544763" y="5529263"/>
            <a:ext cx="1587" cy="68262"/>
          </a:xfrm>
          <a:prstGeom prst="line">
            <a:avLst/>
          </a:prstGeom>
          <a:noFill/>
          <a:ln w="28575">
            <a:solidFill>
              <a:srgbClr val="FFFFFF"/>
            </a:solidFill>
            <a:round/>
            <a:headEnd/>
            <a:tailEnd/>
          </a:ln>
        </p:spPr>
        <p:txBody>
          <a:bodyPr/>
          <a:lstStyle/>
          <a:p>
            <a:endParaRPr lang="en-US" dirty="0"/>
          </a:p>
        </p:txBody>
      </p:sp>
      <p:sp>
        <p:nvSpPr>
          <p:cNvPr id="46094" name="Line 14"/>
          <p:cNvSpPr>
            <a:spLocks noChangeShapeType="1"/>
          </p:cNvSpPr>
          <p:nvPr/>
        </p:nvSpPr>
        <p:spPr bwMode="auto">
          <a:xfrm flipV="1">
            <a:off x="2784475" y="5529263"/>
            <a:ext cx="1588" cy="68262"/>
          </a:xfrm>
          <a:prstGeom prst="line">
            <a:avLst/>
          </a:prstGeom>
          <a:noFill/>
          <a:ln w="28575">
            <a:solidFill>
              <a:srgbClr val="FFFFFF"/>
            </a:solidFill>
            <a:round/>
            <a:headEnd/>
            <a:tailEnd/>
          </a:ln>
        </p:spPr>
        <p:txBody>
          <a:bodyPr/>
          <a:lstStyle/>
          <a:p>
            <a:endParaRPr lang="en-US" dirty="0"/>
          </a:p>
        </p:txBody>
      </p:sp>
      <p:sp>
        <p:nvSpPr>
          <p:cNvPr id="46095" name="Line 15"/>
          <p:cNvSpPr>
            <a:spLocks noChangeShapeType="1"/>
          </p:cNvSpPr>
          <p:nvPr/>
        </p:nvSpPr>
        <p:spPr bwMode="auto">
          <a:xfrm flipV="1">
            <a:off x="3030538" y="5529263"/>
            <a:ext cx="1587" cy="68262"/>
          </a:xfrm>
          <a:prstGeom prst="line">
            <a:avLst/>
          </a:prstGeom>
          <a:noFill/>
          <a:ln w="28575">
            <a:solidFill>
              <a:srgbClr val="FFFFFF"/>
            </a:solidFill>
            <a:round/>
            <a:headEnd/>
            <a:tailEnd/>
          </a:ln>
        </p:spPr>
        <p:txBody>
          <a:bodyPr/>
          <a:lstStyle/>
          <a:p>
            <a:endParaRPr lang="en-US" dirty="0"/>
          </a:p>
        </p:txBody>
      </p:sp>
      <p:sp>
        <p:nvSpPr>
          <p:cNvPr id="46096" name="Line 16"/>
          <p:cNvSpPr>
            <a:spLocks noChangeShapeType="1"/>
          </p:cNvSpPr>
          <p:nvPr/>
        </p:nvSpPr>
        <p:spPr bwMode="auto">
          <a:xfrm flipV="1">
            <a:off x="3270250" y="5529263"/>
            <a:ext cx="1588" cy="68262"/>
          </a:xfrm>
          <a:prstGeom prst="line">
            <a:avLst/>
          </a:prstGeom>
          <a:noFill/>
          <a:ln w="28575">
            <a:solidFill>
              <a:srgbClr val="FFFFFF"/>
            </a:solidFill>
            <a:round/>
            <a:headEnd/>
            <a:tailEnd/>
          </a:ln>
        </p:spPr>
        <p:txBody>
          <a:bodyPr/>
          <a:lstStyle/>
          <a:p>
            <a:endParaRPr lang="en-US" dirty="0"/>
          </a:p>
        </p:txBody>
      </p:sp>
      <p:sp>
        <p:nvSpPr>
          <p:cNvPr id="46097" name="Line 17"/>
          <p:cNvSpPr>
            <a:spLocks noChangeShapeType="1"/>
          </p:cNvSpPr>
          <p:nvPr/>
        </p:nvSpPr>
        <p:spPr bwMode="auto">
          <a:xfrm flipV="1">
            <a:off x="3516313" y="5529263"/>
            <a:ext cx="1587" cy="68262"/>
          </a:xfrm>
          <a:prstGeom prst="line">
            <a:avLst/>
          </a:prstGeom>
          <a:noFill/>
          <a:ln w="28575">
            <a:solidFill>
              <a:srgbClr val="FFFFFF"/>
            </a:solidFill>
            <a:round/>
            <a:headEnd/>
            <a:tailEnd/>
          </a:ln>
        </p:spPr>
        <p:txBody>
          <a:bodyPr/>
          <a:lstStyle/>
          <a:p>
            <a:endParaRPr lang="en-US" dirty="0"/>
          </a:p>
        </p:txBody>
      </p:sp>
      <p:sp>
        <p:nvSpPr>
          <p:cNvPr id="46098" name="Line 18"/>
          <p:cNvSpPr>
            <a:spLocks noChangeShapeType="1"/>
          </p:cNvSpPr>
          <p:nvPr/>
        </p:nvSpPr>
        <p:spPr bwMode="auto">
          <a:xfrm flipV="1">
            <a:off x="3754438" y="5529263"/>
            <a:ext cx="1587" cy="68262"/>
          </a:xfrm>
          <a:prstGeom prst="line">
            <a:avLst/>
          </a:prstGeom>
          <a:noFill/>
          <a:ln w="28575">
            <a:solidFill>
              <a:srgbClr val="FFFFFF"/>
            </a:solidFill>
            <a:round/>
            <a:headEnd/>
            <a:tailEnd/>
          </a:ln>
        </p:spPr>
        <p:txBody>
          <a:bodyPr/>
          <a:lstStyle/>
          <a:p>
            <a:endParaRPr lang="en-US" dirty="0"/>
          </a:p>
        </p:txBody>
      </p:sp>
      <p:sp>
        <p:nvSpPr>
          <p:cNvPr id="46099" name="Line 19"/>
          <p:cNvSpPr>
            <a:spLocks noChangeShapeType="1"/>
          </p:cNvSpPr>
          <p:nvPr/>
        </p:nvSpPr>
        <p:spPr bwMode="auto">
          <a:xfrm flipV="1">
            <a:off x="4002088" y="5529263"/>
            <a:ext cx="1587" cy="68262"/>
          </a:xfrm>
          <a:prstGeom prst="line">
            <a:avLst/>
          </a:prstGeom>
          <a:noFill/>
          <a:ln w="28575">
            <a:solidFill>
              <a:srgbClr val="FFFFFF"/>
            </a:solidFill>
            <a:round/>
            <a:headEnd/>
            <a:tailEnd/>
          </a:ln>
        </p:spPr>
        <p:txBody>
          <a:bodyPr/>
          <a:lstStyle/>
          <a:p>
            <a:endParaRPr lang="en-US" dirty="0"/>
          </a:p>
        </p:txBody>
      </p:sp>
      <p:sp>
        <p:nvSpPr>
          <p:cNvPr id="46100" name="Line 20"/>
          <p:cNvSpPr>
            <a:spLocks noChangeShapeType="1"/>
          </p:cNvSpPr>
          <p:nvPr/>
        </p:nvSpPr>
        <p:spPr bwMode="auto">
          <a:xfrm flipV="1">
            <a:off x="4240213" y="5529263"/>
            <a:ext cx="1587" cy="68262"/>
          </a:xfrm>
          <a:prstGeom prst="line">
            <a:avLst/>
          </a:prstGeom>
          <a:noFill/>
          <a:ln w="28575">
            <a:solidFill>
              <a:srgbClr val="FFFFFF"/>
            </a:solidFill>
            <a:round/>
            <a:headEnd/>
            <a:tailEnd/>
          </a:ln>
        </p:spPr>
        <p:txBody>
          <a:bodyPr/>
          <a:lstStyle/>
          <a:p>
            <a:endParaRPr lang="en-US" dirty="0"/>
          </a:p>
        </p:txBody>
      </p:sp>
      <p:sp>
        <p:nvSpPr>
          <p:cNvPr id="46101" name="Line 21"/>
          <p:cNvSpPr>
            <a:spLocks noChangeShapeType="1"/>
          </p:cNvSpPr>
          <p:nvPr/>
        </p:nvSpPr>
        <p:spPr bwMode="auto">
          <a:xfrm flipV="1">
            <a:off x="4486275" y="5529263"/>
            <a:ext cx="1588" cy="68262"/>
          </a:xfrm>
          <a:prstGeom prst="line">
            <a:avLst/>
          </a:prstGeom>
          <a:noFill/>
          <a:ln w="28575">
            <a:solidFill>
              <a:srgbClr val="FFFFFF"/>
            </a:solidFill>
            <a:round/>
            <a:headEnd/>
            <a:tailEnd/>
          </a:ln>
        </p:spPr>
        <p:txBody>
          <a:bodyPr/>
          <a:lstStyle/>
          <a:p>
            <a:endParaRPr lang="en-US" dirty="0"/>
          </a:p>
        </p:txBody>
      </p:sp>
      <p:sp>
        <p:nvSpPr>
          <p:cNvPr id="46102" name="Line 22"/>
          <p:cNvSpPr>
            <a:spLocks noChangeShapeType="1"/>
          </p:cNvSpPr>
          <p:nvPr/>
        </p:nvSpPr>
        <p:spPr bwMode="auto">
          <a:xfrm flipV="1">
            <a:off x="4725988" y="5529263"/>
            <a:ext cx="1587" cy="68262"/>
          </a:xfrm>
          <a:prstGeom prst="line">
            <a:avLst/>
          </a:prstGeom>
          <a:noFill/>
          <a:ln w="28575">
            <a:solidFill>
              <a:srgbClr val="FFFFFF"/>
            </a:solidFill>
            <a:round/>
            <a:headEnd/>
            <a:tailEnd/>
          </a:ln>
        </p:spPr>
        <p:txBody>
          <a:bodyPr/>
          <a:lstStyle/>
          <a:p>
            <a:endParaRPr lang="en-US" dirty="0"/>
          </a:p>
        </p:txBody>
      </p:sp>
      <p:sp>
        <p:nvSpPr>
          <p:cNvPr id="46103" name="Line 23"/>
          <p:cNvSpPr>
            <a:spLocks noChangeShapeType="1"/>
          </p:cNvSpPr>
          <p:nvPr/>
        </p:nvSpPr>
        <p:spPr bwMode="auto">
          <a:xfrm flipV="1">
            <a:off x="4972050" y="5529263"/>
            <a:ext cx="1588" cy="68262"/>
          </a:xfrm>
          <a:prstGeom prst="line">
            <a:avLst/>
          </a:prstGeom>
          <a:noFill/>
          <a:ln w="28575">
            <a:solidFill>
              <a:srgbClr val="FFFFFF"/>
            </a:solidFill>
            <a:round/>
            <a:headEnd/>
            <a:tailEnd/>
          </a:ln>
        </p:spPr>
        <p:txBody>
          <a:bodyPr/>
          <a:lstStyle/>
          <a:p>
            <a:endParaRPr lang="en-US" dirty="0"/>
          </a:p>
        </p:txBody>
      </p:sp>
      <p:sp>
        <p:nvSpPr>
          <p:cNvPr id="46104" name="Line 24"/>
          <p:cNvSpPr>
            <a:spLocks noChangeShapeType="1"/>
          </p:cNvSpPr>
          <p:nvPr/>
        </p:nvSpPr>
        <p:spPr bwMode="auto">
          <a:xfrm flipV="1">
            <a:off x="5211763" y="5529263"/>
            <a:ext cx="1587" cy="68262"/>
          </a:xfrm>
          <a:prstGeom prst="line">
            <a:avLst/>
          </a:prstGeom>
          <a:noFill/>
          <a:ln w="28575">
            <a:solidFill>
              <a:srgbClr val="FFFFFF"/>
            </a:solidFill>
            <a:round/>
            <a:headEnd/>
            <a:tailEnd/>
          </a:ln>
        </p:spPr>
        <p:txBody>
          <a:bodyPr/>
          <a:lstStyle/>
          <a:p>
            <a:endParaRPr lang="en-US" dirty="0"/>
          </a:p>
        </p:txBody>
      </p:sp>
      <p:sp>
        <p:nvSpPr>
          <p:cNvPr id="46105" name="Line 25"/>
          <p:cNvSpPr>
            <a:spLocks noChangeShapeType="1"/>
          </p:cNvSpPr>
          <p:nvPr/>
        </p:nvSpPr>
        <p:spPr bwMode="auto">
          <a:xfrm flipV="1">
            <a:off x="5457825" y="5529263"/>
            <a:ext cx="1588" cy="68262"/>
          </a:xfrm>
          <a:prstGeom prst="line">
            <a:avLst/>
          </a:prstGeom>
          <a:noFill/>
          <a:ln w="28575">
            <a:solidFill>
              <a:srgbClr val="FFFFFF"/>
            </a:solidFill>
            <a:round/>
            <a:headEnd/>
            <a:tailEnd/>
          </a:ln>
        </p:spPr>
        <p:txBody>
          <a:bodyPr/>
          <a:lstStyle/>
          <a:p>
            <a:endParaRPr lang="en-US" dirty="0"/>
          </a:p>
        </p:txBody>
      </p:sp>
      <p:sp>
        <p:nvSpPr>
          <p:cNvPr id="46106" name="Line 26"/>
          <p:cNvSpPr>
            <a:spLocks noChangeShapeType="1"/>
          </p:cNvSpPr>
          <p:nvPr/>
        </p:nvSpPr>
        <p:spPr bwMode="auto">
          <a:xfrm flipV="1">
            <a:off x="5695950" y="5529263"/>
            <a:ext cx="1588" cy="68262"/>
          </a:xfrm>
          <a:prstGeom prst="line">
            <a:avLst/>
          </a:prstGeom>
          <a:noFill/>
          <a:ln w="28575">
            <a:solidFill>
              <a:srgbClr val="FFFFFF"/>
            </a:solidFill>
            <a:round/>
            <a:headEnd/>
            <a:tailEnd/>
          </a:ln>
        </p:spPr>
        <p:txBody>
          <a:bodyPr/>
          <a:lstStyle/>
          <a:p>
            <a:endParaRPr lang="en-US" dirty="0"/>
          </a:p>
        </p:txBody>
      </p:sp>
      <p:sp>
        <p:nvSpPr>
          <p:cNvPr id="46107" name="Line 27"/>
          <p:cNvSpPr>
            <a:spLocks noChangeShapeType="1"/>
          </p:cNvSpPr>
          <p:nvPr/>
        </p:nvSpPr>
        <p:spPr bwMode="auto">
          <a:xfrm flipV="1">
            <a:off x="5942013" y="5529263"/>
            <a:ext cx="1587" cy="68262"/>
          </a:xfrm>
          <a:prstGeom prst="line">
            <a:avLst/>
          </a:prstGeom>
          <a:noFill/>
          <a:ln w="28575">
            <a:solidFill>
              <a:srgbClr val="FFFFFF"/>
            </a:solidFill>
            <a:round/>
            <a:headEnd/>
            <a:tailEnd/>
          </a:ln>
        </p:spPr>
        <p:txBody>
          <a:bodyPr/>
          <a:lstStyle/>
          <a:p>
            <a:endParaRPr lang="en-US" dirty="0"/>
          </a:p>
        </p:txBody>
      </p:sp>
      <p:sp>
        <p:nvSpPr>
          <p:cNvPr id="46108" name="Line 28"/>
          <p:cNvSpPr>
            <a:spLocks noChangeShapeType="1"/>
          </p:cNvSpPr>
          <p:nvPr/>
        </p:nvSpPr>
        <p:spPr bwMode="auto">
          <a:xfrm flipV="1">
            <a:off x="6181725" y="5529263"/>
            <a:ext cx="1588" cy="68262"/>
          </a:xfrm>
          <a:prstGeom prst="line">
            <a:avLst/>
          </a:prstGeom>
          <a:noFill/>
          <a:ln w="28575">
            <a:solidFill>
              <a:srgbClr val="FFFFFF"/>
            </a:solidFill>
            <a:round/>
            <a:headEnd/>
            <a:tailEnd/>
          </a:ln>
        </p:spPr>
        <p:txBody>
          <a:bodyPr/>
          <a:lstStyle/>
          <a:p>
            <a:endParaRPr lang="en-US" dirty="0"/>
          </a:p>
        </p:txBody>
      </p:sp>
      <p:sp>
        <p:nvSpPr>
          <p:cNvPr id="46109" name="Line 29"/>
          <p:cNvSpPr>
            <a:spLocks noChangeShapeType="1"/>
          </p:cNvSpPr>
          <p:nvPr/>
        </p:nvSpPr>
        <p:spPr bwMode="auto">
          <a:xfrm flipV="1">
            <a:off x="6427788" y="5529263"/>
            <a:ext cx="1587" cy="68262"/>
          </a:xfrm>
          <a:prstGeom prst="line">
            <a:avLst/>
          </a:prstGeom>
          <a:noFill/>
          <a:ln w="28575">
            <a:solidFill>
              <a:srgbClr val="FFFFFF"/>
            </a:solidFill>
            <a:round/>
            <a:headEnd/>
            <a:tailEnd/>
          </a:ln>
        </p:spPr>
        <p:txBody>
          <a:bodyPr/>
          <a:lstStyle/>
          <a:p>
            <a:endParaRPr lang="en-US" dirty="0"/>
          </a:p>
        </p:txBody>
      </p:sp>
      <p:sp>
        <p:nvSpPr>
          <p:cNvPr id="46110" name="Line 30"/>
          <p:cNvSpPr>
            <a:spLocks noChangeShapeType="1"/>
          </p:cNvSpPr>
          <p:nvPr/>
        </p:nvSpPr>
        <p:spPr bwMode="auto">
          <a:xfrm flipV="1">
            <a:off x="6667500" y="5529263"/>
            <a:ext cx="1588" cy="68262"/>
          </a:xfrm>
          <a:prstGeom prst="line">
            <a:avLst/>
          </a:prstGeom>
          <a:noFill/>
          <a:ln w="28575">
            <a:solidFill>
              <a:srgbClr val="FFFFFF"/>
            </a:solidFill>
            <a:round/>
            <a:headEnd/>
            <a:tailEnd/>
          </a:ln>
        </p:spPr>
        <p:txBody>
          <a:bodyPr/>
          <a:lstStyle/>
          <a:p>
            <a:endParaRPr lang="en-US" dirty="0"/>
          </a:p>
        </p:txBody>
      </p:sp>
      <p:sp>
        <p:nvSpPr>
          <p:cNvPr id="46111" name="Line 31"/>
          <p:cNvSpPr>
            <a:spLocks noChangeShapeType="1"/>
          </p:cNvSpPr>
          <p:nvPr/>
        </p:nvSpPr>
        <p:spPr bwMode="auto">
          <a:xfrm flipV="1">
            <a:off x="6913563" y="5529263"/>
            <a:ext cx="1587" cy="68262"/>
          </a:xfrm>
          <a:prstGeom prst="line">
            <a:avLst/>
          </a:prstGeom>
          <a:noFill/>
          <a:ln w="28575">
            <a:solidFill>
              <a:srgbClr val="FFFFFF"/>
            </a:solidFill>
            <a:round/>
            <a:headEnd/>
            <a:tailEnd/>
          </a:ln>
        </p:spPr>
        <p:txBody>
          <a:bodyPr/>
          <a:lstStyle/>
          <a:p>
            <a:endParaRPr lang="en-US" dirty="0"/>
          </a:p>
        </p:txBody>
      </p:sp>
      <p:sp>
        <p:nvSpPr>
          <p:cNvPr id="46112" name="Line 32"/>
          <p:cNvSpPr>
            <a:spLocks noChangeShapeType="1"/>
          </p:cNvSpPr>
          <p:nvPr/>
        </p:nvSpPr>
        <p:spPr bwMode="auto">
          <a:xfrm flipV="1">
            <a:off x="7153275" y="5529263"/>
            <a:ext cx="1588" cy="68262"/>
          </a:xfrm>
          <a:prstGeom prst="line">
            <a:avLst/>
          </a:prstGeom>
          <a:noFill/>
          <a:ln w="28575">
            <a:solidFill>
              <a:srgbClr val="FFFFFF"/>
            </a:solidFill>
            <a:round/>
            <a:headEnd/>
            <a:tailEnd/>
          </a:ln>
        </p:spPr>
        <p:txBody>
          <a:bodyPr/>
          <a:lstStyle/>
          <a:p>
            <a:endParaRPr lang="en-US" dirty="0"/>
          </a:p>
        </p:txBody>
      </p:sp>
      <p:sp>
        <p:nvSpPr>
          <p:cNvPr id="46113" name="Line 33"/>
          <p:cNvSpPr>
            <a:spLocks noChangeShapeType="1"/>
          </p:cNvSpPr>
          <p:nvPr/>
        </p:nvSpPr>
        <p:spPr bwMode="auto">
          <a:xfrm flipV="1">
            <a:off x="7399338" y="5529263"/>
            <a:ext cx="1587" cy="68262"/>
          </a:xfrm>
          <a:prstGeom prst="line">
            <a:avLst/>
          </a:prstGeom>
          <a:noFill/>
          <a:ln w="28575">
            <a:solidFill>
              <a:srgbClr val="FFFFFF"/>
            </a:solidFill>
            <a:round/>
            <a:headEnd/>
            <a:tailEnd/>
          </a:ln>
        </p:spPr>
        <p:txBody>
          <a:bodyPr/>
          <a:lstStyle/>
          <a:p>
            <a:endParaRPr lang="en-US" dirty="0"/>
          </a:p>
        </p:txBody>
      </p:sp>
      <p:sp>
        <p:nvSpPr>
          <p:cNvPr id="46114" name="Line 34"/>
          <p:cNvSpPr>
            <a:spLocks noChangeShapeType="1"/>
          </p:cNvSpPr>
          <p:nvPr/>
        </p:nvSpPr>
        <p:spPr bwMode="auto">
          <a:xfrm flipV="1">
            <a:off x="7637463" y="5529263"/>
            <a:ext cx="1587" cy="68262"/>
          </a:xfrm>
          <a:prstGeom prst="line">
            <a:avLst/>
          </a:prstGeom>
          <a:noFill/>
          <a:ln w="28575">
            <a:solidFill>
              <a:srgbClr val="FFFFFF"/>
            </a:solidFill>
            <a:round/>
            <a:headEnd/>
            <a:tailEnd/>
          </a:ln>
        </p:spPr>
        <p:txBody>
          <a:bodyPr/>
          <a:lstStyle/>
          <a:p>
            <a:endParaRPr lang="en-US" dirty="0"/>
          </a:p>
        </p:txBody>
      </p:sp>
      <p:sp>
        <p:nvSpPr>
          <p:cNvPr id="46115" name="Freeform 35"/>
          <p:cNvSpPr>
            <a:spLocks/>
          </p:cNvSpPr>
          <p:nvPr/>
        </p:nvSpPr>
        <p:spPr bwMode="auto">
          <a:xfrm>
            <a:off x="2046288" y="1947863"/>
            <a:ext cx="5578475" cy="833437"/>
          </a:xfrm>
          <a:custGeom>
            <a:avLst/>
            <a:gdLst>
              <a:gd name="T0" fmla="*/ 0 w 3514"/>
              <a:gd name="T1" fmla="*/ 2147483647 h 525"/>
              <a:gd name="T2" fmla="*/ 2147483647 w 3514"/>
              <a:gd name="T3" fmla="*/ 2147483647 h 525"/>
              <a:gd name="T4" fmla="*/ 2147483647 w 3514"/>
              <a:gd name="T5" fmla="*/ 2147483647 h 525"/>
              <a:gd name="T6" fmla="*/ 2147483647 w 3514"/>
              <a:gd name="T7" fmla="*/ 2147483647 h 525"/>
              <a:gd name="T8" fmla="*/ 2147483647 w 3514"/>
              <a:gd name="T9" fmla="*/ 2147483647 h 525"/>
              <a:gd name="T10" fmla="*/ 2147483647 w 3514"/>
              <a:gd name="T11" fmla="*/ 2147483647 h 525"/>
              <a:gd name="T12" fmla="*/ 2147483647 w 3514"/>
              <a:gd name="T13" fmla="*/ 2147483647 h 525"/>
              <a:gd name="T14" fmla="*/ 2147483647 w 3514"/>
              <a:gd name="T15" fmla="*/ 2147483647 h 525"/>
              <a:gd name="T16" fmla="*/ 2147483647 w 3514"/>
              <a:gd name="T17" fmla="*/ 2147483647 h 525"/>
              <a:gd name="T18" fmla="*/ 2147483647 w 3514"/>
              <a:gd name="T19" fmla="*/ 2147483647 h 525"/>
              <a:gd name="T20" fmla="*/ 2147483647 w 3514"/>
              <a:gd name="T21" fmla="*/ 2147483647 h 525"/>
              <a:gd name="T22" fmla="*/ 2147483647 w 3514"/>
              <a:gd name="T23" fmla="*/ 2147483647 h 525"/>
              <a:gd name="T24" fmla="*/ 2147483647 w 3514"/>
              <a:gd name="T25" fmla="*/ 2147483647 h 525"/>
              <a:gd name="T26" fmla="*/ 2147483647 w 3514"/>
              <a:gd name="T27" fmla="*/ 2147483647 h 525"/>
              <a:gd name="T28" fmla="*/ 2147483647 w 3514"/>
              <a:gd name="T29" fmla="*/ 0 h 525"/>
              <a:gd name="T30" fmla="*/ 2147483647 w 3514"/>
              <a:gd name="T31" fmla="*/ 2147483647 h 525"/>
              <a:gd name="T32" fmla="*/ 2147483647 w 3514"/>
              <a:gd name="T33" fmla="*/ 2147483647 h 525"/>
              <a:gd name="T34" fmla="*/ 2147483647 w 3514"/>
              <a:gd name="T35" fmla="*/ 2147483647 h 525"/>
              <a:gd name="T36" fmla="*/ 2147483647 w 3514"/>
              <a:gd name="T37" fmla="*/ 2147483647 h 525"/>
              <a:gd name="T38" fmla="*/ 2147483647 w 3514"/>
              <a:gd name="T39" fmla="*/ 0 h 525"/>
              <a:gd name="T40" fmla="*/ 2147483647 w 3514"/>
              <a:gd name="T41" fmla="*/ 2147483647 h 525"/>
              <a:gd name="T42" fmla="*/ 2147483647 w 3514"/>
              <a:gd name="T43" fmla="*/ 2147483647 h 525"/>
              <a:gd name="T44" fmla="*/ 2147483647 w 3514"/>
              <a:gd name="T45" fmla="*/ 2147483647 h 525"/>
              <a:gd name="T46" fmla="*/ 2147483647 w 3514"/>
              <a:gd name="T47" fmla="*/ 2147483647 h 5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4"/>
              <a:gd name="T73" fmla="*/ 0 h 525"/>
              <a:gd name="T74" fmla="*/ 3514 w 3514"/>
              <a:gd name="T75" fmla="*/ 525 h 5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4" h="525">
                <a:moveTo>
                  <a:pt x="0" y="525"/>
                </a:moveTo>
                <a:lnTo>
                  <a:pt x="151" y="250"/>
                </a:lnTo>
                <a:lnTo>
                  <a:pt x="306" y="250"/>
                </a:lnTo>
                <a:lnTo>
                  <a:pt x="456" y="181"/>
                </a:lnTo>
                <a:lnTo>
                  <a:pt x="611" y="112"/>
                </a:lnTo>
                <a:lnTo>
                  <a:pt x="762" y="112"/>
                </a:lnTo>
                <a:lnTo>
                  <a:pt x="917" y="159"/>
                </a:lnTo>
                <a:lnTo>
                  <a:pt x="1068" y="112"/>
                </a:lnTo>
                <a:lnTo>
                  <a:pt x="1223" y="138"/>
                </a:lnTo>
                <a:lnTo>
                  <a:pt x="1374" y="159"/>
                </a:lnTo>
                <a:lnTo>
                  <a:pt x="1529" y="181"/>
                </a:lnTo>
                <a:lnTo>
                  <a:pt x="1679" y="112"/>
                </a:lnTo>
                <a:lnTo>
                  <a:pt x="1834" y="138"/>
                </a:lnTo>
                <a:lnTo>
                  <a:pt x="1985" y="138"/>
                </a:lnTo>
                <a:lnTo>
                  <a:pt x="2140" y="0"/>
                </a:lnTo>
                <a:lnTo>
                  <a:pt x="2291" y="90"/>
                </a:lnTo>
                <a:lnTo>
                  <a:pt x="2446" y="138"/>
                </a:lnTo>
                <a:lnTo>
                  <a:pt x="2597" y="21"/>
                </a:lnTo>
                <a:lnTo>
                  <a:pt x="2752" y="112"/>
                </a:lnTo>
                <a:lnTo>
                  <a:pt x="2902" y="0"/>
                </a:lnTo>
                <a:lnTo>
                  <a:pt x="3057" y="159"/>
                </a:lnTo>
                <a:lnTo>
                  <a:pt x="3208" y="90"/>
                </a:lnTo>
                <a:lnTo>
                  <a:pt x="3363" y="250"/>
                </a:lnTo>
                <a:lnTo>
                  <a:pt x="3514" y="297"/>
                </a:lnTo>
              </a:path>
            </a:pathLst>
          </a:custGeom>
          <a:noFill/>
          <a:ln w="26988">
            <a:solidFill>
              <a:srgbClr val="FFFFFF"/>
            </a:solidFill>
            <a:prstDash val="solid"/>
            <a:round/>
            <a:headEnd/>
            <a:tailEnd/>
          </a:ln>
        </p:spPr>
        <p:txBody>
          <a:bodyPr/>
          <a:lstStyle/>
          <a:p>
            <a:endParaRPr lang="en-US" dirty="0"/>
          </a:p>
        </p:txBody>
      </p:sp>
      <p:sp>
        <p:nvSpPr>
          <p:cNvPr id="46116" name="Line 36"/>
          <p:cNvSpPr>
            <a:spLocks noChangeShapeType="1"/>
          </p:cNvSpPr>
          <p:nvPr/>
        </p:nvSpPr>
        <p:spPr bwMode="auto">
          <a:xfrm flipV="1">
            <a:off x="2046288" y="2843213"/>
            <a:ext cx="20637" cy="47625"/>
          </a:xfrm>
          <a:prstGeom prst="line">
            <a:avLst/>
          </a:prstGeom>
          <a:noFill/>
          <a:ln w="26988">
            <a:solidFill>
              <a:srgbClr val="FFFFFF"/>
            </a:solidFill>
            <a:round/>
            <a:headEnd/>
            <a:tailEnd/>
          </a:ln>
        </p:spPr>
        <p:txBody>
          <a:bodyPr/>
          <a:lstStyle/>
          <a:p>
            <a:endParaRPr lang="en-US" dirty="0"/>
          </a:p>
        </p:txBody>
      </p:sp>
      <p:sp>
        <p:nvSpPr>
          <p:cNvPr id="46117" name="Line 37"/>
          <p:cNvSpPr>
            <a:spLocks noChangeShapeType="1"/>
          </p:cNvSpPr>
          <p:nvPr/>
        </p:nvSpPr>
        <p:spPr bwMode="auto">
          <a:xfrm flipV="1">
            <a:off x="2114550" y="2692400"/>
            <a:ext cx="20638" cy="47625"/>
          </a:xfrm>
          <a:prstGeom prst="line">
            <a:avLst/>
          </a:prstGeom>
          <a:noFill/>
          <a:ln w="26988">
            <a:solidFill>
              <a:srgbClr val="FFFFFF"/>
            </a:solidFill>
            <a:round/>
            <a:headEnd/>
            <a:tailEnd/>
          </a:ln>
        </p:spPr>
        <p:txBody>
          <a:bodyPr/>
          <a:lstStyle/>
          <a:p>
            <a:endParaRPr lang="en-US" dirty="0"/>
          </a:p>
        </p:txBody>
      </p:sp>
      <p:sp>
        <p:nvSpPr>
          <p:cNvPr id="46118" name="Line 38"/>
          <p:cNvSpPr>
            <a:spLocks noChangeShapeType="1"/>
          </p:cNvSpPr>
          <p:nvPr/>
        </p:nvSpPr>
        <p:spPr bwMode="auto">
          <a:xfrm flipV="1">
            <a:off x="2176463" y="2541588"/>
            <a:ext cx="26987" cy="49212"/>
          </a:xfrm>
          <a:prstGeom prst="line">
            <a:avLst/>
          </a:prstGeom>
          <a:noFill/>
          <a:ln w="26988">
            <a:solidFill>
              <a:srgbClr val="FFFFFF"/>
            </a:solidFill>
            <a:round/>
            <a:headEnd/>
            <a:tailEnd/>
          </a:ln>
        </p:spPr>
        <p:txBody>
          <a:bodyPr/>
          <a:lstStyle/>
          <a:p>
            <a:endParaRPr lang="en-US" dirty="0"/>
          </a:p>
        </p:txBody>
      </p:sp>
      <p:sp>
        <p:nvSpPr>
          <p:cNvPr id="46119" name="Line 39"/>
          <p:cNvSpPr>
            <a:spLocks noChangeShapeType="1"/>
          </p:cNvSpPr>
          <p:nvPr/>
        </p:nvSpPr>
        <p:spPr bwMode="auto">
          <a:xfrm flipV="1">
            <a:off x="2244725" y="2384425"/>
            <a:ext cx="20638" cy="55563"/>
          </a:xfrm>
          <a:prstGeom prst="line">
            <a:avLst/>
          </a:prstGeom>
          <a:noFill/>
          <a:ln w="26988">
            <a:solidFill>
              <a:srgbClr val="FFFFFF"/>
            </a:solidFill>
            <a:round/>
            <a:headEnd/>
            <a:tailEnd/>
          </a:ln>
        </p:spPr>
        <p:txBody>
          <a:bodyPr/>
          <a:lstStyle/>
          <a:p>
            <a:endParaRPr lang="en-US" dirty="0"/>
          </a:p>
        </p:txBody>
      </p:sp>
      <p:sp>
        <p:nvSpPr>
          <p:cNvPr id="46120" name="Line 40"/>
          <p:cNvSpPr>
            <a:spLocks noChangeShapeType="1"/>
          </p:cNvSpPr>
          <p:nvPr/>
        </p:nvSpPr>
        <p:spPr bwMode="auto">
          <a:xfrm flipV="1">
            <a:off x="2286000" y="2336800"/>
            <a:ext cx="53975" cy="7938"/>
          </a:xfrm>
          <a:prstGeom prst="line">
            <a:avLst/>
          </a:prstGeom>
          <a:noFill/>
          <a:ln w="26988">
            <a:solidFill>
              <a:srgbClr val="FFFFFF"/>
            </a:solidFill>
            <a:round/>
            <a:headEnd/>
            <a:tailEnd/>
          </a:ln>
        </p:spPr>
        <p:txBody>
          <a:bodyPr/>
          <a:lstStyle/>
          <a:p>
            <a:endParaRPr lang="en-US" dirty="0"/>
          </a:p>
        </p:txBody>
      </p:sp>
      <p:sp>
        <p:nvSpPr>
          <p:cNvPr id="46121" name="Line 41"/>
          <p:cNvSpPr>
            <a:spLocks noChangeShapeType="1"/>
          </p:cNvSpPr>
          <p:nvPr/>
        </p:nvSpPr>
        <p:spPr bwMode="auto">
          <a:xfrm flipV="1">
            <a:off x="2449513" y="2316163"/>
            <a:ext cx="53975" cy="7937"/>
          </a:xfrm>
          <a:prstGeom prst="line">
            <a:avLst/>
          </a:prstGeom>
          <a:noFill/>
          <a:ln w="26988">
            <a:solidFill>
              <a:srgbClr val="FFFFFF"/>
            </a:solidFill>
            <a:round/>
            <a:headEnd/>
            <a:tailEnd/>
          </a:ln>
        </p:spPr>
        <p:txBody>
          <a:bodyPr/>
          <a:lstStyle/>
          <a:p>
            <a:endParaRPr lang="en-US" dirty="0"/>
          </a:p>
        </p:txBody>
      </p:sp>
      <p:sp>
        <p:nvSpPr>
          <p:cNvPr id="46122" name="Line 42"/>
          <p:cNvSpPr>
            <a:spLocks noChangeShapeType="1"/>
          </p:cNvSpPr>
          <p:nvPr/>
        </p:nvSpPr>
        <p:spPr bwMode="auto">
          <a:xfrm flipV="1">
            <a:off x="2532063" y="2295525"/>
            <a:ext cx="53975" cy="14288"/>
          </a:xfrm>
          <a:prstGeom prst="line">
            <a:avLst/>
          </a:prstGeom>
          <a:noFill/>
          <a:ln w="26988">
            <a:solidFill>
              <a:srgbClr val="FFFFFF"/>
            </a:solidFill>
            <a:round/>
            <a:headEnd/>
            <a:tailEnd/>
          </a:ln>
        </p:spPr>
        <p:txBody>
          <a:bodyPr/>
          <a:lstStyle/>
          <a:p>
            <a:endParaRPr lang="en-US" dirty="0"/>
          </a:p>
        </p:txBody>
      </p:sp>
      <p:sp>
        <p:nvSpPr>
          <p:cNvPr id="46123" name="Line 43"/>
          <p:cNvSpPr>
            <a:spLocks noChangeShapeType="1"/>
          </p:cNvSpPr>
          <p:nvPr/>
        </p:nvSpPr>
        <p:spPr bwMode="auto">
          <a:xfrm flipV="1">
            <a:off x="2689225" y="2241550"/>
            <a:ext cx="53975" cy="20638"/>
          </a:xfrm>
          <a:prstGeom prst="line">
            <a:avLst/>
          </a:prstGeom>
          <a:noFill/>
          <a:ln w="26988">
            <a:solidFill>
              <a:srgbClr val="FFFFFF"/>
            </a:solidFill>
            <a:round/>
            <a:headEnd/>
            <a:tailEnd/>
          </a:ln>
        </p:spPr>
        <p:txBody>
          <a:bodyPr/>
          <a:lstStyle/>
          <a:p>
            <a:endParaRPr lang="en-US" dirty="0"/>
          </a:p>
        </p:txBody>
      </p:sp>
      <p:sp>
        <p:nvSpPr>
          <p:cNvPr id="46124" name="Line 44"/>
          <p:cNvSpPr>
            <a:spLocks noChangeShapeType="1"/>
          </p:cNvSpPr>
          <p:nvPr/>
        </p:nvSpPr>
        <p:spPr bwMode="auto">
          <a:xfrm>
            <a:off x="2770188" y="2235200"/>
            <a:ext cx="55562" cy="12700"/>
          </a:xfrm>
          <a:prstGeom prst="line">
            <a:avLst/>
          </a:prstGeom>
          <a:noFill/>
          <a:ln w="26988">
            <a:solidFill>
              <a:srgbClr val="FFFFFF"/>
            </a:solidFill>
            <a:round/>
            <a:headEnd/>
            <a:tailEnd/>
          </a:ln>
        </p:spPr>
        <p:txBody>
          <a:bodyPr/>
          <a:lstStyle/>
          <a:p>
            <a:endParaRPr lang="en-US" dirty="0"/>
          </a:p>
        </p:txBody>
      </p:sp>
      <p:sp>
        <p:nvSpPr>
          <p:cNvPr id="46125" name="Line 45"/>
          <p:cNvSpPr>
            <a:spLocks noChangeShapeType="1"/>
          </p:cNvSpPr>
          <p:nvPr/>
        </p:nvSpPr>
        <p:spPr bwMode="auto">
          <a:xfrm>
            <a:off x="2927350" y="2282825"/>
            <a:ext cx="55563" cy="20638"/>
          </a:xfrm>
          <a:prstGeom prst="line">
            <a:avLst/>
          </a:prstGeom>
          <a:noFill/>
          <a:ln w="26988">
            <a:solidFill>
              <a:srgbClr val="FFFFFF"/>
            </a:solidFill>
            <a:round/>
            <a:headEnd/>
            <a:tailEnd/>
          </a:ln>
        </p:spPr>
        <p:txBody>
          <a:bodyPr/>
          <a:lstStyle/>
          <a:p>
            <a:endParaRPr lang="en-US" dirty="0"/>
          </a:p>
        </p:txBody>
      </p:sp>
      <p:sp>
        <p:nvSpPr>
          <p:cNvPr id="46126" name="Line 46"/>
          <p:cNvSpPr>
            <a:spLocks noChangeShapeType="1"/>
          </p:cNvSpPr>
          <p:nvPr/>
        </p:nvSpPr>
        <p:spPr bwMode="auto">
          <a:xfrm>
            <a:off x="3016250" y="2309813"/>
            <a:ext cx="55563" cy="1587"/>
          </a:xfrm>
          <a:prstGeom prst="line">
            <a:avLst/>
          </a:prstGeom>
          <a:noFill/>
          <a:ln w="26988">
            <a:solidFill>
              <a:srgbClr val="FFFFFF"/>
            </a:solidFill>
            <a:round/>
            <a:headEnd/>
            <a:tailEnd/>
          </a:ln>
        </p:spPr>
        <p:txBody>
          <a:bodyPr/>
          <a:lstStyle/>
          <a:p>
            <a:endParaRPr lang="en-US" dirty="0"/>
          </a:p>
        </p:txBody>
      </p:sp>
      <p:sp>
        <p:nvSpPr>
          <p:cNvPr id="46127" name="Line 47"/>
          <p:cNvSpPr>
            <a:spLocks noChangeShapeType="1"/>
          </p:cNvSpPr>
          <p:nvPr/>
        </p:nvSpPr>
        <p:spPr bwMode="auto">
          <a:xfrm>
            <a:off x="3181350" y="2309813"/>
            <a:ext cx="53975" cy="1587"/>
          </a:xfrm>
          <a:prstGeom prst="line">
            <a:avLst/>
          </a:prstGeom>
          <a:noFill/>
          <a:ln w="26988">
            <a:solidFill>
              <a:srgbClr val="FFFFFF"/>
            </a:solidFill>
            <a:round/>
            <a:headEnd/>
            <a:tailEnd/>
          </a:ln>
        </p:spPr>
        <p:txBody>
          <a:bodyPr/>
          <a:lstStyle/>
          <a:p>
            <a:endParaRPr lang="en-US" dirty="0"/>
          </a:p>
        </p:txBody>
      </p:sp>
      <p:sp>
        <p:nvSpPr>
          <p:cNvPr id="46128" name="Line 48"/>
          <p:cNvSpPr>
            <a:spLocks noChangeShapeType="1"/>
          </p:cNvSpPr>
          <p:nvPr/>
        </p:nvSpPr>
        <p:spPr bwMode="auto">
          <a:xfrm flipV="1">
            <a:off x="3255963" y="2303463"/>
            <a:ext cx="55562" cy="6350"/>
          </a:xfrm>
          <a:prstGeom prst="line">
            <a:avLst/>
          </a:prstGeom>
          <a:noFill/>
          <a:ln w="26988">
            <a:solidFill>
              <a:srgbClr val="FFFFFF"/>
            </a:solidFill>
            <a:round/>
            <a:headEnd/>
            <a:tailEnd/>
          </a:ln>
        </p:spPr>
        <p:txBody>
          <a:bodyPr/>
          <a:lstStyle/>
          <a:p>
            <a:endParaRPr lang="en-US" dirty="0"/>
          </a:p>
        </p:txBody>
      </p:sp>
      <p:sp>
        <p:nvSpPr>
          <p:cNvPr id="46129" name="Line 49"/>
          <p:cNvSpPr>
            <a:spLocks noChangeShapeType="1"/>
          </p:cNvSpPr>
          <p:nvPr/>
        </p:nvSpPr>
        <p:spPr bwMode="auto">
          <a:xfrm flipV="1">
            <a:off x="3419475" y="2282825"/>
            <a:ext cx="55563" cy="6350"/>
          </a:xfrm>
          <a:prstGeom prst="line">
            <a:avLst/>
          </a:prstGeom>
          <a:noFill/>
          <a:ln w="26988">
            <a:solidFill>
              <a:srgbClr val="FFFFFF"/>
            </a:solidFill>
            <a:round/>
            <a:headEnd/>
            <a:tailEnd/>
          </a:ln>
        </p:spPr>
        <p:txBody>
          <a:bodyPr/>
          <a:lstStyle/>
          <a:p>
            <a:endParaRPr lang="en-US" dirty="0"/>
          </a:p>
        </p:txBody>
      </p:sp>
      <p:sp>
        <p:nvSpPr>
          <p:cNvPr id="46130" name="Line 50"/>
          <p:cNvSpPr>
            <a:spLocks noChangeShapeType="1"/>
          </p:cNvSpPr>
          <p:nvPr/>
        </p:nvSpPr>
        <p:spPr bwMode="auto">
          <a:xfrm flipV="1">
            <a:off x="3502025" y="2255838"/>
            <a:ext cx="47625" cy="19050"/>
          </a:xfrm>
          <a:prstGeom prst="line">
            <a:avLst/>
          </a:prstGeom>
          <a:noFill/>
          <a:ln w="26988">
            <a:solidFill>
              <a:srgbClr val="FFFFFF"/>
            </a:solidFill>
            <a:round/>
            <a:headEnd/>
            <a:tailEnd/>
          </a:ln>
        </p:spPr>
        <p:txBody>
          <a:bodyPr/>
          <a:lstStyle/>
          <a:p>
            <a:endParaRPr lang="en-US" dirty="0"/>
          </a:p>
        </p:txBody>
      </p:sp>
      <p:sp>
        <p:nvSpPr>
          <p:cNvPr id="46131" name="Line 51"/>
          <p:cNvSpPr>
            <a:spLocks noChangeShapeType="1"/>
          </p:cNvSpPr>
          <p:nvPr/>
        </p:nvSpPr>
        <p:spPr bwMode="auto">
          <a:xfrm flipV="1">
            <a:off x="3652838" y="2185988"/>
            <a:ext cx="47625" cy="20637"/>
          </a:xfrm>
          <a:prstGeom prst="line">
            <a:avLst/>
          </a:prstGeom>
          <a:noFill/>
          <a:ln w="26988">
            <a:solidFill>
              <a:srgbClr val="FFFFFF"/>
            </a:solidFill>
            <a:round/>
            <a:headEnd/>
            <a:tailEnd/>
          </a:ln>
        </p:spPr>
        <p:txBody>
          <a:bodyPr/>
          <a:lstStyle/>
          <a:p>
            <a:endParaRPr lang="en-US" dirty="0"/>
          </a:p>
        </p:txBody>
      </p:sp>
      <p:sp>
        <p:nvSpPr>
          <p:cNvPr id="46132" name="Line 52"/>
          <p:cNvSpPr>
            <a:spLocks noChangeShapeType="1"/>
          </p:cNvSpPr>
          <p:nvPr/>
        </p:nvSpPr>
        <p:spPr bwMode="auto">
          <a:xfrm>
            <a:off x="3741738" y="2166938"/>
            <a:ext cx="47625" cy="33337"/>
          </a:xfrm>
          <a:prstGeom prst="line">
            <a:avLst/>
          </a:prstGeom>
          <a:noFill/>
          <a:ln w="26988">
            <a:solidFill>
              <a:srgbClr val="FFFFFF"/>
            </a:solidFill>
            <a:round/>
            <a:headEnd/>
            <a:tailEnd/>
          </a:ln>
        </p:spPr>
        <p:txBody>
          <a:bodyPr/>
          <a:lstStyle/>
          <a:p>
            <a:endParaRPr lang="en-US" dirty="0"/>
          </a:p>
        </p:txBody>
      </p:sp>
      <p:sp>
        <p:nvSpPr>
          <p:cNvPr id="46133" name="Line 53"/>
          <p:cNvSpPr>
            <a:spLocks noChangeShapeType="1"/>
          </p:cNvSpPr>
          <p:nvPr/>
        </p:nvSpPr>
        <p:spPr bwMode="auto">
          <a:xfrm>
            <a:off x="3878263" y="2262188"/>
            <a:ext cx="41275" cy="33337"/>
          </a:xfrm>
          <a:prstGeom prst="line">
            <a:avLst/>
          </a:prstGeom>
          <a:noFill/>
          <a:ln w="26988">
            <a:solidFill>
              <a:srgbClr val="FFFFFF"/>
            </a:solidFill>
            <a:round/>
            <a:headEnd/>
            <a:tailEnd/>
          </a:ln>
        </p:spPr>
        <p:txBody>
          <a:bodyPr/>
          <a:lstStyle/>
          <a:p>
            <a:endParaRPr lang="en-US" dirty="0"/>
          </a:p>
        </p:txBody>
      </p:sp>
      <p:sp>
        <p:nvSpPr>
          <p:cNvPr id="46134" name="Line 54"/>
          <p:cNvSpPr>
            <a:spLocks noChangeShapeType="1"/>
          </p:cNvSpPr>
          <p:nvPr/>
        </p:nvSpPr>
        <p:spPr bwMode="auto">
          <a:xfrm flipV="1">
            <a:off x="3987800" y="2324100"/>
            <a:ext cx="47625" cy="20638"/>
          </a:xfrm>
          <a:prstGeom prst="line">
            <a:avLst/>
          </a:prstGeom>
          <a:noFill/>
          <a:ln w="26988">
            <a:solidFill>
              <a:srgbClr val="FFFFFF"/>
            </a:solidFill>
            <a:round/>
            <a:headEnd/>
            <a:tailEnd/>
          </a:ln>
        </p:spPr>
        <p:txBody>
          <a:bodyPr/>
          <a:lstStyle/>
          <a:p>
            <a:endParaRPr lang="en-US" dirty="0"/>
          </a:p>
        </p:txBody>
      </p:sp>
      <p:sp>
        <p:nvSpPr>
          <p:cNvPr id="46135" name="Line 55"/>
          <p:cNvSpPr>
            <a:spLocks noChangeShapeType="1"/>
          </p:cNvSpPr>
          <p:nvPr/>
        </p:nvSpPr>
        <p:spPr bwMode="auto">
          <a:xfrm flipV="1">
            <a:off x="4138613" y="2255838"/>
            <a:ext cx="47625" cy="19050"/>
          </a:xfrm>
          <a:prstGeom prst="line">
            <a:avLst/>
          </a:prstGeom>
          <a:noFill/>
          <a:ln w="26988">
            <a:solidFill>
              <a:srgbClr val="FFFFFF"/>
            </a:solidFill>
            <a:round/>
            <a:headEnd/>
            <a:tailEnd/>
          </a:ln>
        </p:spPr>
        <p:txBody>
          <a:bodyPr/>
          <a:lstStyle/>
          <a:p>
            <a:endParaRPr lang="en-US" dirty="0"/>
          </a:p>
        </p:txBody>
      </p:sp>
      <p:sp>
        <p:nvSpPr>
          <p:cNvPr id="46136" name="Line 56"/>
          <p:cNvSpPr>
            <a:spLocks noChangeShapeType="1"/>
          </p:cNvSpPr>
          <p:nvPr/>
        </p:nvSpPr>
        <p:spPr bwMode="auto">
          <a:xfrm>
            <a:off x="4227513" y="2235200"/>
            <a:ext cx="47625" cy="20638"/>
          </a:xfrm>
          <a:prstGeom prst="line">
            <a:avLst/>
          </a:prstGeom>
          <a:noFill/>
          <a:ln w="26988">
            <a:solidFill>
              <a:srgbClr val="FFFFFF"/>
            </a:solidFill>
            <a:round/>
            <a:headEnd/>
            <a:tailEnd/>
          </a:ln>
        </p:spPr>
        <p:txBody>
          <a:bodyPr/>
          <a:lstStyle/>
          <a:p>
            <a:endParaRPr lang="en-US" dirty="0"/>
          </a:p>
        </p:txBody>
      </p:sp>
      <p:sp>
        <p:nvSpPr>
          <p:cNvPr id="46137" name="Line 57"/>
          <p:cNvSpPr>
            <a:spLocks noChangeShapeType="1"/>
          </p:cNvSpPr>
          <p:nvPr/>
        </p:nvSpPr>
        <p:spPr bwMode="auto">
          <a:xfrm>
            <a:off x="4376738" y="2303463"/>
            <a:ext cx="55562" cy="20637"/>
          </a:xfrm>
          <a:prstGeom prst="line">
            <a:avLst/>
          </a:prstGeom>
          <a:noFill/>
          <a:ln w="26988">
            <a:solidFill>
              <a:srgbClr val="FFFFFF"/>
            </a:solidFill>
            <a:round/>
            <a:headEnd/>
            <a:tailEnd/>
          </a:ln>
        </p:spPr>
        <p:txBody>
          <a:bodyPr/>
          <a:lstStyle/>
          <a:p>
            <a:endParaRPr lang="en-US" dirty="0"/>
          </a:p>
        </p:txBody>
      </p:sp>
      <p:sp>
        <p:nvSpPr>
          <p:cNvPr id="46138" name="Line 58"/>
          <p:cNvSpPr>
            <a:spLocks noChangeShapeType="1"/>
          </p:cNvSpPr>
          <p:nvPr/>
        </p:nvSpPr>
        <p:spPr bwMode="auto">
          <a:xfrm>
            <a:off x="4473575" y="2344738"/>
            <a:ext cx="53975" cy="6350"/>
          </a:xfrm>
          <a:prstGeom prst="line">
            <a:avLst/>
          </a:prstGeom>
          <a:noFill/>
          <a:ln w="26988">
            <a:solidFill>
              <a:srgbClr val="FFFFFF"/>
            </a:solidFill>
            <a:round/>
            <a:headEnd/>
            <a:tailEnd/>
          </a:ln>
        </p:spPr>
        <p:txBody>
          <a:bodyPr/>
          <a:lstStyle/>
          <a:p>
            <a:endParaRPr lang="en-US" dirty="0"/>
          </a:p>
        </p:txBody>
      </p:sp>
      <p:sp>
        <p:nvSpPr>
          <p:cNvPr id="46139" name="Line 59"/>
          <p:cNvSpPr>
            <a:spLocks noChangeShapeType="1"/>
          </p:cNvSpPr>
          <p:nvPr/>
        </p:nvSpPr>
        <p:spPr bwMode="auto">
          <a:xfrm>
            <a:off x="4637088" y="2371725"/>
            <a:ext cx="53975" cy="6350"/>
          </a:xfrm>
          <a:prstGeom prst="line">
            <a:avLst/>
          </a:prstGeom>
          <a:noFill/>
          <a:ln w="26988">
            <a:solidFill>
              <a:srgbClr val="FFFFFF"/>
            </a:solidFill>
            <a:round/>
            <a:headEnd/>
            <a:tailEnd/>
          </a:ln>
        </p:spPr>
        <p:txBody>
          <a:bodyPr/>
          <a:lstStyle/>
          <a:p>
            <a:endParaRPr lang="en-US" dirty="0"/>
          </a:p>
        </p:txBody>
      </p:sp>
      <p:sp>
        <p:nvSpPr>
          <p:cNvPr id="46140" name="Line 60"/>
          <p:cNvSpPr>
            <a:spLocks noChangeShapeType="1"/>
          </p:cNvSpPr>
          <p:nvPr/>
        </p:nvSpPr>
        <p:spPr bwMode="auto">
          <a:xfrm flipV="1">
            <a:off x="4711700" y="2344738"/>
            <a:ext cx="41275" cy="39687"/>
          </a:xfrm>
          <a:prstGeom prst="line">
            <a:avLst/>
          </a:prstGeom>
          <a:noFill/>
          <a:ln w="26988">
            <a:solidFill>
              <a:srgbClr val="FFFFFF"/>
            </a:solidFill>
            <a:round/>
            <a:headEnd/>
            <a:tailEnd/>
          </a:ln>
        </p:spPr>
        <p:txBody>
          <a:bodyPr/>
          <a:lstStyle/>
          <a:p>
            <a:endParaRPr lang="en-US" dirty="0"/>
          </a:p>
        </p:txBody>
      </p:sp>
      <p:sp>
        <p:nvSpPr>
          <p:cNvPr id="46141" name="Line 61"/>
          <p:cNvSpPr>
            <a:spLocks noChangeShapeType="1"/>
          </p:cNvSpPr>
          <p:nvPr/>
        </p:nvSpPr>
        <p:spPr bwMode="auto">
          <a:xfrm flipV="1">
            <a:off x="4829175" y="2227263"/>
            <a:ext cx="33338" cy="34925"/>
          </a:xfrm>
          <a:prstGeom prst="line">
            <a:avLst/>
          </a:prstGeom>
          <a:noFill/>
          <a:ln w="26988">
            <a:solidFill>
              <a:srgbClr val="FFFFFF"/>
            </a:solidFill>
            <a:round/>
            <a:headEnd/>
            <a:tailEnd/>
          </a:ln>
        </p:spPr>
        <p:txBody>
          <a:bodyPr/>
          <a:lstStyle/>
          <a:p>
            <a:endParaRPr lang="en-US" dirty="0"/>
          </a:p>
        </p:txBody>
      </p:sp>
      <p:sp>
        <p:nvSpPr>
          <p:cNvPr id="46142" name="Freeform 62"/>
          <p:cNvSpPr>
            <a:spLocks/>
          </p:cNvSpPr>
          <p:nvPr/>
        </p:nvSpPr>
        <p:spPr bwMode="auto">
          <a:xfrm>
            <a:off x="4937125" y="2111375"/>
            <a:ext cx="76200" cy="34925"/>
          </a:xfrm>
          <a:custGeom>
            <a:avLst/>
            <a:gdLst>
              <a:gd name="T0" fmla="*/ 0 w 48"/>
              <a:gd name="T1" fmla="*/ 2147483647 h 22"/>
              <a:gd name="T2" fmla="*/ 2147483647 w 48"/>
              <a:gd name="T3" fmla="*/ 2147483647 h 22"/>
              <a:gd name="T4" fmla="*/ 2147483647 w 48"/>
              <a:gd name="T5" fmla="*/ 0 h 22"/>
              <a:gd name="T6" fmla="*/ 0 60000 65536"/>
              <a:gd name="T7" fmla="*/ 0 60000 65536"/>
              <a:gd name="T8" fmla="*/ 0 60000 65536"/>
              <a:gd name="T9" fmla="*/ 0 w 48"/>
              <a:gd name="T10" fmla="*/ 0 h 22"/>
              <a:gd name="T11" fmla="*/ 48 w 48"/>
              <a:gd name="T12" fmla="*/ 22 h 22"/>
            </a:gdLst>
            <a:ahLst/>
            <a:cxnLst>
              <a:cxn ang="T6">
                <a:pos x="T0" y="T1"/>
              </a:cxn>
              <a:cxn ang="T7">
                <a:pos x="T2" y="T3"/>
              </a:cxn>
              <a:cxn ang="T8">
                <a:pos x="T4" y="T5"/>
              </a:cxn>
            </a:cxnLst>
            <a:rect l="T9" t="T10" r="T11" b="T12"/>
            <a:pathLst>
              <a:path w="48" h="22">
                <a:moveTo>
                  <a:pt x="0" y="22"/>
                </a:moveTo>
                <a:lnTo>
                  <a:pt x="13" y="9"/>
                </a:lnTo>
                <a:lnTo>
                  <a:pt x="48" y="0"/>
                </a:lnTo>
              </a:path>
            </a:pathLst>
          </a:custGeom>
          <a:noFill/>
          <a:ln w="26988">
            <a:solidFill>
              <a:srgbClr val="FFFFFF"/>
            </a:solidFill>
            <a:prstDash val="solid"/>
            <a:round/>
            <a:headEnd/>
            <a:tailEnd/>
          </a:ln>
        </p:spPr>
        <p:txBody>
          <a:bodyPr/>
          <a:lstStyle/>
          <a:p>
            <a:endParaRPr lang="en-US" dirty="0"/>
          </a:p>
        </p:txBody>
      </p:sp>
      <p:sp>
        <p:nvSpPr>
          <p:cNvPr id="46143" name="Line 63"/>
          <p:cNvSpPr>
            <a:spLocks noChangeShapeType="1"/>
          </p:cNvSpPr>
          <p:nvPr/>
        </p:nvSpPr>
        <p:spPr bwMode="auto">
          <a:xfrm flipV="1">
            <a:off x="5114925" y="2063750"/>
            <a:ext cx="55563" cy="14288"/>
          </a:xfrm>
          <a:prstGeom prst="line">
            <a:avLst/>
          </a:prstGeom>
          <a:noFill/>
          <a:ln w="26988">
            <a:solidFill>
              <a:srgbClr val="FFFFFF"/>
            </a:solidFill>
            <a:round/>
            <a:headEnd/>
            <a:tailEnd/>
          </a:ln>
        </p:spPr>
        <p:txBody>
          <a:bodyPr/>
          <a:lstStyle/>
          <a:p>
            <a:endParaRPr lang="en-US" dirty="0"/>
          </a:p>
        </p:txBody>
      </p:sp>
      <p:sp>
        <p:nvSpPr>
          <p:cNvPr id="46144" name="Line 64"/>
          <p:cNvSpPr>
            <a:spLocks noChangeShapeType="1"/>
          </p:cNvSpPr>
          <p:nvPr/>
        </p:nvSpPr>
        <p:spPr bwMode="auto">
          <a:xfrm>
            <a:off x="5197475" y="2057400"/>
            <a:ext cx="47625" cy="33338"/>
          </a:xfrm>
          <a:prstGeom prst="line">
            <a:avLst/>
          </a:prstGeom>
          <a:noFill/>
          <a:ln w="26988">
            <a:solidFill>
              <a:srgbClr val="FFFFFF"/>
            </a:solidFill>
            <a:round/>
            <a:headEnd/>
            <a:tailEnd/>
          </a:ln>
        </p:spPr>
        <p:txBody>
          <a:bodyPr/>
          <a:lstStyle/>
          <a:p>
            <a:endParaRPr lang="en-US" dirty="0"/>
          </a:p>
        </p:txBody>
      </p:sp>
      <p:sp>
        <p:nvSpPr>
          <p:cNvPr id="46145" name="Line 65"/>
          <p:cNvSpPr>
            <a:spLocks noChangeShapeType="1"/>
          </p:cNvSpPr>
          <p:nvPr/>
        </p:nvSpPr>
        <p:spPr bwMode="auto">
          <a:xfrm>
            <a:off x="5334000" y="2152650"/>
            <a:ext cx="41275" cy="33338"/>
          </a:xfrm>
          <a:prstGeom prst="line">
            <a:avLst/>
          </a:prstGeom>
          <a:noFill/>
          <a:ln w="26988">
            <a:solidFill>
              <a:srgbClr val="FFFFFF"/>
            </a:solidFill>
            <a:round/>
            <a:headEnd/>
            <a:tailEnd/>
          </a:ln>
        </p:spPr>
        <p:txBody>
          <a:bodyPr/>
          <a:lstStyle/>
          <a:p>
            <a:endParaRPr lang="en-US" dirty="0"/>
          </a:p>
        </p:txBody>
      </p:sp>
      <p:sp>
        <p:nvSpPr>
          <p:cNvPr id="46146" name="Line 66"/>
          <p:cNvSpPr>
            <a:spLocks noChangeShapeType="1"/>
          </p:cNvSpPr>
          <p:nvPr/>
        </p:nvSpPr>
        <p:spPr bwMode="auto">
          <a:xfrm>
            <a:off x="5443538" y="2235200"/>
            <a:ext cx="55562" cy="1588"/>
          </a:xfrm>
          <a:prstGeom prst="line">
            <a:avLst/>
          </a:prstGeom>
          <a:noFill/>
          <a:ln w="26988">
            <a:solidFill>
              <a:srgbClr val="FFFFFF"/>
            </a:solidFill>
            <a:round/>
            <a:headEnd/>
            <a:tailEnd/>
          </a:ln>
        </p:spPr>
        <p:txBody>
          <a:bodyPr/>
          <a:lstStyle/>
          <a:p>
            <a:endParaRPr lang="en-US" dirty="0"/>
          </a:p>
        </p:txBody>
      </p:sp>
      <p:sp>
        <p:nvSpPr>
          <p:cNvPr id="46147" name="Line 67"/>
          <p:cNvSpPr>
            <a:spLocks noChangeShapeType="1"/>
          </p:cNvSpPr>
          <p:nvPr/>
        </p:nvSpPr>
        <p:spPr bwMode="auto">
          <a:xfrm>
            <a:off x="5607050" y="2235200"/>
            <a:ext cx="55563" cy="1588"/>
          </a:xfrm>
          <a:prstGeom prst="line">
            <a:avLst/>
          </a:prstGeom>
          <a:noFill/>
          <a:ln w="26988">
            <a:solidFill>
              <a:srgbClr val="FFFFFF"/>
            </a:solidFill>
            <a:round/>
            <a:headEnd/>
            <a:tailEnd/>
          </a:ln>
        </p:spPr>
        <p:txBody>
          <a:bodyPr/>
          <a:lstStyle/>
          <a:p>
            <a:endParaRPr lang="en-US" dirty="0"/>
          </a:p>
        </p:txBody>
      </p:sp>
      <p:sp>
        <p:nvSpPr>
          <p:cNvPr id="46148" name="Line 68"/>
          <p:cNvSpPr>
            <a:spLocks noChangeShapeType="1"/>
          </p:cNvSpPr>
          <p:nvPr/>
        </p:nvSpPr>
        <p:spPr bwMode="auto">
          <a:xfrm flipV="1">
            <a:off x="5683250" y="2193925"/>
            <a:ext cx="41275" cy="41275"/>
          </a:xfrm>
          <a:prstGeom prst="line">
            <a:avLst/>
          </a:prstGeom>
          <a:noFill/>
          <a:ln w="26988">
            <a:solidFill>
              <a:srgbClr val="FFFFFF"/>
            </a:solidFill>
            <a:round/>
            <a:headEnd/>
            <a:tailEnd/>
          </a:ln>
        </p:spPr>
        <p:txBody>
          <a:bodyPr/>
          <a:lstStyle/>
          <a:p>
            <a:endParaRPr lang="en-US" dirty="0"/>
          </a:p>
        </p:txBody>
      </p:sp>
      <p:sp>
        <p:nvSpPr>
          <p:cNvPr id="46149" name="Line 69"/>
          <p:cNvSpPr>
            <a:spLocks noChangeShapeType="1"/>
          </p:cNvSpPr>
          <p:nvPr/>
        </p:nvSpPr>
        <p:spPr bwMode="auto">
          <a:xfrm flipV="1">
            <a:off x="5799138" y="2078038"/>
            <a:ext cx="41275" cy="39687"/>
          </a:xfrm>
          <a:prstGeom prst="line">
            <a:avLst/>
          </a:prstGeom>
          <a:noFill/>
          <a:ln w="26988">
            <a:solidFill>
              <a:srgbClr val="FFFFFF"/>
            </a:solidFill>
            <a:round/>
            <a:headEnd/>
            <a:tailEnd/>
          </a:ln>
        </p:spPr>
        <p:txBody>
          <a:bodyPr/>
          <a:lstStyle/>
          <a:p>
            <a:endParaRPr lang="en-US" dirty="0"/>
          </a:p>
        </p:txBody>
      </p:sp>
      <p:sp>
        <p:nvSpPr>
          <p:cNvPr id="46150" name="Freeform 70"/>
          <p:cNvSpPr>
            <a:spLocks/>
          </p:cNvSpPr>
          <p:nvPr/>
        </p:nvSpPr>
        <p:spPr bwMode="auto">
          <a:xfrm>
            <a:off x="5915025" y="1981200"/>
            <a:ext cx="55563" cy="34925"/>
          </a:xfrm>
          <a:custGeom>
            <a:avLst/>
            <a:gdLst>
              <a:gd name="T0" fmla="*/ 0 w 35"/>
              <a:gd name="T1" fmla="*/ 2147483647 h 22"/>
              <a:gd name="T2" fmla="*/ 2147483647 w 35"/>
              <a:gd name="T3" fmla="*/ 0 h 22"/>
              <a:gd name="T4" fmla="*/ 2147483647 w 35"/>
              <a:gd name="T5" fmla="*/ 2147483647 h 22"/>
              <a:gd name="T6" fmla="*/ 0 60000 65536"/>
              <a:gd name="T7" fmla="*/ 0 60000 65536"/>
              <a:gd name="T8" fmla="*/ 0 60000 65536"/>
              <a:gd name="T9" fmla="*/ 0 w 35"/>
              <a:gd name="T10" fmla="*/ 0 h 22"/>
              <a:gd name="T11" fmla="*/ 35 w 35"/>
              <a:gd name="T12" fmla="*/ 22 h 22"/>
            </a:gdLst>
            <a:ahLst/>
            <a:cxnLst>
              <a:cxn ang="T6">
                <a:pos x="T0" y="T1"/>
              </a:cxn>
              <a:cxn ang="T7">
                <a:pos x="T2" y="T3"/>
              </a:cxn>
              <a:cxn ang="T8">
                <a:pos x="T4" y="T5"/>
              </a:cxn>
            </a:cxnLst>
            <a:rect l="T9" t="T10" r="T11" b="T12"/>
            <a:pathLst>
              <a:path w="35" h="22">
                <a:moveTo>
                  <a:pt x="0" y="9"/>
                </a:moveTo>
                <a:lnTo>
                  <a:pt x="9" y="0"/>
                </a:lnTo>
                <a:lnTo>
                  <a:pt x="35" y="22"/>
                </a:lnTo>
              </a:path>
            </a:pathLst>
          </a:custGeom>
          <a:noFill/>
          <a:ln w="26988">
            <a:solidFill>
              <a:srgbClr val="FFFFFF"/>
            </a:solidFill>
            <a:prstDash val="solid"/>
            <a:round/>
            <a:headEnd/>
            <a:tailEnd/>
          </a:ln>
        </p:spPr>
        <p:txBody>
          <a:bodyPr/>
          <a:lstStyle/>
          <a:p>
            <a:endParaRPr lang="en-US" dirty="0"/>
          </a:p>
        </p:txBody>
      </p:sp>
      <p:sp>
        <p:nvSpPr>
          <p:cNvPr id="46151" name="Line 71"/>
          <p:cNvSpPr>
            <a:spLocks noChangeShapeType="1"/>
          </p:cNvSpPr>
          <p:nvPr/>
        </p:nvSpPr>
        <p:spPr bwMode="auto">
          <a:xfrm>
            <a:off x="6051550" y="2090738"/>
            <a:ext cx="41275" cy="41275"/>
          </a:xfrm>
          <a:prstGeom prst="line">
            <a:avLst/>
          </a:prstGeom>
          <a:noFill/>
          <a:ln w="26988">
            <a:solidFill>
              <a:srgbClr val="FFFFFF"/>
            </a:solidFill>
            <a:round/>
            <a:headEnd/>
            <a:tailEnd/>
          </a:ln>
        </p:spPr>
        <p:txBody>
          <a:bodyPr/>
          <a:lstStyle/>
          <a:p>
            <a:endParaRPr lang="en-US" dirty="0"/>
          </a:p>
        </p:txBody>
      </p:sp>
      <p:sp>
        <p:nvSpPr>
          <p:cNvPr id="46152" name="Line 72"/>
          <p:cNvSpPr>
            <a:spLocks noChangeShapeType="1"/>
          </p:cNvSpPr>
          <p:nvPr/>
        </p:nvSpPr>
        <p:spPr bwMode="auto">
          <a:xfrm>
            <a:off x="6169025" y="2200275"/>
            <a:ext cx="47625" cy="20638"/>
          </a:xfrm>
          <a:prstGeom prst="line">
            <a:avLst/>
          </a:prstGeom>
          <a:noFill/>
          <a:ln w="26988">
            <a:solidFill>
              <a:srgbClr val="FFFFFF"/>
            </a:solidFill>
            <a:round/>
            <a:headEnd/>
            <a:tailEnd/>
          </a:ln>
        </p:spPr>
        <p:txBody>
          <a:bodyPr/>
          <a:lstStyle/>
          <a:p>
            <a:endParaRPr lang="en-US" dirty="0"/>
          </a:p>
        </p:txBody>
      </p:sp>
      <p:sp>
        <p:nvSpPr>
          <p:cNvPr id="46153" name="Line 73"/>
          <p:cNvSpPr>
            <a:spLocks noChangeShapeType="1"/>
          </p:cNvSpPr>
          <p:nvPr/>
        </p:nvSpPr>
        <p:spPr bwMode="auto">
          <a:xfrm>
            <a:off x="6318250" y="2268538"/>
            <a:ext cx="55563" cy="20637"/>
          </a:xfrm>
          <a:prstGeom prst="line">
            <a:avLst/>
          </a:prstGeom>
          <a:noFill/>
          <a:ln w="26988">
            <a:solidFill>
              <a:srgbClr val="FFFFFF"/>
            </a:solidFill>
            <a:round/>
            <a:headEnd/>
            <a:tailEnd/>
          </a:ln>
        </p:spPr>
        <p:txBody>
          <a:bodyPr/>
          <a:lstStyle/>
          <a:p>
            <a:endParaRPr lang="en-US" dirty="0"/>
          </a:p>
        </p:txBody>
      </p:sp>
      <p:sp>
        <p:nvSpPr>
          <p:cNvPr id="46154" name="Line 74"/>
          <p:cNvSpPr>
            <a:spLocks noChangeShapeType="1"/>
          </p:cNvSpPr>
          <p:nvPr/>
        </p:nvSpPr>
        <p:spPr bwMode="auto">
          <a:xfrm flipV="1">
            <a:off x="6415088" y="2274888"/>
            <a:ext cx="39687" cy="34925"/>
          </a:xfrm>
          <a:prstGeom prst="line">
            <a:avLst/>
          </a:prstGeom>
          <a:noFill/>
          <a:ln w="26988">
            <a:solidFill>
              <a:srgbClr val="FFFFFF"/>
            </a:solidFill>
            <a:round/>
            <a:headEnd/>
            <a:tailEnd/>
          </a:ln>
        </p:spPr>
        <p:txBody>
          <a:bodyPr/>
          <a:lstStyle/>
          <a:p>
            <a:endParaRPr lang="en-US" dirty="0"/>
          </a:p>
        </p:txBody>
      </p:sp>
      <p:sp>
        <p:nvSpPr>
          <p:cNvPr id="46155" name="Line 75"/>
          <p:cNvSpPr>
            <a:spLocks noChangeShapeType="1"/>
          </p:cNvSpPr>
          <p:nvPr/>
        </p:nvSpPr>
        <p:spPr bwMode="auto">
          <a:xfrm flipV="1">
            <a:off x="6537325" y="2159000"/>
            <a:ext cx="41275" cy="41275"/>
          </a:xfrm>
          <a:prstGeom prst="line">
            <a:avLst/>
          </a:prstGeom>
          <a:noFill/>
          <a:ln w="26988">
            <a:solidFill>
              <a:srgbClr val="FFFFFF"/>
            </a:solidFill>
            <a:round/>
            <a:headEnd/>
            <a:tailEnd/>
          </a:ln>
        </p:spPr>
        <p:txBody>
          <a:bodyPr/>
          <a:lstStyle/>
          <a:p>
            <a:endParaRPr lang="en-US" dirty="0"/>
          </a:p>
        </p:txBody>
      </p:sp>
      <p:sp>
        <p:nvSpPr>
          <p:cNvPr id="46156" name="Line 76"/>
          <p:cNvSpPr>
            <a:spLocks noChangeShapeType="1"/>
          </p:cNvSpPr>
          <p:nvPr/>
        </p:nvSpPr>
        <p:spPr bwMode="auto">
          <a:xfrm flipV="1">
            <a:off x="6653213" y="2084388"/>
            <a:ext cx="55562" cy="6350"/>
          </a:xfrm>
          <a:prstGeom prst="line">
            <a:avLst/>
          </a:prstGeom>
          <a:noFill/>
          <a:ln w="26988">
            <a:solidFill>
              <a:srgbClr val="FFFFFF"/>
            </a:solidFill>
            <a:round/>
            <a:headEnd/>
            <a:tailEnd/>
          </a:ln>
        </p:spPr>
        <p:txBody>
          <a:bodyPr/>
          <a:lstStyle/>
          <a:p>
            <a:endParaRPr lang="en-US" dirty="0"/>
          </a:p>
        </p:txBody>
      </p:sp>
      <p:sp>
        <p:nvSpPr>
          <p:cNvPr id="46157" name="Line 77"/>
          <p:cNvSpPr>
            <a:spLocks noChangeShapeType="1"/>
          </p:cNvSpPr>
          <p:nvPr/>
        </p:nvSpPr>
        <p:spPr bwMode="auto">
          <a:xfrm flipV="1">
            <a:off x="6818313" y="2063750"/>
            <a:ext cx="53975" cy="6350"/>
          </a:xfrm>
          <a:prstGeom prst="line">
            <a:avLst/>
          </a:prstGeom>
          <a:noFill/>
          <a:ln w="26988">
            <a:solidFill>
              <a:srgbClr val="FFFFFF"/>
            </a:solidFill>
            <a:round/>
            <a:headEnd/>
            <a:tailEnd/>
          </a:ln>
        </p:spPr>
        <p:txBody>
          <a:bodyPr/>
          <a:lstStyle/>
          <a:p>
            <a:endParaRPr lang="en-US" dirty="0"/>
          </a:p>
        </p:txBody>
      </p:sp>
      <p:sp>
        <p:nvSpPr>
          <p:cNvPr id="46158" name="Line 78"/>
          <p:cNvSpPr>
            <a:spLocks noChangeShapeType="1"/>
          </p:cNvSpPr>
          <p:nvPr/>
        </p:nvSpPr>
        <p:spPr bwMode="auto">
          <a:xfrm>
            <a:off x="6899275" y="2057400"/>
            <a:ext cx="55563" cy="1588"/>
          </a:xfrm>
          <a:prstGeom prst="line">
            <a:avLst/>
          </a:prstGeom>
          <a:noFill/>
          <a:ln w="26988">
            <a:solidFill>
              <a:srgbClr val="FFFFFF"/>
            </a:solidFill>
            <a:round/>
            <a:headEnd/>
            <a:tailEnd/>
          </a:ln>
        </p:spPr>
        <p:txBody>
          <a:bodyPr/>
          <a:lstStyle/>
          <a:p>
            <a:endParaRPr lang="en-US" dirty="0"/>
          </a:p>
        </p:txBody>
      </p:sp>
      <p:sp>
        <p:nvSpPr>
          <p:cNvPr id="46159" name="Line 79"/>
          <p:cNvSpPr>
            <a:spLocks noChangeShapeType="1"/>
          </p:cNvSpPr>
          <p:nvPr/>
        </p:nvSpPr>
        <p:spPr bwMode="auto">
          <a:xfrm>
            <a:off x="7064375" y="2057400"/>
            <a:ext cx="53975" cy="1588"/>
          </a:xfrm>
          <a:prstGeom prst="line">
            <a:avLst/>
          </a:prstGeom>
          <a:noFill/>
          <a:ln w="26988">
            <a:solidFill>
              <a:srgbClr val="FFFFFF"/>
            </a:solidFill>
            <a:round/>
            <a:headEnd/>
            <a:tailEnd/>
          </a:ln>
        </p:spPr>
        <p:txBody>
          <a:bodyPr/>
          <a:lstStyle/>
          <a:p>
            <a:endParaRPr lang="en-US" dirty="0"/>
          </a:p>
        </p:txBody>
      </p:sp>
      <p:sp>
        <p:nvSpPr>
          <p:cNvPr id="46160" name="Line 80"/>
          <p:cNvSpPr>
            <a:spLocks noChangeShapeType="1"/>
          </p:cNvSpPr>
          <p:nvPr/>
        </p:nvSpPr>
        <p:spPr bwMode="auto">
          <a:xfrm>
            <a:off x="7138988" y="2057400"/>
            <a:ext cx="53975" cy="1588"/>
          </a:xfrm>
          <a:prstGeom prst="line">
            <a:avLst/>
          </a:prstGeom>
          <a:noFill/>
          <a:ln w="26988">
            <a:solidFill>
              <a:srgbClr val="FFFFFF"/>
            </a:solidFill>
            <a:round/>
            <a:headEnd/>
            <a:tailEnd/>
          </a:ln>
        </p:spPr>
        <p:txBody>
          <a:bodyPr/>
          <a:lstStyle/>
          <a:p>
            <a:endParaRPr lang="en-US" dirty="0"/>
          </a:p>
        </p:txBody>
      </p:sp>
      <p:sp>
        <p:nvSpPr>
          <p:cNvPr id="46161" name="Line 81"/>
          <p:cNvSpPr>
            <a:spLocks noChangeShapeType="1"/>
          </p:cNvSpPr>
          <p:nvPr/>
        </p:nvSpPr>
        <p:spPr bwMode="auto">
          <a:xfrm>
            <a:off x="7302500" y="2057400"/>
            <a:ext cx="55563" cy="1588"/>
          </a:xfrm>
          <a:prstGeom prst="line">
            <a:avLst/>
          </a:prstGeom>
          <a:noFill/>
          <a:ln w="26988">
            <a:solidFill>
              <a:srgbClr val="FFFFFF"/>
            </a:solidFill>
            <a:round/>
            <a:headEnd/>
            <a:tailEnd/>
          </a:ln>
        </p:spPr>
        <p:txBody>
          <a:bodyPr/>
          <a:lstStyle/>
          <a:p>
            <a:endParaRPr lang="en-US" dirty="0"/>
          </a:p>
        </p:txBody>
      </p:sp>
      <p:sp>
        <p:nvSpPr>
          <p:cNvPr id="46162" name="Line 82"/>
          <p:cNvSpPr>
            <a:spLocks noChangeShapeType="1"/>
          </p:cNvSpPr>
          <p:nvPr/>
        </p:nvSpPr>
        <p:spPr bwMode="auto">
          <a:xfrm>
            <a:off x="7385050" y="2057400"/>
            <a:ext cx="41275" cy="39688"/>
          </a:xfrm>
          <a:prstGeom prst="line">
            <a:avLst/>
          </a:prstGeom>
          <a:noFill/>
          <a:ln w="26988">
            <a:solidFill>
              <a:srgbClr val="FFFFFF"/>
            </a:solidFill>
            <a:round/>
            <a:headEnd/>
            <a:tailEnd/>
          </a:ln>
        </p:spPr>
        <p:txBody>
          <a:bodyPr/>
          <a:lstStyle/>
          <a:p>
            <a:endParaRPr lang="en-US" dirty="0"/>
          </a:p>
        </p:txBody>
      </p:sp>
      <p:sp>
        <p:nvSpPr>
          <p:cNvPr id="46163" name="Line 83"/>
          <p:cNvSpPr>
            <a:spLocks noChangeShapeType="1"/>
          </p:cNvSpPr>
          <p:nvPr/>
        </p:nvSpPr>
        <p:spPr bwMode="auto">
          <a:xfrm>
            <a:off x="7500938" y="2179638"/>
            <a:ext cx="34925" cy="41275"/>
          </a:xfrm>
          <a:prstGeom prst="line">
            <a:avLst/>
          </a:prstGeom>
          <a:noFill/>
          <a:ln w="26988">
            <a:solidFill>
              <a:srgbClr val="FFFFFF"/>
            </a:solidFill>
            <a:round/>
            <a:headEnd/>
            <a:tailEnd/>
          </a:ln>
        </p:spPr>
        <p:txBody>
          <a:bodyPr/>
          <a:lstStyle/>
          <a:p>
            <a:endParaRPr lang="en-US" dirty="0"/>
          </a:p>
        </p:txBody>
      </p:sp>
      <p:sp>
        <p:nvSpPr>
          <p:cNvPr id="46164" name="Line 84"/>
          <p:cNvSpPr>
            <a:spLocks noChangeShapeType="1"/>
          </p:cNvSpPr>
          <p:nvPr/>
        </p:nvSpPr>
        <p:spPr bwMode="auto">
          <a:xfrm>
            <a:off x="7616825" y="2303463"/>
            <a:ext cx="7938" cy="6350"/>
          </a:xfrm>
          <a:prstGeom prst="line">
            <a:avLst/>
          </a:prstGeom>
          <a:noFill/>
          <a:ln w="26988">
            <a:solidFill>
              <a:srgbClr val="FFFFFF"/>
            </a:solidFill>
            <a:round/>
            <a:headEnd/>
            <a:tailEnd/>
          </a:ln>
        </p:spPr>
        <p:txBody>
          <a:bodyPr/>
          <a:lstStyle/>
          <a:p>
            <a:endParaRPr lang="en-US" dirty="0"/>
          </a:p>
        </p:txBody>
      </p:sp>
      <p:sp>
        <p:nvSpPr>
          <p:cNvPr id="46165" name="Oval 85"/>
          <p:cNvSpPr>
            <a:spLocks noChangeArrowheads="1"/>
          </p:cNvSpPr>
          <p:nvPr/>
        </p:nvSpPr>
        <p:spPr bwMode="auto">
          <a:xfrm>
            <a:off x="1998663" y="2733675"/>
            <a:ext cx="122237" cy="123825"/>
          </a:xfrm>
          <a:prstGeom prst="ellipse">
            <a:avLst/>
          </a:prstGeom>
          <a:solidFill>
            <a:srgbClr val="000080"/>
          </a:solidFill>
          <a:ln w="9525">
            <a:noFill/>
            <a:round/>
            <a:headEnd/>
            <a:tailEnd/>
          </a:ln>
        </p:spPr>
        <p:txBody>
          <a:bodyPr/>
          <a:lstStyle/>
          <a:p>
            <a:endParaRPr lang="en-US" dirty="0"/>
          </a:p>
        </p:txBody>
      </p:sp>
      <p:sp>
        <p:nvSpPr>
          <p:cNvPr id="46166" name="Oval 86"/>
          <p:cNvSpPr>
            <a:spLocks noChangeArrowheads="1"/>
          </p:cNvSpPr>
          <p:nvPr/>
        </p:nvSpPr>
        <p:spPr bwMode="auto">
          <a:xfrm>
            <a:off x="1992313" y="2727325"/>
            <a:ext cx="136525" cy="136525"/>
          </a:xfrm>
          <a:prstGeom prst="ellipse">
            <a:avLst/>
          </a:prstGeom>
          <a:noFill/>
          <a:ln w="26988">
            <a:solidFill>
              <a:srgbClr val="FFFFFF"/>
            </a:solidFill>
            <a:round/>
            <a:headEnd/>
            <a:tailEnd/>
          </a:ln>
        </p:spPr>
        <p:txBody>
          <a:bodyPr/>
          <a:lstStyle/>
          <a:p>
            <a:endParaRPr lang="en-US" dirty="0"/>
          </a:p>
        </p:txBody>
      </p:sp>
      <p:sp>
        <p:nvSpPr>
          <p:cNvPr id="46167" name="Oval 87"/>
          <p:cNvSpPr>
            <a:spLocks noChangeArrowheads="1"/>
          </p:cNvSpPr>
          <p:nvPr/>
        </p:nvSpPr>
        <p:spPr bwMode="auto">
          <a:xfrm>
            <a:off x="2238375" y="2295525"/>
            <a:ext cx="122238" cy="123825"/>
          </a:xfrm>
          <a:prstGeom prst="ellipse">
            <a:avLst/>
          </a:prstGeom>
          <a:solidFill>
            <a:srgbClr val="000080"/>
          </a:solidFill>
          <a:ln w="9525">
            <a:noFill/>
            <a:round/>
            <a:headEnd/>
            <a:tailEnd/>
          </a:ln>
        </p:spPr>
        <p:txBody>
          <a:bodyPr/>
          <a:lstStyle/>
          <a:p>
            <a:endParaRPr lang="en-US" dirty="0"/>
          </a:p>
        </p:txBody>
      </p:sp>
      <p:sp>
        <p:nvSpPr>
          <p:cNvPr id="46168" name="Oval 88"/>
          <p:cNvSpPr>
            <a:spLocks noChangeArrowheads="1"/>
          </p:cNvSpPr>
          <p:nvPr/>
        </p:nvSpPr>
        <p:spPr bwMode="auto">
          <a:xfrm>
            <a:off x="2230438" y="2289175"/>
            <a:ext cx="136525" cy="136525"/>
          </a:xfrm>
          <a:prstGeom prst="ellipse">
            <a:avLst/>
          </a:prstGeom>
          <a:noFill/>
          <a:ln w="26988">
            <a:solidFill>
              <a:srgbClr val="FFFFFF"/>
            </a:solidFill>
            <a:round/>
            <a:headEnd/>
            <a:tailEnd/>
          </a:ln>
        </p:spPr>
        <p:txBody>
          <a:bodyPr/>
          <a:lstStyle/>
          <a:p>
            <a:endParaRPr lang="en-US" dirty="0"/>
          </a:p>
        </p:txBody>
      </p:sp>
      <p:sp>
        <p:nvSpPr>
          <p:cNvPr id="46169" name="Oval 89"/>
          <p:cNvSpPr>
            <a:spLocks noChangeArrowheads="1"/>
          </p:cNvSpPr>
          <p:nvPr/>
        </p:nvSpPr>
        <p:spPr bwMode="auto">
          <a:xfrm>
            <a:off x="2484438" y="2295525"/>
            <a:ext cx="122237" cy="123825"/>
          </a:xfrm>
          <a:prstGeom prst="ellipse">
            <a:avLst/>
          </a:prstGeom>
          <a:solidFill>
            <a:srgbClr val="000080"/>
          </a:solidFill>
          <a:ln w="9525">
            <a:noFill/>
            <a:round/>
            <a:headEnd/>
            <a:tailEnd/>
          </a:ln>
        </p:spPr>
        <p:txBody>
          <a:bodyPr/>
          <a:lstStyle/>
          <a:p>
            <a:endParaRPr lang="en-US" dirty="0"/>
          </a:p>
        </p:txBody>
      </p:sp>
      <p:sp>
        <p:nvSpPr>
          <p:cNvPr id="46170" name="Oval 90"/>
          <p:cNvSpPr>
            <a:spLocks noChangeArrowheads="1"/>
          </p:cNvSpPr>
          <p:nvPr/>
        </p:nvSpPr>
        <p:spPr bwMode="auto">
          <a:xfrm>
            <a:off x="2476500" y="2289175"/>
            <a:ext cx="136525" cy="136525"/>
          </a:xfrm>
          <a:prstGeom prst="ellipse">
            <a:avLst/>
          </a:prstGeom>
          <a:noFill/>
          <a:ln w="26988">
            <a:solidFill>
              <a:srgbClr val="FFFFFF"/>
            </a:solidFill>
            <a:round/>
            <a:headEnd/>
            <a:tailEnd/>
          </a:ln>
        </p:spPr>
        <p:txBody>
          <a:bodyPr/>
          <a:lstStyle/>
          <a:p>
            <a:endParaRPr lang="en-US" dirty="0"/>
          </a:p>
        </p:txBody>
      </p:sp>
      <p:sp>
        <p:nvSpPr>
          <p:cNvPr id="46171" name="Oval 91"/>
          <p:cNvSpPr>
            <a:spLocks noChangeArrowheads="1"/>
          </p:cNvSpPr>
          <p:nvPr/>
        </p:nvSpPr>
        <p:spPr bwMode="auto">
          <a:xfrm>
            <a:off x="2722563" y="2185988"/>
            <a:ext cx="123825" cy="123825"/>
          </a:xfrm>
          <a:prstGeom prst="ellipse">
            <a:avLst/>
          </a:prstGeom>
          <a:solidFill>
            <a:srgbClr val="000080"/>
          </a:solidFill>
          <a:ln w="9525">
            <a:noFill/>
            <a:round/>
            <a:headEnd/>
            <a:tailEnd/>
          </a:ln>
        </p:spPr>
        <p:txBody>
          <a:bodyPr/>
          <a:lstStyle/>
          <a:p>
            <a:endParaRPr lang="en-US" dirty="0"/>
          </a:p>
        </p:txBody>
      </p:sp>
      <p:sp>
        <p:nvSpPr>
          <p:cNvPr id="46172" name="Oval 92"/>
          <p:cNvSpPr>
            <a:spLocks noChangeArrowheads="1"/>
          </p:cNvSpPr>
          <p:nvPr/>
        </p:nvSpPr>
        <p:spPr bwMode="auto">
          <a:xfrm>
            <a:off x="2716213" y="2179638"/>
            <a:ext cx="136525" cy="136525"/>
          </a:xfrm>
          <a:prstGeom prst="ellipse">
            <a:avLst/>
          </a:prstGeom>
          <a:noFill/>
          <a:ln w="26988">
            <a:solidFill>
              <a:srgbClr val="FFFFFF"/>
            </a:solidFill>
            <a:round/>
            <a:headEnd/>
            <a:tailEnd/>
          </a:ln>
        </p:spPr>
        <p:txBody>
          <a:bodyPr/>
          <a:lstStyle/>
          <a:p>
            <a:endParaRPr lang="en-US" dirty="0"/>
          </a:p>
        </p:txBody>
      </p:sp>
      <p:sp>
        <p:nvSpPr>
          <p:cNvPr id="46173" name="Oval 93"/>
          <p:cNvSpPr>
            <a:spLocks noChangeArrowheads="1"/>
          </p:cNvSpPr>
          <p:nvPr/>
        </p:nvSpPr>
        <p:spPr bwMode="auto">
          <a:xfrm>
            <a:off x="2968625" y="2078038"/>
            <a:ext cx="123825" cy="122237"/>
          </a:xfrm>
          <a:prstGeom prst="ellipse">
            <a:avLst/>
          </a:prstGeom>
          <a:solidFill>
            <a:srgbClr val="000080"/>
          </a:solidFill>
          <a:ln w="9525">
            <a:noFill/>
            <a:round/>
            <a:headEnd/>
            <a:tailEnd/>
          </a:ln>
        </p:spPr>
        <p:txBody>
          <a:bodyPr/>
          <a:lstStyle/>
          <a:p>
            <a:endParaRPr lang="en-US" dirty="0"/>
          </a:p>
        </p:txBody>
      </p:sp>
      <p:sp>
        <p:nvSpPr>
          <p:cNvPr id="46174" name="Oval 94"/>
          <p:cNvSpPr>
            <a:spLocks noChangeArrowheads="1"/>
          </p:cNvSpPr>
          <p:nvPr/>
        </p:nvSpPr>
        <p:spPr bwMode="auto">
          <a:xfrm>
            <a:off x="2962275" y="2070100"/>
            <a:ext cx="136525" cy="136525"/>
          </a:xfrm>
          <a:prstGeom prst="ellipse">
            <a:avLst/>
          </a:prstGeom>
          <a:noFill/>
          <a:ln w="26988">
            <a:solidFill>
              <a:srgbClr val="FFFFFF"/>
            </a:solidFill>
            <a:round/>
            <a:headEnd/>
            <a:tailEnd/>
          </a:ln>
        </p:spPr>
        <p:txBody>
          <a:bodyPr/>
          <a:lstStyle/>
          <a:p>
            <a:endParaRPr lang="en-US" dirty="0"/>
          </a:p>
        </p:txBody>
      </p:sp>
      <p:sp>
        <p:nvSpPr>
          <p:cNvPr id="46175" name="Oval 95"/>
          <p:cNvSpPr>
            <a:spLocks noChangeArrowheads="1"/>
          </p:cNvSpPr>
          <p:nvPr/>
        </p:nvSpPr>
        <p:spPr bwMode="auto">
          <a:xfrm>
            <a:off x="3208338" y="2078038"/>
            <a:ext cx="123825" cy="122237"/>
          </a:xfrm>
          <a:prstGeom prst="ellipse">
            <a:avLst/>
          </a:prstGeom>
          <a:solidFill>
            <a:srgbClr val="000080"/>
          </a:solidFill>
          <a:ln w="9525">
            <a:noFill/>
            <a:round/>
            <a:headEnd/>
            <a:tailEnd/>
          </a:ln>
        </p:spPr>
        <p:txBody>
          <a:bodyPr/>
          <a:lstStyle/>
          <a:p>
            <a:endParaRPr lang="en-US" dirty="0"/>
          </a:p>
        </p:txBody>
      </p:sp>
      <p:sp>
        <p:nvSpPr>
          <p:cNvPr id="46176" name="Oval 96"/>
          <p:cNvSpPr>
            <a:spLocks noChangeArrowheads="1"/>
          </p:cNvSpPr>
          <p:nvPr/>
        </p:nvSpPr>
        <p:spPr bwMode="auto">
          <a:xfrm>
            <a:off x="3201988" y="2070100"/>
            <a:ext cx="136525" cy="136525"/>
          </a:xfrm>
          <a:prstGeom prst="ellipse">
            <a:avLst/>
          </a:prstGeom>
          <a:noFill/>
          <a:ln w="26988">
            <a:solidFill>
              <a:srgbClr val="FFFFFF"/>
            </a:solidFill>
            <a:round/>
            <a:headEnd/>
            <a:tailEnd/>
          </a:ln>
        </p:spPr>
        <p:txBody>
          <a:bodyPr/>
          <a:lstStyle/>
          <a:p>
            <a:endParaRPr lang="en-US" dirty="0"/>
          </a:p>
        </p:txBody>
      </p:sp>
      <p:sp>
        <p:nvSpPr>
          <p:cNvPr id="46177" name="Oval 97"/>
          <p:cNvSpPr>
            <a:spLocks noChangeArrowheads="1"/>
          </p:cNvSpPr>
          <p:nvPr/>
        </p:nvSpPr>
        <p:spPr bwMode="auto">
          <a:xfrm>
            <a:off x="3454400" y="2152650"/>
            <a:ext cx="123825" cy="122238"/>
          </a:xfrm>
          <a:prstGeom prst="ellipse">
            <a:avLst/>
          </a:prstGeom>
          <a:solidFill>
            <a:srgbClr val="000080"/>
          </a:solidFill>
          <a:ln w="9525">
            <a:noFill/>
            <a:round/>
            <a:headEnd/>
            <a:tailEnd/>
          </a:ln>
        </p:spPr>
        <p:txBody>
          <a:bodyPr/>
          <a:lstStyle/>
          <a:p>
            <a:endParaRPr lang="en-US" dirty="0"/>
          </a:p>
        </p:txBody>
      </p:sp>
      <p:sp>
        <p:nvSpPr>
          <p:cNvPr id="46178" name="Oval 98"/>
          <p:cNvSpPr>
            <a:spLocks noChangeArrowheads="1"/>
          </p:cNvSpPr>
          <p:nvPr/>
        </p:nvSpPr>
        <p:spPr bwMode="auto">
          <a:xfrm>
            <a:off x="3448050" y="2146300"/>
            <a:ext cx="136525" cy="136525"/>
          </a:xfrm>
          <a:prstGeom prst="ellipse">
            <a:avLst/>
          </a:prstGeom>
          <a:noFill/>
          <a:ln w="26988">
            <a:solidFill>
              <a:srgbClr val="FFFFFF"/>
            </a:solidFill>
            <a:round/>
            <a:headEnd/>
            <a:tailEnd/>
          </a:ln>
        </p:spPr>
        <p:txBody>
          <a:bodyPr/>
          <a:lstStyle/>
          <a:p>
            <a:endParaRPr lang="en-US" dirty="0"/>
          </a:p>
        </p:txBody>
      </p:sp>
      <p:sp>
        <p:nvSpPr>
          <p:cNvPr id="46179" name="Oval 99"/>
          <p:cNvSpPr>
            <a:spLocks noChangeArrowheads="1"/>
          </p:cNvSpPr>
          <p:nvPr/>
        </p:nvSpPr>
        <p:spPr bwMode="auto">
          <a:xfrm>
            <a:off x="3694113" y="2078038"/>
            <a:ext cx="122237" cy="122237"/>
          </a:xfrm>
          <a:prstGeom prst="ellipse">
            <a:avLst/>
          </a:prstGeom>
          <a:solidFill>
            <a:srgbClr val="000080"/>
          </a:solidFill>
          <a:ln w="9525">
            <a:noFill/>
            <a:round/>
            <a:headEnd/>
            <a:tailEnd/>
          </a:ln>
        </p:spPr>
        <p:txBody>
          <a:bodyPr/>
          <a:lstStyle/>
          <a:p>
            <a:endParaRPr lang="en-US" dirty="0"/>
          </a:p>
        </p:txBody>
      </p:sp>
      <p:sp>
        <p:nvSpPr>
          <p:cNvPr id="46180" name="Oval 100"/>
          <p:cNvSpPr>
            <a:spLocks noChangeArrowheads="1"/>
          </p:cNvSpPr>
          <p:nvPr/>
        </p:nvSpPr>
        <p:spPr bwMode="auto">
          <a:xfrm>
            <a:off x="3686175" y="2070100"/>
            <a:ext cx="138113" cy="136525"/>
          </a:xfrm>
          <a:prstGeom prst="ellipse">
            <a:avLst/>
          </a:prstGeom>
          <a:noFill/>
          <a:ln w="26988">
            <a:solidFill>
              <a:srgbClr val="FFFFFF"/>
            </a:solidFill>
            <a:round/>
            <a:headEnd/>
            <a:tailEnd/>
          </a:ln>
        </p:spPr>
        <p:txBody>
          <a:bodyPr/>
          <a:lstStyle/>
          <a:p>
            <a:endParaRPr lang="en-US" dirty="0"/>
          </a:p>
        </p:txBody>
      </p:sp>
      <p:sp>
        <p:nvSpPr>
          <p:cNvPr id="46181" name="Oval 101"/>
          <p:cNvSpPr>
            <a:spLocks noChangeArrowheads="1"/>
          </p:cNvSpPr>
          <p:nvPr/>
        </p:nvSpPr>
        <p:spPr bwMode="auto">
          <a:xfrm>
            <a:off x="3940175" y="2117725"/>
            <a:ext cx="122238" cy="123825"/>
          </a:xfrm>
          <a:prstGeom prst="ellipse">
            <a:avLst/>
          </a:prstGeom>
          <a:solidFill>
            <a:srgbClr val="000080"/>
          </a:solidFill>
          <a:ln w="9525">
            <a:noFill/>
            <a:round/>
            <a:headEnd/>
            <a:tailEnd/>
          </a:ln>
        </p:spPr>
        <p:txBody>
          <a:bodyPr/>
          <a:lstStyle/>
          <a:p>
            <a:endParaRPr lang="en-US" dirty="0"/>
          </a:p>
        </p:txBody>
      </p:sp>
      <p:sp>
        <p:nvSpPr>
          <p:cNvPr id="46182" name="Oval 102"/>
          <p:cNvSpPr>
            <a:spLocks noChangeArrowheads="1"/>
          </p:cNvSpPr>
          <p:nvPr/>
        </p:nvSpPr>
        <p:spPr bwMode="auto">
          <a:xfrm>
            <a:off x="3932238" y="2111375"/>
            <a:ext cx="138112" cy="136525"/>
          </a:xfrm>
          <a:prstGeom prst="ellipse">
            <a:avLst/>
          </a:prstGeom>
          <a:noFill/>
          <a:ln w="26988">
            <a:solidFill>
              <a:srgbClr val="FFFFFF"/>
            </a:solidFill>
            <a:round/>
            <a:headEnd/>
            <a:tailEnd/>
          </a:ln>
        </p:spPr>
        <p:txBody>
          <a:bodyPr/>
          <a:lstStyle/>
          <a:p>
            <a:endParaRPr lang="en-US" dirty="0"/>
          </a:p>
        </p:txBody>
      </p:sp>
      <p:sp>
        <p:nvSpPr>
          <p:cNvPr id="46183" name="Oval 103"/>
          <p:cNvSpPr>
            <a:spLocks noChangeArrowheads="1"/>
          </p:cNvSpPr>
          <p:nvPr/>
        </p:nvSpPr>
        <p:spPr bwMode="auto">
          <a:xfrm>
            <a:off x="4178300" y="2152650"/>
            <a:ext cx="123825" cy="122238"/>
          </a:xfrm>
          <a:prstGeom prst="ellipse">
            <a:avLst/>
          </a:prstGeom>
          <a:solidFill>
            <a:srgbClr val="000080"/>
          </a:solidFill>
          <a:ln w="9525">
            <a:noFill/>
            <a:round/>
            <a:headEnd/>
            <a:tailEnd/>
          </a:ln>
        </p:spPr>
        <p:txBody>
          <a:bodyPr/>
          <a:lstStyle/>
          <a:p>
            <a:endParaRPr lang="en-US" dirty="0"/>
          </a:p>
        </p:txBody>
      </p:sp>
      <p:sp>
        <p:nvSpPr>
          <p:cNvPr id="46184" name="Oval 104"/>
          <p:cNvSpPr>
            <a:spLocks noChangeArrowheads="1"/>
          </p:cNvSpPr>
          <p:nvPr/>
        </p:nvSpPr>
        <p:spPr bwMode="auto">
          <a:xfrm>
            <a:off x="4171950" y="2146300"/>
            <a:ext cx="136525" cy="136525"/>
          </a:xfrm>
          <a:prstGeom prst="ellipse">
            <a:avLst/>
          </a:prstGeom>
          <a:noFill/>
          <a:ln w="26988">
            <a:solidFill>
              <a:srgbClr val="FFFFFF"/>
            </a:solidFill>
            <a:round/>
            <a:headEnd/>
            <a:tailEnd/>
          </a:ln>
        </p:spPr>
        <p:txBody>
          <a:bodyPr/>
          <a:lstStyle/>
          <a:p>
            <a:endParaRPr lang="en-US" dirty="0"/>
          </a:p>
        </p:txBody>
      </p:sp>
      <p:sp>
        <p:nvSpPr>
          <p:cNvPr id="46185" name="Oval 105"/>
          <p:cNvSpPr>
            <a:spLocks noChangeArrowheads="1"/>
          </p:cNvSpPr>
          <p:nvPr/>
        </p:nvSpPr>
        <p:spPr bwMode="auto">
          <a:xfrm>
            <a:off x="4424363" y="2185988"/>
            <a:ext cx="123825" cy="123825"/>
          </a:xfrm>
          <a:prstGeom prst="ellipse">
            <a:avLst/>
          </a:prstGeom>
          <a:solidFill>
            <a:srgbClr val="000080"/>
          </a:solidFill>
          <a:ln w="9525">
            <a:noFill/>
            <a:round/>
            <a:headEnd/>
            <a:tailEnd/>
          </a:ln>
        </p:spPr>
        <p:txBody>
          <a:bodyPr/>
          <a:lstStyle/>
          <a:p>
            <a:endParaRPr lang="en-US" dirty="0"/>
          </a:p>
        </p:txBody>
      </p:sp>
      <p:sp>
        <p:nvSpPr>
          <p:cNvPr id="46186" name="Oval 106"/>
          <p:cNvSpPr>
            <a:spLocks noChangeArrowheads="1"/>
          </p:cNvSpPr>
          <p:nvPr/>
        </p:nvSpPr>
        <p:spPr bwMode="auto">
          <a:xfrm>
            <a:off x="4418013" y="2179638"/>
            <a:ext cx="136525" cy="136525"/>
          </a:xfrm>
          <a:prstGeom prst="ellipse">
            <a:avLst/>
          </a:prstGeom>
          <a:noFill/>
          <a:ln w="26988">
            <a:solidFill>
              <a:srgbClr val="FFFFFF"/>
            </a:solidFill>
            <a:round/>
            <a:headEnd/>
            <a:tailEnd/>
          </a:ln>
        </p:spPr>
        <p:txBody>
          <a:bodyPr/>
          <a:lstStyle/>
          <a:p>
            <a:endParaRPr lang="en-US" dirty="0"/>
          </a:p>
        </p:txBody>
      </p:sp>
      <p:sp>
        <p:nvSpPr>
          <p:cNvPr id="46187" name="Oval 107"/>
          <p:cNvSpPr>
            <a:spLocks noChangeArrowheads="1"/>
          </p:cNvSpPr>
          <p:nvPr/>
        </p:nvSpPr>
        <p:spPr bwMode="auto">
          <a:xfrm>
            <a:off x="4664075" y="2078038"/>
            <a:ext cx="123825" cy="122237"/>
          </a:xfrm>
          <a:prstGeom prst="ellipse">
            <a:avLst/>
          </a:prstGeom>
          <a:solidFill>
            <a:srgbClr val="000080"/>
          </a:solidFill>
          <a:ln w="9525">
            <a:noFill/>
            <a:round/>
            <a:headEnd/>
            <a:tailEnd/>
          </a:ln>
        </p:spPr>
        <p:txBody>
          <a:bodyPr/>
          <a:lstStyle/>
          <a:p>
            <a:endParaRPr lang="en-US" dirty="0"/>
          </a:p>
        </p:txBody>
      </p:sp>
      <p:sp>
        <p:nvSpPr>
          <p:cNvPr id="46188" name="Oval 108"/>
          <p:cNvSpPr>
            <a:spLocks noChangeArrowheads="1"/>
          </p:cNvSpPr>
          <p:nvPr/>
        </p:nvSpPr>
        <p:spPr bwMode="auto">
          <a:xfrm>
            <a:off x="4657725" y="2070100"/>
            <a:ext cx="136525" cy="136525"/>
          </a:xfrm>
          <a:prstGeom prst="ellipse">
            <a:avLst/>
          </a:prstGeom>
          <a:noFill/>
          <a:ln w="26988">
            <a:solidFill>
              <a:srgbClr val="FFFFFF"/>
            </a:solidFill>
            <a:round/>
            <a:headEnd/>
            <a:tailEnd/>
          </a:ln>
        </p:spPr>
        <p:txBody>
          <a:bodyPr/>
          <a:lstStyle/>
          <a:p>
            <a:endParaRPr lang="en-US" dirty="0"/>
          </a:p>
        </p:txBody>
      </p:sp>
      <p:sp>
        <p:nvSpPr>
          <p:cNvPr id="46189" name="Oval 109"/>
          <p:cNvSpPr>
            <a:spLocks noChangeArrowheads="1"/>
          </p:cNvSpPr>
          <p:nvPr/>
        </p:nvSpPr>
        <p:spPr bwMode="auto">
          <a:xfrm>
            <a:off x="4910138" y="2117725"/>
            <a:ext cx="123825" cy="123825"/>
          </a:xfrm>
          <a:prstGeom prst="ellipse">
            <a:avLst/>
          </a:prstGeom>
          <a:solidFill>
            <a:srgbClr val="000080"/>
          </a:solidFill>
          <a:ln w="9525">
            <a:noFill/>
            <a:round/>
            <a:headEnd/>
            <a:tailEnd/>
          </a:ln>
        </p:spPr>
        <p:txBody>
          <a:bodyPr/>
          <a:lstStyle/>
          <a:p>
            <a:endParaRPr lang="en-US" dirty="0"/>
          </a:p>
        </p:txBody>
      </p:sp>
      <p:sp>
        <p:nvSpPr>
          <p:cNvPr id="46190" name="Oval 110"/>
          <p:cNvSpPr>
            <a:spLocks noChangeArrowheads="1"/>
          </p:cNvSpPr>
          <p:nvPr/>
        </p:nvSpPr>
        <p:spPr bwMode="auto">
          <a:xfrm>
            <a:off x="4903788" y="2111375"/>
            <a:ext cx="136525" cy="136525"/>
          </a:xfrm>
          <a:prstGeom prst="ellipse">
            <a:avLst/>
          </a:prstGeom>
          <a:noFill/>
          <a:ln w="26988">
            <a:solidFill>
              <a:srgbClr val="FFFFFF"/>
            </a:solidFill>
            <a:round/>
            <a:headEnd/>
            <a:tailEnd/>
          </a:ln>
        </p:spPr>
        <p:txBody>
          <a:bodyPr/>
          <a:lstStyle/>
          <a:p>
            <a:endParaRPr lang="en-US" dirty="0"/>
          </a:p>
        </p:txBody>
      </p:sp>
      <p:sp>
        <p:nvSpPr>
          <p:cNvPr id="46191" name="Oval 111"/>
          <p:cNvSpPr>
            <a:spLocks noChangeArrowheads="1"/>
          </p:cNvSpPr>
          <p:nvPr/>
        </p:nvSpPr>
        <p:spPr bwMode="auto">
          <a:xfrm>
            <a:off x="5149850" y="2117725"/>
            <a:ext cx="122238" cy="123825"/>
          </a:xfrm>
          <a:prstGeom prst="ellipse">
            <a:avLst/>
          </a:prstGeom>
          <a:solidFill>
            <a:srgbClr val="000080"/>
          </a:solidFill>
          <a:ln w="9525">
            <a:noFill/>
            <a:round/>
            <a:headEnd/>
            <a:tailEnd/>
          </a:ln>
        </p:spPr>
        <p:txBody>
          <a:bodyPr/>
          <a:lstStyle/>
          <a:p>
            <a:endParaRPr lang="en-US" dirty="0"/>
          </a:p>
        </p:txBody>
      </p:sp>
      <p:sp>
        <p:nvSpPr>
          <p:cNvPr id="46192" name="Oval 112"/>
          <p:cNvSpPr>
            <a:spLocks noChangeArrowheads="1"/>
          </p:cNvSpPr>
          <p:nvPr/>
        </p:nvSpPr>
        <p:spPr bwMode="auto">
          <a:xfrm>
            <a:off x="5143500" y="2111375"/>
            <a:ext cx="136525" cy="136525"/>
          </a:xfrm>
          <a:prstGeom prst="ellipse">
            <a:avLst/>
          </a:prstGeom>
          <a:noFill/>
          <a:ln w="26988">
            <a:solidFill>
              <a:srgbClr val="FFFFFF"/>
            </a:solidFill>
            <a:round/>
            <a:headEnd/>
            <a:tailEnd/>
          </a:ln>
        </p:spPr>
        <p:txBody>
          <a:bodyPr/>
          <a:lstStyle/>
          <a:p>
            <a:endParaRPr lang="en-US" dirty="0"/>
          </a:p>
        </p:txBody>
      </p:sp>
      <p:sp>
        <p:nvSpPr>
          <p:cNvPr id="46193" name="Oval 113"/>
          <p:cNvSpPr>
            <a:spLocks noChangeArrowheads="1"/>
          </p:cNvSpPr>
          <p:nvPr/>
        </p:nvSpPr>
        <p:spPr bwMode="auto">
          <a:xfrm>
            <a:off x="5395913" y="1900238"/>
            <a:ext cx="122237" cy="122237"/>
          </a:xfrm>
          <a:prstGeom prst="ellipse">
            <a:avLst/>
          </a:prstGeom>
          <a:solidFill>
            <a:srgbClr val="000080"/>
          </a:solidFill>
          <a:ln w="9525">
            <a:noFill/>
            <a:round/>
            <a:headEnd/>
            <a:tailEnd/>
          </a:ln>
        </p:spPr>
        <p:txBody>
          <a:bodyPr/>
          <a:lstStyle/>
          <a:p>
            <a:endParaRPr lang="en-US" dirty="0"/>
          </a:p>
        </p:txBody>
      </p:sp>
      <p:sp>
        <p:nvSpPr>
          <p:cNvPr id="46194" name="Oval 114"/>
          <p:cNvSpPr>
            <a:spLocks noChangeArrowheads="1"/>
          </p:cNvSpPr>
          <p:nvPr/>
        </p:nvSpPr>
        <p:spPr bwMode="auto">
          <a:xfrm>
            <a:off x="5389563" y="1892300"/>
            <a:ext cx="136525" cy="136525"/>
          </a:xfrm>
          <a:prstGeom prst="ellipse">
            <a:avLst/>
          </a:prstGeom>
          <a:noFill/>
          <a:ln w="26988">
            <a:solidFill>
              <a:srgbClr val="FFFFFF"/>
            </a:solidFill>
            <a:round/>
            <a:headEnd/>
            <a:tailEnd/>
          </a:ln>
        </p:spPr>
        <p:txBody>
          <a:bodyPr/>
          <a:lstStyle/>
          <a:p>
            <a:endParaRPr lang="en-US" dirty="0"/>
          </a:p>
        </p:txBody>
      </p:sp>
      <p:sp>
        <p:nvSpPr>
          <p:cNvPr id="46195" name="Oval 115"/>
          <p:cNvSpPr>
            <a:spLocks noChangeArrowheads="1"/>
          </p:cNvSpPr>
          <p:nvPr/>
        </p:nvSpPr>
        <p:spPr bwMode="auto">
          <a:xfrm>
            <a:off x="5635625" y="2043113"/>
            <a:ext cx="122238" cy="123825"/>
          </a:xfrm>
          <a:prstGeom prst="ellipse">
            <a:avLst/>
          </a:prstGeom>
          <a:solidFill>
            <a:srgbClr val="000080"/>
          </a:solidFill>
          <a:ln w="9525">
            <a:noFill/>
            <a:round/>
            <a:headEnd/>
            <a:tailEnd/>
          </a:ln>
        </p:spPr>
        <p:txBody>
          <a:bodyPr/>
          <a:lstStyle/>
          <a:p>
            <a:endParaRPr lang="en-US" dirty="0"/>
          </a:p>
        </p:txBody>
      </p:sp>
      <p:sp>
        <p:nvSpPr>
          <p:cNvPr id="46196" name="Oval 116"/>
          <p:cNvSpPr>
            <a:spLocks noChangeArrowheads="1"/>
          </p:cNvSpPr>
          <p:nvPr/>
        </p:nvSpPr>
        <p:spPr bwMode="auto">
          <a:xfrm>
            <a:off x="5627688" y="2036763"/>
            <a:ext cx="136525" cy="136525"/>
          </a:xfrm>
          <a:prstGeom prst="ellipse">
            <a:avLst/>
          </a:prstGeom>
          <a:noFill/>
          <a:ln w="26988">
            <a:solidFill>
              <a:srgbClr val="FFFFFF"/>
            </a:solidFill>
            <a:round/>
            <a:headEnd/>
            <a:tailEnd/>
          </a:ln>
        </p:spPr>
        <p:txBody>
          <a:bodyPr/>
          <a:lstStyle/>
          <a:p>
            <a:endParaRPr lang="en-US" dirty="0"/>
          </a:p>
        </p:txBody>
      </p:sp>
      <p:sp>
        <p:nvSpPr>
          <p:cNvPr id="46197" name="Oval 117"/>
          <p:cNvSpPr>
            <a:spLocks noChangeArrowheads="1"/>
          </p:cNvSpPr>
          <p:nvPr/>
        </p:nvSpPr>
        <p:spPr bwMode="auto">
          <a:xfrm>
            <a:off x="5881688" y="2117725"/>
            <a:ext cx="122237" cy="123825"/>
          </a:xfrm>
          <a:prstGeom prst="ellipse">
            <a:avLst/>
          </a:prstGeom>
          <a:solidFill>
            <a:srgbClr val="000080"/>
          </a:solidFill>
          <a:ln w="9525">
            <a:noFill/>
            <a:round/>
            <a:headEnd/>
            <a:tailEnd/>
          </a:ln>
        </p:spPr>
        <p:txBody>
          <a:bodyPr/>
          <a:lstStyle/>
          <a:p>
            <a:endParaRPr lang="en-US" dirty="0"/>
          </a:p>
        </p:txBody>
      </p:sp>
      <p:sp>
        <p:nvSpPr>
          <p:cNvPr id="46198" name="Oval 118"/>
          <p:cNvSpPr>
            <a:spLocks noChangeArrowheads="1"/>
          </p:cNvSpPr>
          <p:nvPr/>
        </p:nvSpPr>
        <p:spPr bwMode="auto">
          <a:xfrm>
            <a:off x="5873750" y="2111375"/>
            <a:ext cx="136525" cy="136525"/>
          </a:xfrm>
          <a:prstGeom prst="ellipse">
            <a:avLst/>
          </a:prstGeom>
          <a:noFill/>
          <a:ln w="26988">
            <a:solidFill>
              <a:srgbClr val="FFFFFF"/>
            </a:solidFill>
            <a:round/>
            <a:headEnd/>
            <a:tailEnd/>
          </a:ln>
        </p:spPr>
        <p:txBody>
          <a:bodyPr/>
          <a:lstStyle/>
          <a:p>
            <a:endParaRPr lang="en-US" dirty="0"/>
          </a:p>
        </p:txBody>
      </p:sp>
      <p:sp>
        <p:nvSpPr>
          <p:cNvPr id="46199" name="Oval 119"/>
          <p:cNvSpPr>
            <a:spLocks noChangeArrowheads="1"/>
          </p:cNvSpPr>
          <p:nvPr/>
        </p:nvSpPr>
        <p:spPr bwMode="auto">
          <a:xfrm>
            <a:off x="6119813" y="1933575"/>
            <a:ext cx="123825" cy="123825"/>
          </a:xfrm>
          <a:prstGeom prst="ellipse">
            <a:avLst/>
          </a:prstGeom>
          <a:solidFill>
            <a:srgbClr val="000080"/>
          </a:solidFill>
          <a:ln w="9525">
            <a:noFill/>
            <a:round/>
            <a:headEnd/>
            <a:tailEnd/>
          </a:ln>
        </p:spPr>
        <p:txBody>
          <a:bodyPr/>
          <a:lstStyle/>
          <a:p>
            <a:endParaRPr lang="en-US" dirty="0"/>
          </a:p>
        </p:txBody>
      </p:sp>
      <p:sp>
        <p:nvSpPr>
          <p:cNvPr id="46200" name="Oval 120"/>
          <p:cNvSpPr>
            <a:spLocks noChangeArrowheads="1"/>
          </p:cNvSpPr>
          <p:nvPr/>
        </p:nvSpPr>
        <p:spPr bwMode="auto">
          <a:xfrm>
            <a:off x="6113463" y="1927225"/>
            <a:ext cx="136525" cy="136525"/>
          </a:xfrm>
          <a:prstGeom prst="ellipse">
            <a:avLst/>
          </a:prstGeom>
          <a:noFill/>
          <a:ln w="26988">
            <a:solidFill>
              <a:srgbClr val="FFFFFF"/>
            </a:solidFill>
            <a:round/>
            <a:headEnd/>
            <a:tailEnd/>
          </a:ln>
        </p:spPr>
        <p:txBody>
          <a:bodyPr/>
          <a:lstStyle/>
          <a:p>
            <a:endParaRPr lang="en-US" dirty="0"/>
          </a:p>
        </p:txBody>
      </p:sp>
      <p:sp>
        <p:nvSpPr>
          <p:cNvPr id="46201" name="Oval 121"/>
          <p:cNvSpPr>
            <a:spLocks noChangeArrowheads="1"/>
          </p:cNvSpPr>
          <p:nvPr/>
        </p:nvSpPr>
        <p:spPr bwMode="auto">
          <a:xfrm>
            <a:off x="6365875" y="2078038"/>
            <a:ext cx="123825" cy="122237"/>
          </a:xfrm>
          <a:prstGeom prst="ellipse">
            <a:avLst/>
          </a:prstGeom>
          <a:solidFill>
            <a:srgbClr val="000080"/>
          </a:solidFill>
          <a:ln w="9525">
            <a:noFill/>
            <a:round/>
            <a:headEnd/>
            <a:tailEnd/>
          </a:ln>
        </p:spPr>
        <p:txBody>
          <a:bodyPr/>
          <a:lstStyle/>
          <a:p>
            <a:endParaRPr lang="en-US" dirty="0"/>
          </a:p>
        </p:txBody>
      </p:sp>
      <p:sp>
        <p:nvSpPr>
          <p:cNvPr id="46202" name="Oval 122"/>
          <p:cNvSpPr>
            <a:spLocks noChangeArrowheads="1"/>
          </p:cNvSpPr>
          <p:nvPr/>
        </p:nvSpPr>
        <p:spPr bwMode="auto">
          <a:xfrm>
            <a:off x="6359525" y="2070100"/>
            <a:ext cx="136525" cy="136525"/>
          </a:xfrm>
          <a:prstGeom prst="ellipse">
            <a:avLst/>
          </a:prstGeom>
          <a:noFill/>
          <a:ln w="26988">
            <a:solidFill>
              <a:srgbClr val="FFFFFF"/>
            </a:solidFill>
            <a:round/>
            <a:headEnd/>
            <a:tailEnd/>
          </a:ln>
        </p:spPr>
        <p:txBody>
          <a:bodyPr/>
          <a:lstStyle/>
          <a:p>
            <a:endParaRPr lang="en-US" dirty="0"/>
          </a:p>
        </p:txBody>
      </p:sp>
      <p:sp>
        <p:nvSpPr>
          <p:cNvPr id="46203" name="Oval 123"/>
          <p:cNvSpPr>
            <a:spLocks noChangeArrowheads="1"/>
          </p:cNvSpPr>
          <p:nvPr/>
        </p:nvSpPr>
        <p:spPr bwMode="auto">
          <a:xfrm>
            <a:off x="6605588" y="1900238"/>
            <a:ext cx="123825" cy="122237"/>
          </a:xfrm>
          <a:prstGeom prst="ellipse">
            <a:avLst/>
          </a:prstGeom>
          <a:solidFill>
            <a:srgbClr val="000080"/>
          </a:solidFill>
          <a:ln w="9525">
            <a:noFill/>
            <a:round/>
            <a:headEnd/>
            <a:tailEnd/>
          </a:ln>
        </p:spPr>
        <p:txBody>
          <a:bodyPr/>
          <a:lstStyle/>
          <a:p>
            <a:endParaRPr lang="en-US" dirty="0"/>
          </a:p>
        </p:txBody>
      </p:sp>
      <p:sp>
        <p:nvSpPr>
          <p:cNvPr id="46204" name="Oval 124"/>
          <p:cNvSpPr>
            <a:spLocks noChangeArrowheads="1"/>
          </p:cNvSpPr>
          <p:nvPr/>
        </p:nvSpPr>
        <p:spPr bwMode="auto">
          <a:xfrm>
            <a:off x="6599238" y="1892300"/>
            <a:ext cx="136525" cy="136525"/>
          </a:xfrm>
          <a:prstGeom prst="ellipse">
            <a:avLst/>
          </a:prstGeom>
          <a:noFill/>
          <a:ln w="26988">
            <a:solidFill>
              <a:srgbClr val="FFFFFF"/>
            </a:solidFill>
            <a:round/>
            <a:headEnd/>
            <a:tailEnd/>
          </a:ln>
        </p:spPr>
        <p:txBody>
          <a:bodyPr/>
          <a:lstStyle/>
          <a:p>
            <a:endParaRPr lang="en-US" dirty="0"/>
          </a:p>
        </p:txBody>
      </p:sp>
      <p:sp>
        <p:nvSpPr>
          <p:cNvPr id="46205" name="Oval 125"/>
          <p:cNvSpPr>
            <a:spLocks noChangeArrowheads="1"/>
          </p:cNvSpPr>
          <p:nvPr/>
        </p:nvSpPr>
        <p:spPr bwMode="auto">
          <a:xfrm>
            <a:off x="6851650" y="2152650"/>
            <a:ext cx="123825" cy="122238"/>
          </a:xfrm>
          <a:prstGeom prst="ellipse">
            <a:avLst/>
          </a:prstGeom>
          <a:solidFill>
            <a:srgbClr val="000080"/>
          </a:solidFill>
          <a:ln w="9525">
            <a:noFill/>
            <a:round/>
            <a:headEnd/>
            <a:tailEnd/>
          </a:ln>
        </p:spPr>
        <p:txBody>
          <a:bodyPr/>
          <a:lstStyle/>
          <a:p>
            <a:endParaRPr lang="en-US" dirty="0"/>
          </a:p>
        </p:txBody>
      </p:sp>
      <p:sp>
        <p:nvSpPr>
          <p:cNvPr id="46206" name="Oval 126"/>
          <p:cNvSpPr>
            <a:spLocks noChangeArrowheads="1"/>
          </p:cNvSpPr>
          <p:nvPr/>
        </p:nvSpPr>
        <p:spPr bwMode="auto">
          <a:xfrm>
            <a:off x="6845300" y="2146300"/>
            <a:ext cx="136525" cy="136525"/>
          </a:xfrm>
          <a:prstGeom prst="ellipse">
            <a:avLst/>
          </a:prstGeom>
          <a:noFill/>
          <a:ln w="26988">
            <a:solidFill>
              <a:srgbClr val="FFFFFF"/>
            </a:solidFill>
            <a:round/>
            <a:headEnd/>
            <a:tailEnd/>
          </a:ln>
        </p:spPr>
        <p:txBody>
          <a:bodyPr/>
          <a:lstStyle/>
          <a:p>
            <a:endParaRPr lang="en-US" dirty="0"/>
          </a:p>
        </p:txBody>
      </p:sp>
      <p:sp>
        <p:nvSpPr>
          <p:cNvPr id="46207" name="Oval 127"/>
          <p:cNvSpPr>
            <a:spLocks noChangeArrowheads="1"/>
          </p:cNvSpPr>
          <p:nvPr/>
        </p:nvSpPr>
        <p:spPr bwMode="auto">
          <a:xfrm>
            <a:off x="7091363" y="2043113"/>
            <a:ext cx="122237" cy="123825"/>
          </a:xfrm>
          <a:prstGeom prst="ellipse">
            <a:avLst/>
          </a:prstGeom>
          <a:solidFill>
            <a:srgbClr val="000080"/>
          </a:solidFill>
          <a:ln w="9525">
            <a:noFill/>
            <a:round/>
            <a:headEnd/>
            <a:tailEnd/>
          </a:ln>
        </p:spPr>
        <p:txBody>
          <a:bodyPr/>
          <a:lstStyle/>
          <a:p>
            <a:endParaRPr lang="en-US" dirty="0"/>
          </a:p>
        </p:txBody>
      </p:sp>
      <p:sp>
        <p:nvSpPr>
          <p:cNvPr id="46208" name="Oval 128"/>
          <p:cNvSpPr>
            <a:spLocks noChangeArrowheads="1"/>
          </p:cNvSpPr>
          <p:nvPr/>
        </p:nvSpPr>
        <p:spPr bwMode="auto">
          <a:xfrm>
            <a:off x="7085013" y="2036763"/>
            <a:ext cx="136525" cy="136525"/>
          </a:xfrm>
          <a:prstGeom prst="ellipse">
            <a:avLst/>
          </a:prstGeom>
          <a:noFill/>
          <a:ln w="26988">
            <a:solidFill>
              <a:srgbClr val="FFFFFF"/>
            </a:solidFill>
            <a:round/>
            <a:headEnd/>
            <a:tailEnd/>
          </a:ln>
        </p:spPr>
        <p:txBody>
          <a:bodyPr/>
          <a:lstStyle/>
          <a:p>
            <a:endParaRPr lang="en-US" dirty="0"/>
          </a:p>
        </p:txBody>
      </p:sp>
      <p:sp>
        <p:nvSpPr>
          <p:cNvPr id="46209" name="Oval 129"/>
          <p:cNvSpPr>
            <a:spLocks noChangeArrowheads="1"/>
          </p:cNvSpPr>
          <p:nvPr/>
        </p:nvSpPr>
        <p:spPr bwMode="auto">
          <a:xfrm>
            <a:off x="7337425" y="2295525"/>
            <a:ext cx="122238" cy="123825"/>
          </a:xfrm>
          <a:prstGeom prst="ellipse">
            <a:avLst/>
          </a:prstGeom>
          <a:solidFill>
            <a:srgbClr val="000080"/>
          </a:solidFill>
          <a:ln w="9525">
            <a:noFill/>
            <a:round/>
            <a:headEnd/>
            <a:tailEnd/>
          </a:ln>
        </p:spPr>
        <p:txBody>
          <a:bodyPr/>
          <a:lstStyle/>
          <a:p>
            <a:endParaRPr lang="en-US" dirty="0"/>
          </a:p>
        </p:txBody>
      </p:sp>
      <p:sp>
        <p:nvSpPr>
          <p:cNvPr id="46210" name="Oval 130"/>
          <p:cNvSpPr>
            <a:spLocks noChangeArrowheads="1"/>
          </p:cNvSpPr>
          <p:nvPr/>
        </p:nvSpPr>
        <p:spPr bwMode="auto">
          <a:xfrm>
            <a:off x="7331075" y="2289175"/>
            <a:ext cx="136525" cy="136525"/>
          </a:xfrm>
          <a:prstGeom prst="ellipse">
            <a:avLst/>
          </a:prstGeom>
          <a:noFill/>
          <a:ln w="26988">
            <a:solidFill>
              <a:srgbClr val="FFFFFF"/>
            </a:solidFill>
            <a:round/>
            <a:headEnd/>
            <a:tailEnd/>
          </a:ln>
        </p:spPr>
        <p:txBody>
          <a:bodyPr/>
          <a:lstStyle/>
          <a:p>
            <a:endParaRPr lang="en-US" dirty="0"/>
          </a:p>
        </p:txBody>
      </p:sp>
      <p:sp>
        <p:nvSpPr>
          <p:cNvPr id="46211" name="Oval 131"/>
          <p:cNvSpPr>
            <a:spLocks noChangeArrowheads="1"/>
          </p:cNvSpPr>
          <p:nvPr/>
        </p:nvSpPr>
        <p:spPr bwMode="auto">
          <a:xfrm>
            <a:off x="7577138" y="2371725"/>
            <a:ext cx="122237" cy="122238"/>
          </a:xfrm>
          <a:prstGeom prst="ellipse">
            <a:avLst/>
          </a:prstGeom>
          <a:solidFill>
            <a:srgbClr val="000080"/>
          </a:solidFill>
          <a:ln w="9525">
            <a:noFill/>
            <a:round/>
            <a:headEnd/>
            <a:tailEnd/>
          </a:ln>
        </p:spPr>
        <p:txBody>
          <a:bodyPr/>
          <a:lstStyle/>
          <a:p>
            <a:endParaRPr lang="en-US" dirty="0"/>
          </a:p>
        </p:txBody>
      </p:sp>
      <p:sp>
        <p:nvSpPr>
          <p:cNvPr id="46212" name="Oval 132"/>
          <p:cNvSpPr>
            <a:spLocks noChangeArrowheads="1"/>
          </p:cNvSpPr>
          <p:nvPr/>
        </p:nvSpPr>
        <p:spPr bwMode="auto">
          <a:xfrm>
            <a:off x="7569200" y="2363788"/>
            <a:ext cx="136525" cy="138112"/>
          </a:xfrm>
          <a:prstGeom prst="ellipse">
            <a:avLst/>
          </a:prstGeom>
          <a:noFill/>
          <a:ln w="26988">
            <a:solidFill>
              <a:srgbClr val="FFFFFF"/>
            </a:solidFill>
            <a:round/>
            <a:headEnd/>
            <a:tailEnd/>
          </a:ln>
        </p:spPr>
        <p:txBody>
          <a:bodyPr/>
          <a:lstStyle/>
          <a:p>
            <a:endParaRPr lang="en-US" dirty="0"/>
          </a:p>
        </p:txBody>
      </p:sp>
      <p:sp>
        <p:nvSpPr>
          <p:cNvPr id="46213" name="Freeform 133"/>
          <p:cNvSpPr>
            <a:spLocks/>
          </p:cNvSpPr>
          <p:nvPr/>
        </p:nvSpPr>
        <p:spPr bwMode="auto">
          <a:xfrm>
            <a:off x="1992313" y="2836863"/>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14" name="Freeform 134"/>
          <p:cNvSpPr>
            <a:spLocks/>
          </p:cNvSpPr>
          <p:nvPr/>
        </p:nvSpPr>
        <p:spPr bwMode="auto">
          <a:xfrm>
            <a:off x="1978025" y="2822575"/>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15" name="Freeform 135"/>
          <p:cNvSpPr>
            <a:spLocks/>
          </p:cNvSpPr>
          <p:nvPr/>
        </p:nvSpPr>
        <p:spPr bwMode="auto">
          <a:xfrm>
            <a:off x="2230438" y="2289175"/>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16" name="Freeform 136"/>
          <p:cNvSpPr>
            <a:spLocks/>
          </p:cNvSpPr>
          <p:nvPr/>
        </p:nvSpPr>
        <p:spPr bwMode="auto">
          <a:xfrm>
            <a:off x="2217738" y="2274888"/>
            <a:ext cx="136525" cy="138112"/>
          </a:xfrm>
          <a:custGeom>
            <a:avLst/>
            <a:gdLst>
              <a:gd name="T0" fmla="*/ 2147483647 w 86"/>
              <a:gd name="T1" fmla="*/ 0 h 87"/>
              <a:gd name="T2" fmla="*/ 2147483647 w 86"/>
              <a:gd name="T3" fmla="*/ 2147483647 h 87"/>
              <a:gd name="T4" fmla="*/ 0 w 86"/>
              <a:gd name="T5" fmla="*/ 2147483647 h 87"/>
              <a:gd name="T6" fmla="*/ 2147483647 w 86"/>
              <a:gd name="T7" fmla="*/ 0 h 87"/>
              <a:gd name="T8" fmla="*/ 0 60000 65536"/>
              <a:gd name="T9" fmla="*/ 0 60000 65536"/>
              <a:gd name="T10" fmla="*/ 0 60000 65536"/>
              <a:gd name="T11" fmla="*/ 0 60000 65536"/>
              <a:gd name="T12" fmla="*/ 0 w 86"/>
              <a:gd name="T13" fmla="*/ 0 h 87"/>
              <a:gd name="T14" fmla="*/ 86 w 86"/>
              <a:gd name="T15" fmla="*/ 87 h 87"/>
            </a:gdLst>
            <a:ahLst/>
            <a:cxnLst>
              <a:cxn ang="T8">
                <a:pos x="T0" y="T1"/>
              </a:cxn>
              <a:cxn ang="T9">
                <a:pos x="T2" y="T3"/>
              </a:cxn>
              <a:cxn ang="T10">
                <a:pos x="T4" y="T5"/>
              </a:cxn>
              <a:cxn ang="T11">
                <a:pos x="T6" y="T7"/>
              </a:cxn>
            </a:cxnLst>
            <a:rect l="T12" t="T13" r="T14" b="T15"/>
            <a:pathLst>
              <a:path w="86" h="87">
                <a:moveTo>
                  <a:pt x="43" y="0"/>
                </a:moveTo>
                <a:lnTo>
                  <a:pt x="86" y="87"/>
                </a:lnTo>
                <a:lnTo>
                  <a:pt x="0" y="87"/>
                </a:lnTo>
                <a:lnTo>
                  <a:pt x="43" y="0"/>
                </a:lnTo>
                <a:close/>
              </a:path>
            </a:pathLst>
          </a:custGeom>
          <a:noFill/>
          <a:ln w="26988">
            <a:solidFill>
              <a:srgbClr val="FFFFFF"/>
            </a:solidFill>
            <a:prstDash val="solid"/>
            <a:round/>
            <a:headEnd/>
            <a:tailEnd/>
          </a:ln>
        </p:spPr>
        <p:txBody>
          <a:bodyPr/>
          <a:lstStyle/>
          <a:p>
            <a:endParaRPr lang="en-US" dirty="0"/>
          </a:p>
        </p:txBody>
      </p:sp>
      <p:sp>
        <p:nvSpPr>
          <p:cNvPr id="46217" name="Freeform 137"/>
          <p:cNvSpPr>
            <a:spLocks/>
          </p:cNvSpPr>
          <p:nvPr/>
        </p:nvSpPr>
        <p:spPr bwMode="auto">
          <a:xfrm>
            <a:off x="2476500" y="22558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18" name="Freeform 138"/>
          <p:cNvSpPr>
            <a:spLocks/>
          </p:cNvSpPr>
          <p:nvPr/>
        </p:nvSpPr>
        <p:spPr bwMode="auto">
          <a:xfrm>
            <a:off x="2463800" y="2241550"/>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19" name="Freeform 139"/>
          <p:cNvSpPr>
            <a:spLocks/>
          </p:cNvSpPr>
          <p:nvPr/>
        </p:nvSpPr>
        <p:spPr bwMode="auto">
          <a:xfrm>
            <a:off x="2716213" y="21796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20" name="Freeform 140"/>
          <p:cNvSpPr>
            <a:spLocks/>
          </p:cNvSpPr>
          <p:nvPr/>
        </p:nvSpPr>
        <p:spPr bwMode="auto">
          <a:xfrm>
            <a:off x="2701925" y="21669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21" name="Freeform 141"/>
          <p:cNvSpPr>
            <a:spLocks/>
          </p:cNvSpPr>
          <p:nvPr/>
        </p:nvSpPr>
        <p:spPr bwMode="auto">
          <a:xfrm>
            <a:off x="2962275" y="22558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22" name="Freeform 142"/>
          <p:cNvSpPr>
            <a:spLocks/>
          </p:cNvSpPr>
          <p:nvPr/>
        </p:nvSpPr>
        <p:spPr bwMode="auto">
          <a:xfrm>
            <a:off x="2947988" y="2241550"/>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23" name="Freeform 143"/>
          <p:cNvSpPr>
            <a:spLocks/>
          </p:cNvSpPr>
          <p:nvPr/>
        </p:nvSpPr>
        <p:spPr bwMode="auto">
          <a:xfrm>
            <a:off x="3201988" y="22558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24" name="Freeform 144"/>
          <p:cNvSpPr>
            <a:spLocks/>
          </p:cNvSpPr>
          <p:nvPr/>
        </p:nvSpPr>
        <p:spPr bwMode="auto">
          <a:xfrm>
            <a:off x="3187700" y="2241550"/>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25" name="Freeform 145"/>
          <p:cNvSpPr>
            <a:spLocks/>
          </p:cNvSpPr>
          <p:nvPr/>
        </p:nvSpPr>
        <p:spPr bwMode="auto">
          <a:xfrm>
            <a:off x="3448050" y="2220913"/>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26" name="Freeform 146"/>
          <p:cNvSpPr>
            <a:spLocks/>
          </p:cNvSpPr>
          <p:nvPr/>
        </p:nvSpPr>
        <p:spPr bwMode="auto">
          <a:xfrm>
            <a:off x="3433763" y="2206625"/>
            <a:ext cx="136525" cy="138113"/>
          </a:xfrm>
          <a:custGeom>
            <a:avLst/>
            <a:gdLst>
              <a:gd name="T0" fmla="*/ 2147483647 w 86"/>
              <a:gd name="T1" fmla="*/ 0 h 87"/>
              <a:gd name="T2" fmla="*/ 2147483647 w 86"/>
              <a:gd name="T3" fmla="*/ 2147483647 h 87"/>
              <a:gd name="T4" fmla="*/ 0 w 86"/>
              <a:gd name="T5" fmla="*/ 2147483647 h 87"/>
              <a:gd name="T6" fmla="*/ 2147483647 w 86"/>
              <a:gd name="T7" fmla="*/ 0 h 87"/>
              <a:gd name="T8" fmla="*/ 0 60000 65536"/>
              <a:gd name="T9" fmla="*/ 0 60000 65536"/>
              <a:gd name="T10" fmla="*/ 0 60000 65536"/>
              <a:gd name="T11" fmla="*/ 0 60000 65536"/>
              <a:gd name="T12" fmla="*/ 0 w 86"/>
              <a:gd name="T13" fmla="*/ 0 h 87"/>
              <a:gd name="T14" fmla="*/ 86 w 86"/>
              <a:gd name="T15" fmla="*/ 87 h 87"/>
            </a:gdLst>
            <a:ahLst/>
            <a:cxnLst>
              <a:cxn ang="T8">
                <a:pos x="T0" y="T1"/>
              </a:cxn>
              <a:cxn ang="T9">
                <a:pos x="T2" y="T3"/>
              </a:cxn>
              <a:cxn ang="T10">
                <a:pos x="T4" y="T5"/>
              </a:cxn>
              <a:cxn ang="T11">
                <a:pos x="T6" y="T7"/>
              </a:cxn>
            </a:cxnLst>
            <a:rect l="T12" t="T13" r="T14" b="T15"/>
            <a:pathLst>
              <a:path w="86" h="87">
                <a:moveTo>
                  <a:pt x="43" y="0"/>
                </a:moveTo>
                <a:lnTo>
                  <a:pt x="86" y="87"/>
                </a:lnTo>
                <a:lnTo>
                  <a:pt x="0" y="87"/>
                </a:lnTo>
                <a:lnTo>
                  <a:pt x="43" y="0"/>
                </a:lnTo>
                <a:close/>
              </a:path>
            </a:pathLst>
          </a:custGeom>
          <a:noFill/>
          <a:ln w="26988">
            <a:solidFill>
              <a:srgbClr val="FFFFFF"/>
            </a:solidFill>
            <a:prstDash val="solid"/>
            <a:round/>
            <a:headEnd/>
            <a:tailEnd/>
          </a:ln>
        </p:spPr>
        <p:txBody>
          <a:bodyPr/>
          <a:lstStyle/>
          <a:p>
            <a:endParaRPr lang="en-US" dirty="0"/>
          </a:p>
        </p:txBody>
      </p:sp>
      <p:sp>
        <p:nvSpPr>
          <p:cNvPr id="46227" name="Freeform 147"/>
          <p:cNvSpPr>
            <a:spLocks/>
          </p:cNvSpPr>
          <p:nvPr/>
        </p:nvSpPr>
        <p:spPr bwMode="auto">
          <a:xfrm>
            <a:off x="3686175" y="2111375"/>
            <a:ext cx="138113" cy="136525"/>
          </a:xfrm>
          <a:custGeom>
            <a:avLst/>
            <a:gdLst>
              <a:gd name="T0" fmla="*/ 2147483647 w 87"/>
              <a:gd name="T1" fmla="*/ 0 h 86"/>
              <a:gd name="T2" fmla="*/ 2147483647 w 87"/>
              <a:gd name="T3" fmla="*/ 2147483647 h 86"/>
              <a:gd name="T4" fmla="*/ 0 w 87"/>
              <a:gd name="T5" fmla="*/ 2147483647 h 86"/>
              <a:gd name="T6" fmla="*/ 2147483647 w 87"/>
              <a:gd name="T7" fmla="*/ 0 h 86"/>
              <a:gd name="T8" fmla="*/ 0 60000 65536"/>
              <a:gd name="T9" fmla="*/ 0 60000 65536"/>
              <a:gd name="T10" fmla="*/ 0 60000 65536"/>
              <a:gd name="T11" fmla="*/ 0 60000 65536"/>
              <a:gd name="T12" fmla="*/ 0 w 87"/>
              <a:gd name="T13" fmla="*/ 0 h 86"/>
              <a:gd name="T14" fmla="*/ 87 w 87"/>
              <a:gd name="T15" fmla="*/ 86 h 86"/>
            </a:gdLst>
            <a:ahLst/>
            <a:cxnLst>
              <a:cxn ang="T8">
                <a:pos x="T0" y="T1"/>
              </a:cxn>
              <a:cxn ang="T9">
                <a:pos x="T2" y="T3"/>
              </a:cxn>
              <a:cxn ang="T10">
                <a:pos x="T4" y="T5"/>
              </a:cxn>
              <a:cxn ang="T11">
                <a:pos x="T6" y="T7"/>
              </a:cxn>
            </a:cxnLst>
            <a:rect l="T12" t="T13" r="T14" b="T15"/>
            <a:pathLst>
              <a:path w="87" h="86">
                <a:moveTo>
                  <a:pt x="43" y="0"/>
                </a:moveTo>
                <a:lnTo>
                  <a:pt x="87" y="86"/>
                </a:lnTo>
                <a:lnTo>
                  <a:pt x="0" y="86"/>
                </a:lnTo>
                <a:lnTo>
                  <a:pt x="43" y="0"/>
                </a:lnTo>
                <a:close/>
              </a:path>
            </a:pathLst>
          </a:custGeom>
          <a:solidFill>
            <a:srgbClr val="FFFFFF"/>
          </a:solidFill>
          <a:ln w="9525">
            <a:noFill/>
            <a:round/>
            <a:headEnd/>
            <a:tailEnd/>
          </a:ln>
        </p:spPr>
        <p:txBody>
          <a:bodyPr/>
          <a:lstStyle/>
          <a:p>
            <a:endParaRPr lang="en-US" dirty="0"/>
          </a:p>
        </p:txBody>
      </p:sp>
      <p:sp>
        <p:nvSpPr>
          <p:cNvPr id="46228" name="Freeform 148"/>
          <p:cNvSpPr>
            <a:spLocks/>
          </p:cNvSpPr>
          <p:nvPr/>
        </p:nvSpPr>
        <p:spPr bwMode="auto">
          <a:xfrm>
            <a:off x="3673475" y="2097088"/>
            <a:ext cx="136525" cy="138112"/>
          </a:xfrm>
          <a:custGeom>
            <a:avLst/>
            <a:gdLst>
              <a:gd name="T0" fmla="*/ 2147483647 w 86"/>
              <a:gd name="T1" fmla="*/ 0 h 87"/>
              <a:gd name="T2" fmla="*/ 2147483647 w 86"/>
              <a:gd name="T3" fmla="*/ 2147483647 h 87"/>
              <a:gd name="T4" fmla="*/ 0 w 86"/>
              <a:gd name="T5" fmla="*/ 2147483647 h 87"/>
              <a:gd name="T6" fmla="*/ 2147483647 w 86"/>
              <a:gd name="T7" fmla="*/ 0 h 87"/>
              <a:gd name="T8" fmla="*/ 0 60000 65536"/>
              <a:gd name="T9" fmla="*/ 0 60000 65536"/>
              <a:gd name="T10" fmla="*/ 0 60000 65536"/>
              <a:gd name="T11" fmla="*/ 0 60000 65536"/>
              <a:gd name="T12" fmla="*/ 0 w 86"/>
              <a:gd name="T13" fmla="*/ 0 h 87"/>
              <a:gd name="T14" fmla="*/ 86 w 86"/>
              <a:gd name="T15" fmla="*/ 87 h 87"/>
            </a:gdLst>
            <a:ahLst/>
            <a:cxnLst>
              <a:cxn ang="T8">
                <a:pos x="T0" y="T1"/>
              </a:cxn>
              <a:cxn ang="T9">
                <a:pos x="T2" y="T3"/>
              </a:cxn>
              <a:cxn ang="T10">
                <a:pos x="T4" y="T5"/>
              </a:cxn>
              <a:cxn ang="T11">
                <a:pos x="T6" y="T7"/>
              </a:cxn>
            </a:cxnLst>
            <a:rect l="T12" t="T13" r="T14" b="T15"/>
            <a:pathLst>
              <a:path w="86" h="87">
                <a:moveTo>
                  <a:pt x="43" y="0"/>
                </a:moveTo>
                <a:lnTo>
                  <a:pt x="86" y="87"/>
                </a:lnTo>
                <a:lnTo>
                  <a:pt x="0" y="87"/>
                </a:lnTo>
                <a:lnTo>
                  <a:pt x="43" y="0"/>
                </a:lnTo>
                <a:close/>
              </a:path>
            </a:pathLst>
          </a:custGeom>
          <a:noFill/>
          <a:ln w="26988">
            <a:solidFill>
              <a:srgbClr val="FFFFFF"/>
            </a:solidFill>
            <a:prstDash val="solid"/>
            <a:round/>
            <a:headEnd/>
            <a:tailEnd/>
          </a:ln>
        </p:spPr>
        <p:txBody>
          <a:bodyPr/>
          <a:lstStyle/>
          <a:p>
            <a:endParaRPr lang="en-US" dirty="0"/>
          </a:p>
        </p:txBody>
      </p:sp>
      <p:sp>
        <p:nvSpPr>
          <p:cNvPr id="46229" name="Freeform 149"/>
          <p:cNvSpPr>
            <a:spLocks/>
          </p:cNvSpPr>
          <p:nvPr/>
        </p:nvSpPr>
        <p:spPr bwMode="auto">
          <a:xfrm>
            <a:off x="3932238" y="2289175"/>
            <a:ext cx="138112" cy="136525"/>
          </a:xfrm>
          <a:custGeom>
            <a:avLst/>
            <a:gdLst>
              <a:gd name="T0" fmla="*/ 2147483647 w 87"/>
              <a:gd name="T1" fmla="*/ 0 h 86"/>
              <a:gd name="T2" fmla="*/ 2147483647 w 87"/>
              <a:gd name="T3" fmla="*/ 2147483647 h 86"/>
              <a:gd name="T4" fmla="*/ 0 w 87"/>
              <a:gd name="T5" fmla="*/ 2147483647 h 86"/>
              <a:gd name="T6" fmla="*/ 2147483647 w 87"/>
              <a:gd name="T7" fmla="*/ 0 h 86"/>
              <a:gd name="T8" fmla="*/ 0 60000 65536"/>
              <a:gd name="T9" fmla="*/ 0 60000 65536"/>
              <a:gd name="T10" fmla="*/ 0 60000 65536"/>
              <a:gd name="T11" fmla="*/ 0 60000 65536"/>
              <a:gd name="T12" fmla="*/ 0 w 87"/>
              <a:gd name="T13" fmla="*/ 0 h 86"/>
              <a:gd name="T14" fmla="*/ 87 w 87"/>
              <a:gd name="T15" fmla="*/ 86 h 86"/>
            </a:gdLst>
            <a:ahLst/>
            <a:cxnLst>
              <a:cxn ang="T8">
                <a:pos x="T0" y="T1"/>
              </a:cxn>
              <a:cxn ang="T9">
                <a:pos x="T2" y="T3"/>
              </a:cxn>
              <a:cxn ang="T10">
                <a:pos x="T4" y="T5"/>
              </a:cxn>
              <a:cxn ang="T11">
                <a:pos x="T6" y="T7"/>
              </a:cxn>
            </a:cxnLst>
            <a:rect l="T12" t="T13" r="T14" b="T15"/>
            <a:pathLst>
              <a:path w="87" h="86">
                <a:moveTo>
                  <a:pt x="44" y="0"/>
                </a:moveTo>
                <a:lnTo>
                  <a:pt x="87" y="86"/>
                </a:lnTo>
                <a:lnTo>
                  <a:pt x="0" y="86"/>
                </a:lnTo>
                <a:lnTo>
                  <a:pt x="44" y="0"/>
                </a:lnTo>
                <a:close/>
              </a:path>
            </a:pathLst>
          </a:custGeom>
          <a:solidFill>
            <a:srgbClr val="FFFFFF"/>
          </a:solidFill>
          <a:ln w="9525">
            <a:noFill/>
            <a:round/>
            <a:headEnd/>
            <a:tailEnd/>
          </a:ln>
        </p:spPr>
        <p:txBody>
          <a:bodyPr/>
          <a:lstStyle/>
          <a:p>
            <a:endParaRPr lang="en-US" dirty="0"/>
          </a:p>
        </p:txBody>
      </p:sp>
      <p:sp>
        <p:nvSpPr>
          <p:cNvPr id="46230" name="Freeform 150"/>
          <p:cNvSpPr>
            <a:spLocks/>
          </p:cNvSpPr>
          <p:nvPr/>
        </p:nvSpPr>
        <p:spPr bwMode="auto">
          <a:xfrm>
            <a:off x="3919538" y="2274888"/>
            <a:ext cx="136525" cy="138112"/>
          </a:xfrm>
          <a:custGeom>
            <a:avLst/>
            <a:gdLst>
              <a:gd name="T0" fmla="*/ 2147483647 w 86"/>
              <a:gd name="T1" fmla="*/ 0 h 87"/>
              <a:gd name="T2" fmla="*/ 2147483647 w 86"/>
              <a:gd name="T3" fmla="*/ 2147483647 h 87"/>
              <a:gd name="T4" fmla="*/ 0 w 86"/>
              <a:gd name="T5" fmla="*/ 2147483647 h 87"/>
              <a:gd name="T6" fmla="*/ 2147483647 w 86"/>
              <a:gd name="T7" fmla="*/ 0 h 87"/>
              <a:gd name="T8" fmla="*/ 0 60000 65536"/>
              <a:gd name="T9" fmla="*/ 0 60000 65536"/>
              <a:gd name="T10" fmla="*/ 0 60000 65536"/>
              <a:gd name="T11" fmla="*/ 0 60000 65536"/>
              <a:gd name="T12" fmla="*/ 0 w 86"/>
              <a:gd name="T13" fmla="*/ 0 h 87"/>
              <a:gd name="T14" fmla="*/ 86 w 86"/>
              <a:gd name="T15" fmla="*/ 87 h 87"/>
            </a:gdLst>
            <a:ahLst/>
            <a:cxnLst>
              <a:cxn ang="T8">
                <a:pos x="T0" y="T1"/>
              </a:cxn>
              <a:cxn ang="T9">
                <a:pos x="T2" y="T3"/>
              </a:cxn>
              <a:cxn ang="T10">
                <a:pos x="T4" y="T5"/>
              </a:cxn>
              <a:cxn ang="T11">
                <a:pos x="T6" y="T7"/>
              </a:cxn>
            </a:cxnLst>
            <a:rect l="T12" t="T13" r="T14" b="T15"/>
            <a:pathLst>
              <a:path w="86" h="87">
                <a:moveTo>
                  <a:pt x="43" y="0"/>
                </a:moveTo>
                <a:lnTo>
                  <a:pt x="86" y="87"/>
                </a:lnTo>
                <a:lnTo>
                  <a:pt x="0" y="87"/>
                </a:lnTo>
                <a:lnTo>
                  <a:pt x="43" y="0"/>
                </a:lnTo>
                <a:close/>
              </a:path>
            </a:pathLst>
          </a:custGeom>
          <a:noFill/>
          <a:ln w="26988">
            <a:solidFill>
              <a:srgbClr val="FFFFFF"/>
            </a:solidFill>
            <a:prstDash val="solid"/>
            <a:round/>
            <a:headEnd/>
            <a:tailEnd/>
          </a:ln>
        </p:spPr>
        <p:txBody>
          <a:bodyPr/>
          <a:lstStyle/>
          <a:p>
            <a:endParaRPr lang="en-US" dirty="0"/>
          </a:p>
        </p:txBody>
      </p:sp>
      <p:sp>
        <p:nvSpPr>
          <p:cNvPr id="46231" name="Freeform 151"/>
          <p:cNvSpPr>
            <a:spLocks/>
          </p:cNvSpPr>
          <p:nvPr/>
        </p:nvSpPr>
        <p:spPr bwMode="auto">
          <a:xfrm>
            <a:off x="4171950" y="21796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32" name="Freeform 152"/>
          <p:cNvSpPr>
            <a:spLocks/>
          </p:cNvSpPr>
          <p:nvPr/>
        </p:nvSpPr>
        <p:spPr bwMode="auto">
          <a:xfrm>
            <a:off x="4159250" y="21669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33" name="Freeform 153"/>
          <p:cNvSpPr>
            <a:spLocks/>
          </p:cNvSpPr>
          <p:nvPr/>
        </p:nvSpPr>
        <p:spPr bwMode="auto">
          <a:xfrm>
            <a:off x="4418013" y="2289175"/>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34" name="Freeform 154"/>
          <p:cNvSpPr>
            <a:spLocks/>
          </p:cNvSpPr>
          <p:nvPr/>
        </p:nvSpPr>
        <p:spPr bwMode="auto">
          <a:xfrm>
            <a:off x="4405313" y="2274888"/>
            <a:ext cx="136525" cy="138112"/>
          </a:xfrm>
          <a:custGeom>
            <a:avLst/>
            <a:gdLst>
              <a:gd name="T0" fmla="*/ 2147483647 w 86"/>
              <a:gd name="T1" fmla="*/ 0 h 87"/>
              <a:gd name="T2" fmla="*/ 2147483647 w 86"/>
              <a:gd name="T3" fmla="*/ 2147483647 h 87"/>
              <a:gd name="T4" fmla="*/ 0 w 86"/>
              <a:gd name="T5" fmla="*/ 2147483647 h 87"/>
              <a:gd name="T6" fmla="*/ 2147483647 w 86"/>
              <a:gd name="T7" fmla="*/ 0 h 87"/>
              <a:gd name="T8" fmla="*/ 0 60000 65536"/>
              <a:gd name="T9" fmla="*/ 0 60000 65536"/>
              <a:gd name="T10" fmla="*/ 0 60000 65536"/>
              <a:gd name="T11" fmla="*/ 0 60000 65536"/>
              <a:gd name="T12" fmla="*/ 0 w 86"/>
              <a:gd name="T13" fmla="*/ 0 h 87"/>
              <a:gd name="T14" fmla="*/ 86 w 86"/>
              <a:gd name="T15" fmla="*/ 87 h 87"/>
            </a:gdLst>
            <a:ahLst/>
            <a:cxnLst>
              <a:cxn ang="T8">
                <a:pos x="T0" y="T1"/>
              </a:cxn>
              <a:cxn ang="T9">
                <a:pos x="T2" y="T3"/>
              </a:cxn>
              <a:cxn ang="T10">
                <a:pos x="T4" y="T5"/>
              </a:cxn>
              <a:cxn ang="T11">
                <a:pos x="T6" y="T7"/>
              </a:cxn>
            </a:cxnLst>
            <a:rect l="T12" t="T13" r="T14" b="T15"/>
            <a:pathLst>
              <a:path w="86" h="87">
                <a:moveTo>
                  <a:pt x="43" y="0"/>
                </a:moveTo>
                <a:lnTo>
                  <a:pt x="86" y="87"/>
                </a:lnTo>
                <a:lnTo>
                  <a:pt x="0" y="87"/>
                </a:lnTo>
                <a:lnTo>
                  <a:pt x="43" y="0"/>
                </a:lnTo>
                <a:close/>
              </a:path>
            </a:pathLst>
          </a:custGeom>
          <a:noFill/>
          <a:ln w="26988">
            <a:solidFill>
              <a:srgbClr val="FFFFFF"/>
            </a:solidFill>
            <a:prstDash val="solid"/>
            <a:round/>
            <a:headEnd/>
            <a:tailEnd/>
          </a:ln>
        </p:spPr>
        <p:txBody>
          <a:bodyPr/>
          <a:lstStyle/>
          <a:p>
            <a:endParaRPr lang="en-US" dirty="0"/>
          </a:p>
        </p:txBody>
      </p:sp>
      <p:sp>
        <p:nvSpPr>
          <p:cNvPr id="46235" name="Freeform 155"/>
          <p:cNvSpPr>
            <a:spLocks/>
          </p:cNvSpPr>
          <p:nvPr/>
        </p:nvSpPr>
        <p:spPr bwMode="auto">
          <a:xfrm>
            <a:off x="4657725" y="2330450"/>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36" name="Freeform 156"/>
          <p:cNvSpPr>
            <a:spLocks/>
          </p:cNvSpPr>
          <p:nvPr/>
        </p:nvSpPr>
        <p:spPr bwMode="auto">
          <a:xfrm>
            <a:off x="4643438" y="2316163"/>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37" name="Freeform 157"/>
          <p:cNvSpPr>
            <a:spLocks/>
          </p:cNvSpPr>
          <p:nvPr/>
        </p:nvSpPr>
        <p:spPr bwMode="auto">
          <a:xfrm>
            <a:off x="4903788" y="2070100"/>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38" name="Freeform 158"/>
          <p:cNvSpPr>
            <a:spLocks/>
          </p:cNvSpPr>
          <p:nvPr/>
        </p:nvSpPr>
        <p:spPr bwMode="auto">
          <a:xfrm>
            <a:off x="4889500" y="2057400"/>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39" name="Freeform 159"/>
          <p:cNvSpPr>
            <a:spLocks/>
          </p:cNvSpPr>
          <p:nvPr/>
        </p:nvSpPr>
        <p:spPr bwMode="auto">
          <a:xfrm>
            <a:off x="5143500" y="20018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40" name="Freeform 160"/>
          <p:cNvSpPr>
            <a:spLocks/>
          </p:cNvSpPr>
          <p:nvPr/>
        </p:nvSpPr>
        <p:spPr bwMode="auto">
          <a:xfrm>
            <a:off x="5129213" y="19891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41" name="Freeform 161"/>
          <p:cNvSpPr>
            <a:spLocks/>
          </p:cNvSpPr>
          <p:nvPr/>
        </p:nvSpPr>
        <p:spPr bwMode="auto">
          <a:xfrm>
            <a:off x="5389563" y="21796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42" name="Freeform 162"/>
          <p:cNvSpPr>
            <a:spLocks/>
          </p:cNvSpPr>
          <p:nvPr/>
        </p:nvSpPr>
        <p:spPr bwMode="auto">
          <a:xfrm>
            <a:off x="5375275" y="21669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43" name="Freeform 163"/>
          <p:cNvSpPr>
            <a:spLocks/>
          </p:cNvSpPr>
          <p:nvPr/>
        </p:nvSpPr>
        <p:spPr bwMode="auto">
          <a:xfrm>
            <a:off x="5627688" y="21796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44" name="Freeform 164"/>
          <p:cNvSpPr>
            <a:spLocks/>
          </p:cNvSpPr>
          <p:nvPr/>
        </p:nvSpPr>
        <p:spPr bwMode="auto">
          <a:xfrm>
            <a:off x="5614988" y="21669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45" name="Freeform 165"/>
          <p:cNvSpPr>
            <a:spLocks/>
          </p:cNvSpPr>
          <p:nvPr/>
        </p:nvSpPr>
        <p:spPr bwMode="auto">
          <a:xfrm>
            <a:off x="5873750" y="1927225"/>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46" name="Freeform 166"/>
          <p:cNvSpPr>
            <a:spLocks/>
          </p:cNvSpPr>
          <p:nvPr/>
        </p:nvSpPr>
        <p:spPr bwMode="auto">
          <a:xfrm>
            <a:off x="5861050" y="19129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47" name="Freeform 167"/>
          <p:cNvSpPr>
            <a:spLocks/>
          </p:cNvSpPr>
          <p:nvPr/>
        </p:nvSpPr>
        <p:spPr bwMode="auto">
          <a:xfrm>
            <a:off x="6113463" y="2146300"/>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48" name="Freeform 168"/>
          <p:cNvSpPr>
            <a:spLocks/>
          </p:cNvSpPr>
          <p:nvPr/>
        </p:nvSpPr>
        <p:spPr bwMode="auto">
          <a:xfrm>
            <a:off x="6099175" y="2132013"/>
            <a:ext cx="138113" cy="136525"/>
          </a:xfrm>
          <a:custGeom>
            <a:avLst/>
            <a:gdLst>
              <a:gd name="T0" fmla="*/ 2147483647 w 87"/>
              <a:gd name="T1" fmla="*/ 0 h 86"/>
              <a:gd name="T2" fmla="*/ 2147483647 w 87"/>
              <a:gd name="T3" fmla="*/ 2147483647 h 86"/>
              <a:gd name="T4" fmla="*/ 0 w 87"/>
              <a:gd name="T5" fmla="*/ 2147483647 h 86"/>
              <a:gd name="T6" fmla="*/ 2147483647 w 87"/>
              <a:gd name="T7" fmla="*/ 0 h 86"/>
              <a:gd name="T8" fmla="*/ 0 60000 65536"/>
              <a:gd name="T9" fmla="*/ 0 60000 65536"/>
              <a:gd name="T10" fmla="*/ 0 60000 65536"/>
              <a:gd name="T11" fmla="*/ 0 60000 65536"/>
              <a:gd name="T12" fmla="*/ 0 w 87"/>
              <a:gd name="T13" fmla="*/ 0 h 86"/>
              <a:gd name="T14" fmla="*/ 87 w 87"/>
              <a:gd name="T15" fmla="*/ 86 h 86"/>
            </a:gdLst>
            <a:ahLst/>
            <a:cxnLst>
              <a:cxn ang="T8">
                <a:pos x="T0" y="T1"/>
              </a:cxn>
              <a:cxn ang="T9">
                <a:pos x="T2" y="T3"/>
              </a:cxn>
              <a:cxn ang="T10">
                <a:pos x="T4" y="T5"/>
              </a:cxn>
              <a:cxn ang="T11">
                <a:pos x="T6" y="T7"/>
              </a:cxn>
            </a:cxnLst>
            <a:rect l="T12" t="T13" r="T14" b="T15"/>
            <a:pathLst>
              <a:path w="87" h="86">
                <a:moveTo>
                  <a:pt x="44" y="0"/>
                </a:moveTo>
                <a:lnTo>
                  <a:pt x="87" y="86"/>
                </a:lnTo>
                <a:lnTo>
                  <a:pt x="0" y="86"/>
                </a:lnTo>
                <a:lnTo>
                  <a:pt x="44" y="0"/>
                </a:lnTo>
                <a:close/>
              </a:path>
            </a:pathLst>
          </a:custGeom>
          <a:noFill/>
          <a:ln w="26988">
            <a:solidFill>
              <a:srgbClr val="FFFFFF"/>
            </a:solidFill>
            <a:prstDash val="solid"/>
            <a:round/>
            <a:headEnd/>
            <a:tailEnd/>
          </a:ln>
        </p:spPr>
        <p:txBody>
          <a:bodyPr/>
          <a:lstStyle/>
          <a:p>
            <a:endParaRPr lang="en-US" dirty="0"/>
          </a:p>
        </p:txBody>
      </p:sp>
      <p:sp>
        <p:nvSpPr>
          <p:cNvPr id="46249" name="Freeform 169"/>
          <p:cNvSpPr>
            <a:spLocks/>
          </p:cNvSpPr>
          <p:nvPr/>
        </p:nvSpPr>
        <p:spPr bwMode="auto">
          <a:xfrm>
            <a:off x="6359525" y="22558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50" name="Freeform 170"/>
          <p:cNvSpPr>
            <a:spLocks/>
          </p:cNvSpPr>
          <p:nvPr/>
        </p:nvSpPr>
        <p:spPr bwMode="auto">
          <a:xfrm>
            <a:off x="6345238" y="2241550"/>
            <a:ext cx="138112" cy="136525"/>
          </a:xfrm>
          <a:custGeom>
            <a:avLst/>
            <a:gdLst>
              <a:gd name="T0" fmla="*/ 2147483647 w 87"/>
              <a:gd name="T1" fmla="*/ 0 h 86"/>
              <a:gd name="T2" fmla="*/ 2147483647 w 87"/>
              <a:gd name="T3" fmla="*/ 2147483647 h 86"/>
              <a:gd name="T4" fmla="*/ 0 w 87"/>
              <a:gd name="T5" fmla="*/ 2147483647 h 86"/>
              <a:gd name="T6" fmla="*/ 2147483647 w 87"/>
              <a:gd name="T7" fmla="*/ 0 h 86"/>
              <a:gd name="T8" fmla="*/ 0 60000 65536"/>
              <a:gd name="T9" fmla="*/ 0 60000 65536"/>
              <a:gd name="T10" fmla="*/ 0 60000 65536"/>
              <a:gd name="T11" fmla="*/ 0 60000 65536"/>
              <a:gd name="T12" fmla="*/ 0 w 87"/>
              <a:gd name="T13" fmla="*/ 0 h 86"/>
              <a:gd name="T14" fmla="*/ 87 w 87"/>
              <a:gd name="T15" fmla="*/ 86 h 86"/>
            </a:gdLst>
            <a:ahLst/>
            <a:cxnLst>
              <a:cxn ang="T8">
                <a:pos x="T0" y="T1"/>
              </a:cxn>
              <a:cxn ang="T9">
                <a:pos x="T2" y="T3"/>
              </a:cxn>
              <a:cxn ang="T10">
                <a:pos x="T4" y="T5"/>
              </a:cxn>
              <a:cxn ang="T11">
                <a:pos x="T6" y="T7"/>
              </a:cxn>
            </a:cxnLst>
            <a:rect l="T12" t="T13" r="T14" b="T15"/>
            <a:pathLst>
              <a:path w="87" h="86">
                <a:moveTo>
                  <a:pt x="44" y="0"/>
                </a:moveTo>
                <a:lnTo>
                  <a:pt x="87" y="86"/>
                </a:lnTo>
                <a:lnTo>
                  <a:pt x="0" y="86"/>
                </a:lnTo>
                <a:lnTo>
                  <a:pt x="44" y="0"/>
                </a:lnTo>
                <a:close/>
              </a:path>
            </a:pathLst>
          </a:custGeom>
          <a:noFill/>
          <a:ln w="26988">
            <a:solidFill>
              <a:srgbClr val="FFFFFF"/>
            </a:solidFill>
            <a:prstDash val="solid"/>
            <a:round/>
            <a:headEnd/>
            <a:tailEnd/>
          </a:ln>
        </p:spPr>
        <p:txBody>
          <a:bodyPr/>
          <a:lstStyle/>
          <a:p>
            <a:endParaRPr lang="en-US" dirty="0"/>
          </a:p>
        </p:txBody>
      </p:sp>
      <p:sp>
        <p:nvSpPr>
          <p:cNvPr id="46251" name="Freeform 171"/>
          <p:cNvSpPr>
            <a:spLocks/>
          </p:cNvSpPr>
          <p:nvPr/>
        </p:nvSpPr>
        <p:spPr bwMode="auto">
          <a:xfrm>
            <a:off x="6599238" y="2036763"/>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52" name="Freeform 172"/>
          <p:cNvSpPr>
            <a:spLocks/>
          </p:cNvSpPr>
          <p:nvPr/>
        </p:nvSpPr>
        <p:spPr bwMode="auto">
          <a:xfrm>
            <a:off x="6584950" y="2022475"/>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53" name="Freeform 173"/>
          <p:cNvSpPr>
            <a:spLocks/>
          </p:cNvSpPr>
          <p:nvPr/>
        </p:nvSpPr>
        <p:spPr bwMode="auto">
          <a:xfrm>
            <a:off x="6845300" y="20018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54" name="Freeform 174"/>
          <p:cNvSpPr>
            <a:spLocks/>
          </p:cNvSpPr>
          <p:nvPr/>
        </p:nvSpPr>
        <p:spPr bwMode="auto">
          <a:xfrm>
            <a:off x="6831013" y="19891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55" name="Freeform 175"/>
          <p:cNvSpPr>
            <a:spLocks/>
          </p:cNvSpPr>
          <p:nvPr/>
        </p:nvSpPr>
        <p:spPr bwMode="auto">
          <a:xfrm>
            <a:off x="7085013" y="20018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56" name="Freeform 176"/>
          <p:cNvSpPr>
            <a:spLocks/>
          </p:cNvSpPr>
          <p:nvPr/>
        </p:nvSpPr>
        <p:spPr bwMode="auto">
          <a:xfrm>
            <a:off x="7070725" y="19891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57" name="Freeform 177"/>
          <p:cNvSpPr>
            <a:spLocks/>
          </p:cNvSpPr>
          <p:nvPr/>
        </p:nvSpPr>
        <p:spPr bwMode="auto">
          <a:xfrm>
            <a:off x="7331075" y="20018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58" name="Freeform 178"/>
          <p:cNvSpPr>
            <a:spLocks/>
          </p:cNvSpPr>
          <p:nvPr/>
        </p:nvSpPr>
        <p:spPr bwMode="auto">
          <a:xfrm>
            <a:off x="7316788" y="19891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59" name="Freeform 179"/>
          <p:cNvSpPr>
            <a:spLocks/>
          </p:cNvSpPr>
          <p:nvPr/>
        </p:nvSpPr>
        <p:spPr bwMode="auto">
          <a:xfrm>
            <a:off x="7569200" y="2255838"/>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60" name="Freeform 180"/>
          <p:cNvSpPr>
            <a:spLocks/>
          </p:cNvSpPr>
          <p:nvPr/>
        </p:nvSpPr>
        <p:spPr bwMode="auto">
          <a:xfrm>
            <a:off x="7556500" y="2241550"/>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61" name="Rectangle 181"/>
          <p:cNvSpPr>
            <a:spLocks noChangeArrowheads="1"/>
          </p:cNvSpPr>
          <p:nvPr/>
        </p:nvSpPr>
        <p:spPr bwMode="auto">
          <a:xfrm>
            <a:off x="1768475" y="5395913"/>
            <a:ext cx="127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0</a:t>
            </a:r>
            <a:endParaRPr lang="en-US" sz="1800" dirty="0">
              <a:latin typeface="Times New Roman" pitchFamily="18" charset="0"/>
            </a:endParaRPr>
          </a:p>
        </p:txBody>
      </p:sp>
      <p:sp>
        <p:nvSpPr>
          <p:cNvPr id="46262" name="Rectangle 182"/>
          <p:cNvSpPr>
            <a:spLocks noChangeArrowheads="1"/>
          </p:cNvSpPr>
          <p:nvPr/>
        </p:nvSpPr>
        <p:spPr bwMode="auto">
          <a:xfrm>
            <a:off x="1646238" y="4664075"/>
            <a:ext cx="254000" cy="27463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20</a:t>
            </a:r>
            <a:endParaRPr lang="en-US" sz="1800" dirty="0">
              <a:latin typeface="Times New Roman" pitchFamily="18" charset="0"/>
            </a:endParaRPr>
          </a:p>
        </p:txBody>
      </p:sp>
      <p:sp>
        <p:nvSpPr>
          <p:cNvPr id="46263" name="Rectangle 183"/>
          <p:cNvSpPr>
            <a:spLocks noChangeArrowheads="1"/>
          </p:cNvSpPr>
          <p:nvPr/>
        </p:nvSpPr>
        <p:spPr bwMode="auto">
          <a:xfrm>
            <a:off x="1646238" y="3940175"/>
            <a:ext cx="254000" cy="27463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40</a:t>
            </a:r>
            <a:endParaRPr lang="en-US" sz="1800" dirty="0">
              <a:latin typeface="Times New Roman" pitchFamily="18" charset="0"/>
            </a:endParaRPr>
          </a:p>
        </p:txBody>
      </p:sp>
      <p:sp>
        <p:nvSpPr>
          <p:cNvPr id="46264" name="Rectangle 184"/>
          <p:cNvSpPr>
            <a:spLocks noChangeArrowheads="1"/>
          </p:cNvSpPr>
          <p:nvPr/>
        </p:nvSpPr>
        <p:spPr bwMode="auto">
          <a:xfrm>
            <a:off x="1646238" y="3208338"/>
            <a:ext cx="254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60</a:t>
            </a:r>
            <a:endParaRPr lang="en-US" sz="1800" dirty="0">
              <a:latin typeface="Times New Roman" pitchFamily="18" charset="0"/>
            </a:endParaRPr>
          </a:p>
        </p:txBody>
      </p:sp>
      <p:sp>
        <p:nvSpPr>
          <p:cNvPr id="46265" name="Rectangle 185"/>
          <p:cNvSpPr>
            <a:spLocks noChangeArrowheads="1"/>
          </p:cNvSpPr>
          <p:nvPr/>
        </p:nvSpPr>
        <p:spPr bwMode="auto">
          <a:xfrm>
            <a:off x="1646238" y="2482850"/>
            <a:ext cx="254000" cy="27463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80</a:t>
            </a:r>
            <a:endParaRPr lang="en-US" sz="1800" dirty="0">
              <a:latin typeface="Times New Roman" pitchFamily="18" charset="0"/>
            </a:endParaRPr>
          </a:p>
        </p:txBody>
      </p:sp>
      <p:sp>
        <p:nvSpPr>
          <p:cNvPr id="46266" name="Rectangle 186"/>
          <p:cNvSpPr>
            <a:spLocks noChangeArrowheads="1"/>
          </p:cNvSpPr>
          <p:nvPr/>
        </p:nvSpPr>
        <p:spPr bwMode="auto">
          <a:xfrm>
            <a:off x="1516063" y="1752600"/>
            <a:ext cx="381000" cy="27463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100</a:t>
            </a:r>
            <a:endParaRPr lang="en-US" sz="1800" dirty="0">
              <a:latin typeface="Times New Roman" pitchFamily="18" charset="0"/>
            </a:endParaRPr>
          </a:p>
        </p:txBody>
      </p:sp>
      <p:sp>
        <p:nvSpPr>
          <p:cNvPr id="46267" name="Rectangle 187"/>
          <p:cNvSpPr>
            <a:spLocks noChangeArrowheads="1"/>
          </p:cNvSpPr>
          <p:nvPr/>
        </p:nvSpPr>
        <p:spPr bwMode="auto">
          <a:xfrm>
            <a:off x="2000250" y="5716588"/>
            <a:ext cx="127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1</a:t>
            </a:r>
            <a:endParaRPr lang="en-US" sz="1800" dirty="0">
              <a:latin typeface="Times New Roman" pitchFamily="18" charset="0"/>
            </a:endParaRPr>
          </a:p>
        </p:txBody>
      </p:sp>
      <p:sp>
        <p:nvSpPr>
          <p:cNvPr id="46268" name="Rectangle 188"/>
          <p:cNvSpPr>
            <a:spLocks noChangeArrowheads="1"/>
          </p:cNvSpPr>
          <p:nvPr/>
        </p:nvSpPr>
        <p:spPr bwMode="auto">
          <a:xfrm>
            <a:off x="2486025" y="5716588"/>
            <a:ext cx="127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3</a:t>
            </a:r>
            <a:endParaRPr lang="en-US" sz="1800" dirty="0">
              <a:latin typeface="Times New Roman" pitchFamily="18" charset="0"/>
            </a:endParaRPr>
          </a:p>
        </p:txBody>
      </p:sp>
      <p:sp>
        <p:nvSpPr>
          <p:cNvPr id="46269" name="Rectangle 189"/>
          <p:cNvSpPr>
            <a:spLocks noChangeArrowheads="1"/>
          </p:cNvSpPr>
          <p:nvPr/>
        </p:nvSpPr>
        <p:spPr bwMode="auto">
          <a:xfrm>
            <a:off x="2971800" y="5716588"/>
            <a:ext cx="127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5</a:t>
            </a:r>
            <a:endParaRPr lang="en-US" sz="1800" dirty="0">
              <a:latin typeface="Times New Roman" pitchFamily="18" charset="0"/>
            </a:endParaRPr>
          </a:p>
        </p:txBody>
      </p:sp>
      <p:sp>
        <p:nvSpPr>
          <p:cNvPr id="46270" name="Rectangle 190"/>
          <p:cNvSpPr>
            <a:spLocks noChangeArrowheads="1"/>
          </p:cNvSpPr>
          <p:nvPr/>
        </p:nvSpPr>
        <p:spPr bwMode="auto">
          <a:xfrm>
            <a:off x="3457575" y="5716588"/>
            <a:ext cx="127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7</a:t>
            </a:r>
            <a:endParaRPr lang="en-US" sz="1800" dirty="0">
              <a:latin typeface="Times New Roman" pitchFamily="18" charset="0"/>
            </a:endParaRPr>
          </a:p>
        </p:txBody>
      </p:sp>
      <p:sp>
        <p:nvSpPr>
          <p:cNvPr id="46271" name="Rectangle 191"/>
          <p:cNvSpPr>
            <a:spLocks noChangeArrowheads="1"/>
          </p:cNvSpPr>
          <p:nvPr/>
        </p:nvSpPr>
        <p:spPr bwMode="auto">
          <a:xfrm>
            <a:off x="3941763" y="5716588"/>
            <a:ext cx="127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9</a:t>
            </a:r>
            <a:endParaRPr lang="en-US" sz="1800" dirty="0">
              <a:latin typeface="Times New Roman" pitchFamily="18" charset="0"/>
            </a:endParaRPr>
          </a:p>
        </p:txBody>
      </p:sp>
      <p:sp>
        <p:nvSpPr>
          <p:cNvPr id="46272" name="Rectangle 192"/>
          <p:cNvSpPr>
            <a:spLocks noChangeArrowheads="1"/>
          </p:cNvSpPr>
          <p:nvPr/>
        </p:nvSpPr>
        <p:spPr bwMode="auto">
          <a:xfrm>
            <a:off x="4365625" y="5716588"/>
            <a:ext cx="254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11</a:t>
            </a:r>
            <a:endParaRPr lang="en-US" sz="1800" dirty="0">
              <a:latin typeface="Times New Roman" pitchFamily="18" charset="0"/>
            </a:endParaRPr>
          </a:p>
        </p:txBody>
      </p:sp>
      <p:sp>
        <p:nvSpPr>
          <p:cNvPr id="46273" name="Rectangle 193"/>
          <p:cNvSpPr>
            <a:spLocks noChangeArrowheads="1"/>
          </p:cNvSpPr>
          <p:nvPr/>
        </p:nvSpPr>
        <p:spPr bwMode="auto">
          <a:xfrm>
            <a:off x="4851400" y="5716588"/>
            <a:ext cx="254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13</a:t>
            </a:r>
            <a:endParaRPr lang="en-US" sz="1800" dirty="0">
              <a:latin typeface="Times New Roman" pitchFamily="18" charset="0"/>
            </a:endParaRPr>
          </a:p>
        </p:txBody>
      </p:sp>
      <p:sp>
        <p:nvSpPr>
          <p:cNvPr id="46274" name="Rectangle 194"/>
          <p:cNvSpPr>
            <a:spLocks noChangeArrowheads="1"/>
          </p:cNvSpPr>
          <p:nvPr/>
        </p:nvSpPr>
        <p:spPr bwMode="auto">
          <a:xfrm>
            <a:off x="5337175" y="5716588"/>
            <a:ext cx="254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15</a:t>
            </a:r>
            <a:endParaRPr lang="en-US" sz="1800" dirty="0">
              <a:latin typeface="Times New Roman" pitchFamily="18" charset="0"/>
            </a:endParaRPr>
          </a:p>
        </p:txBody>
      </p:sp>
      <p:sp>
        <p:nvSpPr>
          <p:cNvPr id="46275" name="Rectangle 195"/>
          <p:cNvSpPr>
            <a:spLocks noChangeArrowheads="1"/>
          </p:cNvSpPr>
          <p:nvPr/>
        </p:nvSpPr>
        <p:spPr bwMode="auto">
          <a:xfrm>
            <a:off x="5822950" y="5716588"/>
            <a:ext cx="254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17</a:t>
            </a:r>
            <a:endParaRPr lang="en-US" sz="1800" dirty="0">
              <a:latin typeface="Times New Roman" pitchFamily="18" charset="0"/>
            </a:endParaRPr>
          </a:p>
        </p:txBody>
      </p:sp>
      <p:sp>
        <p:nvSpPr>
          <p:cNvPr id="46276" name="Rectangle 196"/>
          <p:cNvSpPr>
            <a:spLocks noChangeArrowheads="1"/>
          </p:cNvSpPr>
          <p:nvPr/>
        </p:nvSpPr>
        <p:spPr bwMode="auto">
          <a:xfrm>
            <a:off x="6307138" y="5716588"/>
            <a:ext cx="254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19</a:t>
            </a:r>
            <a:endParaRPr lang="en-US" sz="1800" dirty="0">
              <a:latin typeface="Times New Roman" pitchFamily="18" charset="0"/>
            </a:endParaRPr>
          </a:p>
        </p:txBody>
      </p:sp>
      <p:sp>
        <p:nvSpPr>
          <p:cNvPr id="46277" name="Rectangle 197"/>
          <p:cNvSpPr>
            <a:spLocks noChangeArrowheads="1"/>
          </p:cNvSpPr>
          <p:nvPr/>
        </p:nvSpPr>
        <p:spPr bwMode="auto">
          <a:xfrm>
            <a:off x="6792913" y="5716588"/>
            <a:ext cx="254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21</a:t>
            </a:r>
            <a:endParaRPr lang="en-US" sz="1800" dirty="0">
              <a:latin typeface="Times New Roman" pitchFamily="18" charset="0"/>
            </a:endParaRPr>
          </a:p>
        </p:txBody>
      </p:sp>
      <p:sp>
        <p:nvSpPr>
          <p:cNvPr id="46278" name="Rectangle 198"/>
          <p:cNvSpPr>
            <a:spLocks noChangeArrowheads="1"/>
          </p:cNvSpPr>
          <p:nvPr/>
        </p:nvSpPr>
        <p:spPr bwMode="auto">
          <a:xfrm>
            <a:off x="7278688" y="5716588"/>
            <a:ext cx="254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23</a:t>
            </a:r>
            <a:endParaRPr lang="en-US" sz="1800" dirty="0">
              <a:latin typeface="Times New Roman" pitchFamily="18" charset="0"/>
            </a:endParaRPr>
          </a:p>
        </p:txBody>
      </p:sp>
      <p:sp>
        <p:nvSpPr>
          <p:cNvPr id="46279" name="Rectangle 199"/>
          <p:cNvSpPr>
            <a:spLocks noChangeArrowheads="1"/>
          </p:cNvSpPr>
          <p:nvPr/>
        </p:nvSpPr>
        <p:spPr bwMode="auto">
          <a:xfrm>
            <a:off x="4270375" y="6092825"/>
            <a:ext cx="1181100" cy="274638"/>
          </a:xfrm>
          <a:prstGeom prst="rect">
            <a:avLst/>
          </a:prstGeom>
          <a:noFill/>
          <a:ln w="9525">
            <a:noFill/>
            <a:miter lim="800000"/>
            <a:headEnd/>
            <a:tailEnd/>
          </a:ln>
        </p:spPr>
        <p:txBody>
          <a:bodyPr wrap="none" lIns="0" tIns="0" rIns="0" bIns="0">
            <a:spAutoFit/>
          </a:bodyPr>
          <a:lstStyle/>
          <a:p>
            <a:pPr eaLnBrk="1" hangingPunct="1"/>
            <a:r>
              <a:rPr lang="en-US" sz="1800" b="1" dirty="0">
                <a:solidFill>
                  <a:srgbClr val="FFFFFF"/>
                </a:solidFill>
                <a:latin typeface="Arial" charset="0"/>
              </a:rPr>
              <a:t>Study Visit</a:t>
            </a:r>
            <a:endParaRPr lang="en-US" sz="1800" dirty="0">
              <a:latin typeface="Times New Roman" pitchFamily="18" charset="0"/>
            </a:endParaRPr>
          </a:p>
        </p:txBody>
      </p:sp>
      <p:sp>
        <p:nvSpPr>
          <p:cNvPr id="46280" name="Rectangle 200"/>
          <p:cNvSpPr>
            <a:spLocks noChangeArrowheads="1"/>
          </p:cNvSpPr>
          <p:nvPr/>
        </p:nvSpPr>
        <p:spPr bwMode="auto">
          <a:xfrm rot="-5400000">
            <a:off x="-234156" y="3205956"/>
            <a:ext cx="3263900" cy="274638"/>
          </a:xfrm>
          <a:prstGeom prst="rect">
            <a:avLst/>
          </a:prstGeom>
          <a:noFill/>
          <a:ln w="9525">
            <a:noFill/>
            <a:miter lim="800000"/>
            <a:headEnd/>
            <a:tailEnd/>
          </a:ln>
        </p:spPr>
        <p:txBody>
          <a:bodyPr lIns="0" tIns="0" rIns="0" bIns="0">
            <a:spAutoFit/>
          </a:bodyPr>
          <a:lstStyle/>
          <a:p>
            <a:pPr eaLnBrk="1" hangingPunct="1"/>
            <a:r>
              <a:rPr lang="en-US" sz="1800" b="1" dirty="0">
                <a:solidFill>
                  <a:srgbClr val="FFFFFF"/>
                </a:solidFill>
                <a:latin typeface="Arial" charset="0"/>
              </a:rPr>
              <a:t>Percentage negative samples </a:t>
            </a:r>
            <a:endParaRPr lang="en-US" sz="1800" dirty="0">
              <a:latin typeface="Times New Roman" pitchFamily="18" charset="0"/>
            </a:endParaRPr>
          </a:p>
        </p:txBody>
      </p:sp>
      <p:sp>
        <p:nvSpPr>
          <p:cNvPr id="46281" name="Rectangle 201"/>
          <p:cNvSpPr>
            <a:spLocks noChangeArrowheads="1"/>
          </p:cNvSpPr>
          <p:nvPr/>
        </p:nvSpPr>
        <p:spPr bwMode="auto">
          <a:xfrm rot="-5400000">
            <a:off x="1035844" y="4290219"/>
            <a:ext cx="274638" cy="0"/>
          </a:xfrm>
          <a:prstGeom prst="rect">
            <a:avLst/>
          </a:prstGeom>
          <a:noFill/>
          <a:ln w="9525">
            <a:noFill/>
            <a:miter lim="800000"/>
            <a:headEnd/>
            <a:tailEnd/>
          </a:ln>
        </p:spPr>
        <p:txBody>
          <a:bodyPr vert="eaVert" wrap="none" lIns="0" tIns="0" rIns="0" bIns="0">
            <a:spAutoFit/>
          </a:bodyPr>
          <a:lstStyle/>
          <a:p>
            <a:pPr eaLnBrk="1" hangingPunct="1"/>
            <a:endParaRPr lang="en-US" sz="1800" dirty="0">
              <a:latin typeface="Times New Roman" pitchFamily="18" charset="0"/>
            </a:endParaRPr>
          </a:p>
        </p:txBody>
      </p:sp>
      <p:sp>
        <p:nvSpPr>
          <p:cNvPr id="46282" name="Line 202"/>
          <p:cNvSpPr>
            <a:spLocks noChangeShapeType="1"/>
          </p:cNvSpPr>
          <p:nvPr/>
        </p:nvSpPr>
        <p:spPr bwMode="auto">
          <a:xfrm>
            <a:off x="2641600" y="4189413"/>
            <a:ext cx="990600" cy="1587"/>
          </a:xfrm>
          <a:prstGeom prst="line">
            <a:avLst/>
          </a:prstGeom>
          <a:noFill/>
          <a:ln w="26988">
            <a:solidFill>
              <a:srgbClr val="FFFFFF"/>
            </a:solidFill>
            <a:round/>
            <a:headEnd/>
            <a:tailEnd/>
          </a:ln>
        </p:spPr>
        <p:txBody>
          <a:bodyPr/>
          <a:lstStyle/>
          <a:p>
            <a:endParaRPr lang="en-US" dirty="0"/>
          </a:p>
        </p:txBody>
      </p:sp>
      <p:sp>
        <p:nvSpPr>
          <p:cNvPr id="46283" name="Oval 203"/>
          <p:cNvSpPr>
            <a:spLocks noChangeArrowheads="1"/>
          </p:cNvSpPr>
          <p:nvPr/>
        </p:nvSpPr>
        <p:spPr bwMode="auto">
          <a:xfrm>
            <a:off x="3106738" y="4179888"/>
            <a:ext cx="123825" cy="123825"/>
          </a:xfrm>
          <a:prstGeom prst="ellipse">
            <a:avLst/>
          </a:prstGeom>
          <a:solidFill>
            <a:srgbClr val="000080"/>
          </a:solidFill>
          <a:ln w="9525">
            <a:noFill/>
            <a:round/>
            <a:headEnd/>
            <a:tailEnd/>
          </a:ln>
        </p:spPr>
        <p:txBody>
          <a:bodyPr/>
          <a:lstStyle/>
          <a:p>
            <a:endParaRPr lang="en-US" dirty="0"/>
          </a:p>
        </p:txBody>
      </p:sp>
      <p:sp>
        <p:nvSpPr>
          <p:cNvPr id="46284" name="Oval 204"/>
          <p:cNvSpPr>
            <a:spLocks noChangeArrowheads="1"/>
          </p:cNvSpPr>
          <p:nvPr/>
        </p:nvSpPr>
        <p:spPr bwMode="auto">
          <a:xfrm>
            <a:off x="3100388" y="4173538"/>
            <a:ext cx="136525" cy="136525"/>
          </a:xfrm>
          <a:prstGeom prst="ellipse">
            <a:avLst/>
          </a:prstGeom>
          <a:noFill/>
          <a:ln w="26988">
            <a:solidFill>
              <a:srgbClr val="FFFFFF"/>
            </a:solidFill>
            <a:round/>
            <a:headEnd/>
            <a:tailEnd/>
          </a:ln>
        </p:spPr>
        <p:txBody>
          <a:bodyPr/>
          <a:lstStyle/>
          <a:p>
            <a:endParaRPr lang="en-US" dirty="0"/>
          </a:p>
        </p:txBody>
      </p:sp>
      <p:sp>
        <p:nvSpPr>
          <p:cNvPr id="46285" name="Rectangle 205"/>
          <p:cNvSpPr>
            <a:spLocks noChangeArrowheads="1"/>
          </p:cNvSpPr>
          <p:nvPr/>
        </p:nvSpPr>
        <p:spPr bwMode="auto">
          <a:xfrm>
            <a:off x="3725863" y="4114800"/>
            <a:ext cx="2108200" cy="274638"/>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Abstinence Incentive</a:t>
            </a:r>
            <a:endParaRPr lang="en-US" sz="1800" dirty="0">
              <a:latin typeface="Times New Roman" pitchFamily="18" charset="0"/>
            </a:endParaRPr>
          </a:p>
        </p:txBody>
      </p:sp>
      <p:sp>
        <p:nvSpPr>
          <p:cNvPr id="46286" name="Line 206"/>
          <p:cNvSpPr>
            <a:spLocks noChangeShapeType="1"/>
          </p:cNvSpPr>
          <p:nvPr/>
        </p:nvSpPr>
        <p:spPr bwMode="auto">
          <a:xfrm>
            <a:off x="2663825" y="4570413"/>
            <a:ext cx="53975" cy="1587"/>
          </a:xfrm>
          <a:prstGeom prst="line">
            <a:avLst/>
          </a:prstGeom>
          <a:noFill/>
          <a:ln w="26988">
            <a:solidFill>
              <a:srgbClr val="FFFFFF"/>
            </a:solidFill>
            <a:round/>
            <a:headEnd/>
            <a:tailEnd/>
          </a:ln>
        </p:spPr>
        <p:txBody>
          <a:bodyPr/>
          <a:lstStyle/>
          <a:p>
            <a:endParaRPr lang="en-US" dirty="0"/>
          </a:p>
        </p:txBody>
      </p:sp>
      <p:sp>
        <p:nvSpPr>
          <p:cNvPr id="46287" name="Line 207"/>
          <p:cNvSpPr>
            <a:spLocks noChangeShapeType="1"/>
          </p:cNvSpPr>
          <p:nvPr/>
        </p:nvSpPr>
        <p:spPr bwMode="auto">
          <a:xfrm>
            <a:off x="2827338" y="4570413"/>
            <a:ext cx="53975" cy="1587"/>
          </a:xfrm>
          <a:prstGeom prst="line">
            <a:avLst/>
          </a:prstGeom>
          <a:noFill/>
          <a:ln w="26988">
            <a:solidFill>
              <a:srgbClr val="FFFFFF"/>
            </a:solidFill>
            <a:round/>
            <a:headEnd/>
            <a:tailEnd/>
          </a:ln>
        </p:spPr>
        <p:txBody>
          <a:bodyPr/>
          <a:lstStyle/>
          <a:p>
            <a:endParaRPr lang="en-US" dirty="0"/>
          </a:p>
        </p:txBody>
      </p:sp>
      <p:sp>
        <p:nvSpPr>
          <p:cNvPr id="46288" name="Line 208"/>
          <p:cNvSpPr>
            <a:spLocks noChangeShapeType="1"/>
          </p:cNvSpPr>
          <p:nvPr/>
        </p:nvSpPr>
        <p:spPr bwMode="auto">
          <a:xfrm>
            <a:off x="2990850" y="4570413"/>
            <a:ext cx="55563" cy="1587"/>
          </a:xfrm>
          <a:prstGeom prst="line">
            <a:avLst/>
          </a:prstGeom>
          <a:noFill/>
          <a:ln w="26988">
            <a:solidFill>
              <a:srgbClr val="FFFFFF"/>
            </a:solidFill>
            <a:round/>
            <a:headEnd/>
            <a:tailEnd/>
          </a:ln>
        </p:spPr>
        <p:txBody>
          <a:bodyPr/>
          <a:lstStyle/>
          <a:p>
            <a:endParaRPr lang="en-US" dirty="0"/>
          </a:p>
        </p:txBody>
      </p:sp>
      <p:sp>
        <p:nvSpPr>
          <p:cNvPr id="46289" name="Line 209"/>
          <p:cNvSpPr>
            <a:spLocks noChangeShapeType="1"/>
          </p:cNvSpPr>
          <p:nvPr/>
        </p:nvSpPr>
        <p:spPr bwMode="auto">
          <a:xfrm>
            <a:off x="3155950" y="4570413"/>
            <a:ext cx="53975" cy="1587"/>
          </a:xfrm>
          <a:prstGeom prst="line">
            <a:avLst/>
          </a:prstGeom>
          <a:noFill/>
          <a:ln w="26988">
            <a:solidFill>
              <a:srgbClr val="FFFFFF"/>
            </a:solidFill>
            <a:round/>
            <a:headEnd/>
            <a:tailEnd/>
          </a:ln>
        </p:spPr>
        <p:txBody>
          <a:bodyPr/>
          <a:lstStyle/>
          <a:p>
            <a:endParaRPr lang="en-US" dirty="0"/>
          </a:p>
        </p:txBody>
      </p:sp>
      <p:sp>
        <p:nvSpPr>
          <p:cNvPr id="46290" name="Line 210"/>
          <p:cNvSpPr>
            <a:spLocks noChangeShapeType="1"/>
          </p:cNvSpPr>
          <p:nvPr/>
        </p:nvSpPr>
        <p:spPr bwMode="auto">
          <a:xfrm>
            <a:off x="3319463" y="4570413"/>
            <a:ext cx="53975" cy="1587"/>
          </a:xfrm>
          <a:prstGeom prst="line">
            <a:avLst/>
          </a:prstGeom>
          <a:noFill/>
          <a:ln w="26988">
            <a:solidFill>
              <a:srgbClr val="FFFFFF"/>
            </a:solidFill>
            <a:round/>
            <a:headEnd/>
            <a:tailEnd/>
          </a:ln>
        </p:spPr>
        <p:txBody>
          <a:bodyPr/>
          <a:lstStyle/>
          <a:p>
            <a:endParaRPr lang="en-US" dirty="0"/>
          </a:p>
        </p:txBody>
      </p:sp>
      <p:sp>
        <p:nvSpPr>
          <p:cNvPr id="46291" name="Line 211"/>
          <p:cNvSpPr>
            <a:spLocks noChangeShapeType="1"/>
          </p:cNvSpPr>
          <p:nvPr/>
        </p:nvSpPr>
        <p:spPr bwMode="auto">
          <a:xfrm>
            <a:off x="3482975" y="4570413"/>
            <a:ext cx="55563" cy="1587"/>
          </a:xfrm>
          <a:prstGeom prst="line">
            <a:avLst/>
          </a:prstGeom>
          <a:noFill/>
          <a:ln w="26988">
            <a:solidFill>
              <a:srgbClr val="FFFFFF"/>
            </a:solidFill>
            <a:round/>
            <a:headEnd/>
            <a:tailEnd/>
          </a:ln>
        </p:spPr>
        <p:txBody>
          <a:bodyPr/>
          <a:lstStyle/>
          <a:p>
            <a:endParaRPr lang="en-US" dirty="0"/>
          </a:p>
        </p:txBody>
      </p:sp>
      <p:sp>
        <p:nvSpPr>
          <p:cNvPr id="46292" name="Line 212"/>
          <p:cNvSpPr>
            <a:spLocks noChangeShapeType="1"/>
          </p:cNvSpPr>
          <p:nvPr/>
        </p:nvSpPr>
        <p:spPr bwMode="auto">
          <a:xfrm>
            <a:off x="3648075" y="4570413"/>
            <a:ext cx="6350" cy="1587"/>
          </a:xfrm>
          <a:prstGeom prst="line">
            <a:avLst/>
          </a:prstGeom>
          <a:noFill/>
          <a:ln w="26988">
            <a:solidFill>
              <a:srgbClr val="FFFFFF"/>
            </a:solidFill>
            <a:round/>
            <a:headEnd/>
            <a:tailEnd/>
          </a:ln>
        </p:spPr>
        <p:txBody>
          <a:bodyPr/>
          <a:lstStyle/>
          <a:p>
            <a:endParaRPr lang="en-US" dirty="0"/>
          </a:p>
        </p:txBody>
      </p:sp>
      <p:sp>
        <p:nvSpPr>
          <p:cNvPr id="46293" name="Freeform 213"/>
          <p:cNvSpPr>
            <a:spLocks/>
          </p:cNvSpPr>
          <p:nvPr/>
        </p:nvSpPr>
        <p:spPr bwMode="auto">
          <a:xfrm>
            <a:off x="3100388" y="4514850"/>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solidFill>
            <a:srgbClr val="FFFFFF"/>
          </a:solidFill>
          <a:ln w="9525">
            <a:noFill/>
            <a:round/>
            <a:headEnd/>
            <a:tailEnd/>
          </a:ln>
        </p:spPr>
        <p:txBody>
          <a:bodyPr/>
          <a:lstStyle/>
          <a:p>
            <a:endParaRPr lang="en-US" dirty="0"/>
          </a:p>
        </p:txBody>
      </p:sp>
      <p:sp>
        <p:nvSpPr>
          <p:cNvPr id="46294" name="Freeform 214"/>
          <p:cNvSpPr>
            <a:spLocks/>
          </p:cNvSpPr>
          <p:nvPr/>
        </p:nvSpPr>
        <p:spPr bwMode="auto">
          <a:xfrm>
            <a:off x="3087688" y="4502150"/>
            <a:ext cx="136525" cy="136525"/>
          </a:xfrm>
          <a:custGeom>
            <a:avLst/>
            <a:gdLst>
              <a:gd name="T0" fmla="*/ 2147483647 w 86"/>
              <a:gd name="T1" fmla="*/ 0 h 86"/>
              <a:gd name="T2" fmla="*/ 2147483647 w 86"/>
              <a:gd name="T3" fmla="*/ 2147483647 h 86"/>
              <a:gd name="T4" fmla="*/ 0 w 86"/>
              <a:gd name="T5" fmla="*/ 2147483647 h 86"/>
              <a:gd name="T6" fmla="*/ 2147483647 w 86"/>
              <a:gd name="T7" fmla="*/ 0 h 86"/>
              <a:gd name="T8" fmla="*/ 0 60000 65536"/>
              <a:gd name="T9" fmla="*/ 0 60000 65536"/>
              <a:gd name="T10" fmla="*/ 0 60000 65536"/>
              <a:gd name="T11" fmla="*/ 0 60000 65536"/>
              <a:gd name="T12" fmla="*/ 0 w 86"/>
              <a:gd name="T13" fmla="*/ 0 h 86"/>
              <a:gd name="T14" fmla="*/ 86 w 86"/>
              <a:gd name="T15" fmla="*/ 86 h 86"/>
            </a:gdLst>
            <a:ahLst/>
            <a:cxnLst>
              <a:cxn ang="T8">
                <a:pos x="T0" y="T1"/>
              </a:cxn>
              <a:cxn ang="T9">
                <a:pos x="T2" y="T3"/>
              </a:cxn>
              <a:cxn ang="T10">
                <a:pos x="T4" y="T5"/>
              </a:cxn>
              <a:cxn ang="T11">
                <a:pos x="T6" y="T7"/>
              </a:cxn>
            </a:cxnLst>
            <a:rect l="T12" t="T13" r="T14" b="T15"/>
            <a:pathLst>
              <a:path w="86" h="86">
                <a:moveTo>
                  <a:pt x="43" y="0"/>
                </a:moveTo>
                <a:lnTo>
                  <a:pt x="86" y="86"/>
                </a:lnTo>
                <a:lnTo>
                  <a:pt x="0" y="86"/>
                </a:lnTo>
                <a:lnTo>
                  <a:pt x="43" y="0"/>
                </a:lnTo>
                <a:close/>
              </a:path>
            </a:pathLst>
          </a:custGeom>
          <a:noFill/>
          <a:ln w="26988">
            <a:solidFill>
              <a:srgbClr val="FFFFFF"/>
            </a:solidFill>
            <a:prstDash val="solid"/>
            <a:round/>
            <a:headEnd/>
            <a:tailEnd/>
          </a:ln>
        </p:spPr>
        <p:txBody>
          <a:bodyPr/>
          <a:lstStyle/>
          <a:p>
            <a:endParaRPr lang="en-US" dirty="0"/>
          </a:p>
        </p:txBody>
      </p:sp>
      <p:sp>
        <p:nvSpPr>
          <p:cNvPr id="46295" name="Rectangle 215"/>
          <p:cNvSpPr>
            <a:spLocks noChangeArrowheads="1"/>
          </p:cNvSpPr>
          <p:nvPr/>
        </p:nvSpPr>
        <p:spPr bwMode="auto">
          <a:xfrm>
            <a:off x="3725863" y="4456113"/>
            <a:ext cx="1143000" cy="274637"/>
          </a:xfrm>
          <a:prstGeom prst="rect">
            <a:avLst/>
          </a:prstGeom>
          <a:noFill/>
          <a:ln w="9525">
            <a:noFill/>
            <a:miter lim="800000"/>
            <a:headEnd/>
            <a:tailEnd/>
          </a:ln>
        </p:spPr>
        <p:txBody>
          <a:bodyPr wrap="none" lIns="0" tIns="0" rIns="0" bIns="0">
            <a:spAutoFit/>
          </a:bodyPr>
          <a:lstStyle/>
          <a:p>
            <a:pPr eaLnBrk="1" hangingPunct="1"/>
            <a:r>
              <a:rPr lang="en-US" sz="1800" dirty="0">
                <a:solidFill>
                  <a:srgbClr val="FFFFFF"/>
                </a:solidFill>
                <a:latin typeface="Arial" charset="0"/>
              </a:rPr>
              <a:t>Usual Care</a:t>
            </a:r>
            <a:endParaRPr lang="en-US" sz="1800" dirty="0">
              <a:latin typeface="Times New Roman"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10000" y="6354763"/>
            <a:ext cx="3592513" cy="304800"/>
          </a:xfrm>
          <a:prstGeom prst="rect">
            <a:avLst/>
          </a:prstGeom>
          <a:noFill/>
          <a:ln w="9525">
            <a:noFill/>
            <a:miter lim="800000"/>
            <a:headEnd/>
            <a:tailEnd/>
          </a:ln>
        </p:spPr>
        <p:txBody>
          <a:bodyPr lIns="0" tIns="0" rIns="0" bIns="0">
            <a:spAutoFit/>
          </a:bodyPr>
          <a:lstStyle/>
          <a:p>
            <a:r>
              <a:rPr lang="en-US" sz="2000" b="1" dirty="0">
                <a:ea typeface="ヒラギノ角ゴ Pro W3" pitchFamily="-60" charset="-128"/>
              </a:rPr>
              <a:t>Study Week</a:t>
            </a:r>
            <a:endParaRPr lang="en-US" dirty="0">
              <a:latin typeface="Arial" charset="0"/>
              <a:ea typeface="ヒラギノ角ゴ Pro W3" pitchFamily="-60" charset="-128"/>
            </a:endParaRPr>
          </a:p>
        </p:txBody>
      </p:sp>
      <p:sp>
        <p:nvSpPr>
          <p:cNvPr id="47107" name="Rectangle 3"/>
          <p:cNvSpPr>
            <a:spLocks noChangeArrowheads="1"/>
          </p:cNvSpPr>
          <p:nvPr/>
        </p:nvSpPr>
        <p:spPr bwMode="auto">
          <a:xfrm rot="-5400000">
            <a:off x="755650" y="3502026"/>
            <a:ext cx="2746375" cy="304800"/>
          </a:xfrm>
          <a:prstGeom prst="rect">
            <a:avLst/>
          </a:prstGeom>
          <a:noFill/>
          <a:ln w="9525">
            <a:noFill/>
            <a:miter lim="800000"/>
            <a:headEnd/>
            <a:tailEnd/>
          </a:ln>
        </p:spPr>
        <p:txBody>
          <a:bodyPr lIns="0" tIns="0" rIns="0" bIns="0">
            <a:spAutoFit/>
          </a:bodyPr>
          <a:lstStyle/>
          <a:p>
            <a:r>
              <a:rPr lang="en-US" sz="2000" b="1" dirty="0">
                <a:ea typeface="ヒラギノ角ゴ Pro W3" pitchFamily="-60" charset="-128"/>
              </a:rPr>
              <a:t>Percentage Retained</a:t>
            </a:r>
            <a:endParaRPr lang="en-US" dirty="0">
              <a:latin typeface="Arial" charset="0"/>
              <a:ea typeface="ヒラギノ角ゴ Pro W3" pitchFamily="-60" charset="-128"/>
            </a:endParaRPr>
          </a:p>
        </p:txBody>
      </p:sp>
      <p:sp>
        <p:nvSpPr>
          <p:cNvPr id="47108" name="Line 4"/>
          <p:cNvSpPr>
            <a:spLocks noChangeShapeType="1"/>
          </p:cNvSpPr>
          <p:nvPr/>
        </p:nvSpPr>
        <p:spPr bwMode="auto">
          <a:xfrm flipH="1">
            <a:off x="2695575" y="5942013"/>
            <a:ext cx="31750" cy="1587"/>
          </a:xfrm>
          <a:prstGeom prst="line">
            <a:avLst/>
          </a:prstGeom>
          <a:noFill/>
          <a:ln w="9525">
            <a:solidFill>
              <a:schemeClr val="tx1"/>
            </a:solidFill>
            <a:round/>
            <a:headEnd/>
            <a:tailEnd/>
          </a:ln>
        </p:spPr>
        <p:txBody>
          <a:bodyPr/>
          <a:lstStyle/>
          <a:p>
            <a:endParaRPr lang="en-US" dirty="0"/>
          </a:p>
        </p:txBody>
      </p:sp>
      <p:sp>
        <p:nvSpPr>
          <p:cNvPr id="47109" name="Line 5"/>
          <p:cNvSpPr>
            <a:spLocks noChangeShapeType="1"/>
          </p:cNvSpPr>
          <p:nvPr/>
        </p:nvSpPr>
        <p:spPr bwMode="auto">
          <a:xfrm flipH="1">
            <a:off x="2695575" y="4929188"/>
            <a:ext cx="31750" cy="1587"/>
          </a:xfrm>
          <a:prstGeom prst="line">
            <a:avLst/>
          </a:prstGeom>
          <a:noFill/>
          <a:ln w="9525">
            <a:solidFill>
              <a:schemeClr val="tx1"/>
            </a:solidFill>
            <a:round/>
            <a:headEnd/>
            <a:tailEnd/>
          </a:ln>
        </p:spPr>
        <p:txBody>
          <a:bodyPr/>
          <a:lstStyle/>
          <a:p>
            <a:endParaRPr lang="en-US" dirty="0"/>
          </a:p>
        </p:txBody>
      </p:sp>
      <p:sp>
        <p:nvSpPr>
          <p:cNvPr id="47110" name="Line 6"/>
          <p:cNvSpPr>
            <a:spLocks noChangeShapeType="1"/>
          </p:cNvSpPr>
          <p:nvPr/>
        </p:nvSpPr>
        <p:spPr bwMode="auto">
          <a:xfrm flipH="1">
            <a:off x="2695575" y="3919538"/>
            <a:ext cx="31750" cy="1587"/>
          </a:xfrm>
          <a:prstGeom prst="line">
            <a:avLst/>
          </a:prstGeom>
          <a:noFill/>
          <a:ln w="9525">
            <a:solidFill>
              <a:schemeClr val="tx1"/>
            </a:solidFill>
            <a:round/>
            <a:headEnd/>
            <a:tailEnd/>
          </a:ln>
        </p:spPr>
        <p:txBody>
          <a:bodyPr/>
          <a:lstStyle/>
          <a:p>
            <a:endParaRPr lang="en-US" dirty="0"/>
          </a:p>
        </p:txBody>
      </p:sp>
      <p:sp>
        <p:nvSpPr>
          <p:cNvPr id="47111" name="Line 7"/>
          <p:cNvSpPr>
            <a:spLocks noChangeShapeType="1"/>
          </p:cNvSpPr>
          <p:nvPr/>
        </p:nvSpPr>
        <p:spPr bwMode="auto">
          <a:xfrm flipH="1">
            <a:off x="2695575" y="2906713"/>
            <a:ext cx="31750" cy="1587"/>
          </a:xfrm>
          <a:prstGeom prst="line">
            <a:avLst/>
          </a:prstGeom>
          <a:noFill/>
          <a:ln w="9525">
            <a:solidFill>
              <a:schemeClr val="tx1"/>
            </a:solidFill>
            <a:round/>
            <a:headEnd/>
            <a:tailEnd/>
          </a:ln>
        </p:spPr>
        <p:txBody>
          <a:bodyPr/>
          <a:lstStyle/>
          <a:p>
            <a:endParaRPr lang="en-US" dirty="0"/>
          </a:p>
        </p:txBody>
      </p:sp>
      <p:sp>
        <p:nvSpPr>
          <p:cNvPr id="47112" name="Line 8"/>
          <p:cNvSpPr>
            <a:spLocks noChangeShapeType="1"/>
          </p:cNvSpPr>
          <p:nvPr/>
        </p:nvSpPr>
        <p:spPr bwMode="auto">
          <a:xfrm flipH="1">
            <a:off x="2695575" y="1895475"/>
            <a:ext cx="31750" cy="1588"/>
          </a:xfrm>
          <a:prstGeom prst="line">
            <a:avLst/>
          </a:prstGeom>
          <a:noFill/>
          <a:ln w="9525">
            <a:solidFill>
              <a:schemeClr val="tx1"/>
            </a:solidFill>
            <a:round/>
            <a:headEnd/>
            <a:tailEnd/>
          </a:ln>
        </p:spPr>
        <p:txBody>
          <a:bodyPr/>
          <a:lstStyle/>
          <a:p>
            <a:endParaRPr lang="en-US" dirty="0"/>
          </a:p>
        </p:txBody>
      </p:sp>
      <p:sp>
        <p:nvSpPr>
          <p:cNvPr id="47113" name="Line 9"/>
          <p:cNvSpPr>
            <a:spLocks noChangeShapeType="1"/>
          </p:cNvSpPr>
          <p:nvPr/>
        </p:nvSpPr>
        <p:spPr bwMode="auto">
          <a:xfrm flipH="1">
            <a:off x="2695575" y="882650"/>
            <a:ext cx="31750" cy="1588"/>
          </a:xfrm>
          <a:prstGeom prst="line">
            <a:avLst/>
          </a:prstGeom>
          <a:noFill/>
          <a:ln w="9525">
            <a:solidFill>
              <a:schemeClr val="tx1"/>
            </a:solidFill>
            <a:round/>
            <a:headEnd/>
            <a:tailEnd/>
          </a:ln>
        </p:spPr>
        <p:txBody>
          <a:bodyPr/>
          <a:lstStyle/>
          <a:p>
            <a:endParaRPr lang="en-US" dirty="0"/>
          </a:p>
        </p:txBody>
      </p:sp>
      <p:sp>
        <p:nvSpPr>
          <p:cNvPr id="47114" name="Line 10"/>
          <p:cNvSpPr>
            <a:spLocks noChangeShapeType="1"/>
          </p:cNvSpPr>
          <p:nvPr/>
        </p:nvSpPr>
        <p:spPr bwMode="auto">
          <a:xfrm flipV="1">
            <a:off x="2727325" y="882650"/>
            <a:ext cx="1588" cy="5059363"/>
          </a:xfrm>
          <a:prstGeom prst="line">
            <a:avLst/>
          </a:prstGeom>
          <a:noFill/>
          <a:ln w="9525">
            <a:solidFill>
              <a:schemeClr val="tx1"/>
            </a:solidFill>
            <a:round/>
            <a:headEnd/>
            <a:tailEnd/>
          </a:ln>
        </p:spPr>
        <p:txBody>
          <a:bodyPr/>
          <a:lstStyle/>
          <a:p>
            <a:endParaRPr lang="en-US" dirty="0"/>
          </a:p>
        </p:txBody>
      </p:sp>
      <p:sp>
        <p:nvSpPr>
          <p:cNvPr id="47115" name="Rectangle 11"/>
          <p:cNvSpPr>
            <a:spLocks noChangeArrowheads="1"/>
          </p:cNvSpPr>
          <p:nvPr/>
        </p:nvSpPr>
        <p:spPr bwMode="auto">
          <a:xfrm>
            <a:off x="2565400" y="5880100"/>
            <a:ext cx="120650" cy="258763"/>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0</a:t>
            </a:r>
            <a:endParaRPr lang="en-US" b="1" dirty="0">
              <a:latin typeface="Arial" charset="0"/>
              <a:ea typeface="ヒラギノ角ゴ Pro W3" pitchFamily="-60" charset="-128"/>
            </a:endParaRPr>
          </a:p>
        </p:txBody>
      </p:sp>
      <p:sp>
        <p:nvSpPr>
          <p:cNvPr id="47116" name="Rectangle 12"/>
          <p:cNvSpPr>
            <a:spLocks noChangeArrowheads="1"/>
          </p:cNvSpPr>
          <p:nvPr/>
        </p:nvSpPr>
        <p:spPr bwMode="auto">
          <a:xfrm>
            <a:off x="2471738" y="4867275"/>
            <a:ext cx="241300" cy="258763"/>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20</a:t>
            </a:r>
            <a:endParaRPr lang="en-US" b="1" dirty="0">
              <a:latin typeface="Arial" charset="0"/>
              <a:ea typeface="ヒラギノ角ゴ Pro W3" pitchFamily="-60" charset="-128"/>
            </a:endParaRPr>
          </a:p>
        </p:txBody>
      </p:sp>
      <p:sp>
        <p:nvSpPr>
          <p:cNvPr id="47117" name="Rectangle 13"/>
          <p:cNvSpPr>
            <a:spLocks noChangeArrowheads="1"/>
          </p:cNvSpPr>
          <p:nvPr/>
        </p:nvSpPr>
        <p:spPr bwMode="auto">
          <a:xfrm>
            <a:off x="2471738" y="3856038"/>
            <a:ext cx="241300" cy="258762"/>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40</a:t>
            </a:r>
            <a:endParaRPr lang="en-US" b="1" dirty="0">
              <a:latin typeface="Arial" charset="0"/>
              <a:ea typeface="ヒラギノ角ゴ Pro W3" pitchFamily="-60" charset="-128"/>
            </a:endParaRPr>
          </a:p>
        </p:txBody>
      </p:sp>
      <p:sp>
        <p:nvSpPr>
          <p:cNvPr id="47118" name="Rectangle 14"/>
          <p:cNvSpPr>
            <a:spLocks noChangeArrowheads="1"/>
          </p:cNvSpPr>
          <p:nvPr/>
        </p:nvSpPr>
        <p:spPr bwMode="auto">
          <a:xfrm>
            <a:off x="2471738" y="2843213"/>
            <a:ext cx="241300" cy="258762"/>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60</a:t>
            </a:r>
            <a:endParaRPr lang="en-US" b="1" dirty="0">
              <a:latin typeface="Arial" charset="0"/>
              <a:ea typeface="ヒラギノ角ゴ Pro W3" pitchFamily="-60" charset="-128"/>
            </a:endParaRPr>
          </a:p>
        </p:txBody>
      </p:sp>
      <p:sp>
        <p:nvSpPr>
          <p:cNvPr id="47119" name="Rectangle 15"/>
          <p:cNvSpPr>
            <a:spLocks noChangeArrowheads="1"/>
          </p:cNvSpPr>
          <p:nvPr/>
        </p:nvSpPr>
        <p:spPr bwMode="auto">
          <a:xfrm>
            <a:off x="2471738" y="1831975"/>
            <a:ext cx="241300" cy="258763"/>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80</a:t>
            </a:r>
            <a:endParaRPr lang="en-US" b="1" dirty="0">
              <a:latin typeface="Arial" charset="0"/>
              <a:ea typeface="ヒラギノ角ゴ Pro W3" pitchFamily="-60" charset="-128"/>
            </a:endParaRPr>
          </a:p>
        </p:txBody>
      </p:sp>
      <p:sp>
        <p:nvSpPr>
          <p:cNvPr id="47120" name="Rectangle 16"/>
          <p:cNvSpPr>
            <a:spLocks noChangeArrowheads="1"/>
          </p:cNvSpPr>
          <p:nvPr/>
        </p:nvSpPr>
        <p:spPr bwMode="auto">
          <a:xfrm>
            <a:off x="2379663" y="819150"/>
            <a:ext cx="361950" cy="258763"/>
          </a:xfrm>
          <a:prstGeom prst="rect">
            <a:avLst/>
          </a:prstGeom>
          <a:noFill/>
          <a:ln w="9525">
            <a:noFill/>
            <a:miter lim="800000"/>
            <a:headEnd/>
            <a:tailEnd/>
          </a:ln>
        </p:spPr>
        <p:txBody>
          <a:bodyPr wrap="none" lIns="0" tIns="0" rIns="0" bIns="0">
            <a:spAutoFit/>
          </a:bodyPr>
          <a:lstStyle/>
          <a:p>
            <a:r>
              <a:rPr lang="en-US" sz="1700" b="1" dirty="0">
                <a:latin typeface="Arial" charset="0"/>
                <a:ea typeface="ヒラギノ角ゴ Pro W3" pitchFamily="-60" charset="-128"/>
              </a:rPr>
              <a:t>100</a:t>
            </a:r>
            <a:endParaRPr lang="en-US" b="1" dirty="0">
              <a:latin typeface="Arial" charset="0"/>
              <a:ea typeface="ヒラギノ角ゴ Pro W3" pitchFamily="-60" charset="-128"/>
            </a:endParaRPr>
          </a:p>
        </p:txBody>
      </p:sp>
      <p:sp>
        <p:nvSpPr>
          <p:cNvPr id="47121" name="Freeform 17"/>
          <p:cNvSpPr>
            <a:spLocks/>
          </p:cNvSpPr>
          <p:nvPr/>
        </p:nvSpPr>
        <p:spPr bwMode="auto">
          <a:xfrm>
            <a:off x="2819400" y="914400"/>
            <a:ext cx="3354388" cy="5059363"/>
          </a:xfrm>
          <a:custGeom>
            <a:avLst/>
            <a:gdLst>
              <a:gd name="T0" fmla="*/ 0 w 2113"/>
              <a:gd name="T1" fmla="*/ 0 h 3187"/>
              <a:gd name="T2" fmla="*/ 0 w 2113"/>
              <a:gd name="T3" fmla="*/ 2147483647 h 3187"/>
              <a:gd name="T4" fmla="*/ 2147483647 w 2113"/>
              <a:gd name="T5" fmla="*/ 2147483647 h 3187"/>
              <a:gd name="T6" fmla="*/ 0 60000 65536"/>
              <a:gd name="T7" fmla="*/ 0 60000 65536"/>
              <a:gd name="T8" fmla="*/ 0 60000 65536"/>
              <a:gd name="T9" fmla="*/ 0 w 2113"/>
              <a:gd name="T10" fmla="*/ 0 h 3187"/>
              <a:gd name="T11" fmla="*/ 2113 w 2113"/>
              <a:gd name="T12" fmla="*/ 3187 h 3187"/>
            </a:gdLst>
            <a:ahLst/>
            <a:cxnLst>
              <a:cxn ang="T6">
                <a:pos x="T0" y="T1"/>
              </a:cxn>
              <a:cxn ang="T7">
                <a:pos x="T2" y="T3"/>
              </a:cxn>
              <a:cxn ang="T8">
                <a:pos x="T4" y="T5"/>
              </a:cxn>
            </a:cxnLst>
            <a:rect l="T9" t="T10" r="T11" b="T12"/>
            <a:pathLst>
              <a:path w="2113" h="3187">
                <a:moveTo>
                  <a:pt x="0" y="0"/>
                </a:moveTo>
                <a:lnTo>
                  <a:pt x="0" y="3187"/>
                </a:lnTo>
                <a:lnTo>
                  <a:pt x="2113" y="3187"/>
                </a:lnTo>
              </a:path>
            </a:pathLst>
          </a:custGeom>
          <a:noFill/>
          <a:ln w="9525">
            <a:solidFill>
              <a:schemeClr val="tx1"/>
            </a:solidFill>
            <a:round/>
            <a:headEnd/>
            <a:tailEnd/>
          </a:ln>
        </p:spPr>
        <p:txBody>
          <a:bodyPr/>
          <a:lstStyle/>
          <a:p>
            <a:endParaRPr lang="en-US" dirty="0"/>
          </a:p>
        </p:txBody>
      </p:sp>
      <p:sp>
        <p:nvSpPr>
          <p:cNvPr id="47122" name="Line 18"/>
          <p:cNvSpPr>
            <a:spLocks noChangeShapeType="1"/>
          </p:cNvSpPr>
          <p:nvPr/>
        </p:nvSpPr>
        <p:spPr bwMode="auto">
          <a:xfrm>
            <a:off x="3008313" y="5942013"/>
            <a:ext cx="1587" cy="66675"/>
          </a:xfrm>
          <a:prstGeom prst="line">
            <a:avLst/>
          </a:prstGeom>
          <a:noFill/>
          <a:ln w="9525">
            <a:solidFill>
              <a:schemeClr val="tx1"/>
            </a:solidFill>
            <a:round/>
            <a:headEnd/>
            <a:tailEnd/>
          </a:ln>
        </p:spPr>
        <p:txBody>
          <a:bodyPr/>
          <a:lstStyle/>
          <a:p>
            <a:endParaRPr lang="en-US" dirty="0"/>
          </a:p>
        </p:txBody>
      </p:sp>
      <p:sp>
        <p:nvSpPr>
          <p:cNvPr id="47123" name="Line 19"/>
          <p:cNvSpPr>
            <a:spLocks noChangeShapeType="1"/>
          </p:cNvSpPr>
          <p:nvPr/>
        </p:nvSpPr>
        <p:spPr bwMode="auto">
          <a:xfrm>
            <a:off x="3287713" y="5942013"/>
            <a:ext cx="1587" cy="66675"/>
          </a:xfrm>
          <a:prstGeom prst="line">
            <a:avLst/>
          </a:prstGeom>
          <a:noFill/>
          <a:ln w="9525">
            <a:solidFill>
              <a:schemeClr val="tx1"/>
            </a:solidFill>
            <a:round/>
            <a:headEnd/>
            <a:tailEnd/>
          </a:ln>
        </p:spPr>
        <p:txBody>
          <a:bodyPr/>
          <a:lstStyle/>
          <a:p>
            <a:endParaRPr lang="en-US" dirty="0"/>
          </a:p>
        </p:txBody>
      </p:sp>
      <p:sp>
        <p:nvSpPr>
          <p:cNvPr id="47124" name="Line 20"/>
          <p:cNvSpPr>
            <a:spLocks noChangeShapeType="1"/>
          </p:cNvSpPr>
          <p:nvPr/>
        </p:nvSpPr>
        <p:spPr bwMode="auto">
          <a:xfrm>
            <a:off x="3567113" y="5942013"/>
            <a:ext cx="1587" cy="66675"/>
          </a:xfrm>
          <a:prstGeom prst="line">
            <a:avLst/>
          </a:prstGeom>
          <a:noFill/>
          <a:ln w="9525">
            <a:solidFill>
              <a:schemeClr val="tx1"/>
            </a:solidFill>
            <a:round/>
            <a:headEnd/>
            <a:tailEnd/>
          </a:ln>
        </p:spPr>
        <p:txBody>
          <a:bodyPr/>
          <a:lstStyle/>
          <a:p>
            <a:endParaRPr lang="en-US" dirty="0"/>
          </a:p>
        </p:txBody>
      </p:sp>
      <p:sp>
        <p:nvSpPr>
          <p:cNvPr id="47125" name="Line 21"/>
          <p:cNvSpPr>
            <a:spLocks noChangeShapeType="1"/>
          </p:cNvSpPr>
          <p:nvPr/>
        </p:nvSpPr>
        <p:spPr bwMode="auto">
          <a:xfrm>
            <a:off x="3846513" y="5942013"/>
            <a:ext cx="1587" cy="66675"/>
          </a:xfrm>
          <a:prstGeom prst="line">
            <a:avLst/>
          </a:prstGeom>
          <a:noFill/>
          <a:ln w="9525">
            <a:solidFill>
              <a:schemeClr val="tx1"/>
            </a:solidFill>
            <a:round/>
            <a:headEnd/>
            <a:tailEnd/>
          </a:ln>
        </p:spPr>
        <p:txBody>
          <a:bodyPr/>
          <a:lstStyle/>
          <a:p>
            <a:endParaRPr lang="en-US" dirty="0"/>
          </a:p>
        </p:txBody>
      </p:sp>
      <p:sp>
        <p:nvSpPr>
          <p:cNvPr id="47126" name="Line 22"/>
          <p:cNvSpPr>
            <a:spLocks noChangeShapeType="1"/>
          </p:cNvSpPr>
          <p:nvPr/>
        </p:nvSpPr>
        <p:spPr bwMode="auto">
          <a:xfrm>
            <a:off x="4125913" y="5942013"/>
            <a:ext cx="1587" cy="66675"/>
          </a:xfrm>
          <a:prstGeom prst="line">
            <a:avLst/>
          </a:prstGeom>
          <a:noFill/>
          <a:ln w="9525">
            <a:solidFill>
              <a:schemeClr val="tx1"/>
            </a:solidFill>
            <a:round/>
            <a:headEnd/>
            <a:tailEnd/>
          </a:ln>
        </p:spPr>
        <p:txBody>
          <a:bodyPr/>
          <a:lstStyle/>
          <a:p>
            <a:endParaRPr lang="en-US" dirty="0"/>
          </a:p>
        </p:txBody>
      </p:sp>
      <p:sp>
        <p:nvSpPr>
          <p:cNvPr id="47127" name="Line 23"/>
          <p:cNvSpPr>
            <a:spLocks noChangeShapeType="1"/>
          </p:cNvSpPr>
          <p:nvPr/>
        </p:nvSpPr>
        <p:spPr bwMode="auto">
          <a:xfrm>
            <a:off x="4405313" y="5942013"/>
            <a:ext cx="1587" cy="66675"/>
          </a:xfrm>
          <a:prstGeom prst="line">
            <a:avLst/>
          </a:prstGeom>
          <a:noFill/>
          <a:ln w="9525">
            <a:solidFill>
              <a:schemeClr val="tx1"/>
            </a:solidFill>
            <a:round/>
            <a:headEnd/>
            <a:tailEnd/>
          </a:ln>
        </p:spPr>
        <p:txBody>
          <a:bodyPr/>
          <a:lstStyle/>
          <a:p>
            <a:endParaRPr lang="en-US" dirty="0"/>
          </a:p>
        </p:txBody>
      </p:sp>
      <p:sp>
        <p:nvSpPr>
          <p:cNvPr id="47128" name="Line 24"/>
          <p:cNvSpPr>
            <a:spLocks noChangeShapeType="1"/>
          </p:cNvSpPr>
          <p:nvPr/>
        </p:nvSpPr>
        <p:spPr bwMode="auto">
          <a:xfrm>
            <a:off x="4684713" y="5942013"/>
            <a:ext cx="1587" cy="66675"/>
          </a:xfrm>
          <a:prstGeom prst="line">
            <a:avLst/>
          </a:prstGeom>
          <a:noFill/>
          <a:ln w="9525">
            <a:solidFill>
              <a:schemeClr val="tx1"/>
            </a:solidFill>
            <a:round/>
            <a:headEnd/>
            <a:tailEnd/>
          </a:ln>
        </p:spPr>
        <p:txBody>
          <a:bodyPr/>
          <a:lstStyle/>
          <a:p>
            <a:endParaRPr lang="en-US" dirty="0"/>
          </a:p>
        </p:txBody>
      </p:sp>
      <p:sp>
        <p:nvSpPr>
          <p:cNvPr id="47129" name="Line 25"/>
          <p:cNvSpPr>
            <a:spLocks noChangeShapeType="1"/>
          </p:cNvSpPr>
          <p:nvPr/>
        </p:nvSpPr>
        <p:spPr bwMode="auto">
          <a:xfrm>
            <a:off x="4964113" y="5942013"/>
            <a:ext cx="1587" cy="66675"/>
          </a:xfrm>
          <a:prstGeom prst="line">
            <a:avLst/>
          </a:prstGeom>
          <a:noFill/>
          <a:ln w="9525">
            <a:solidFill>
              <a:schemeClr val="tx1"/>
            </a:solidFill>
            <a:round/>
            <a:headEnd/>
            <a:tailEnd/>
          </a:ln>
        </p:spPr>
        <p:txBody>
          <a:bodyPr/>
          <a:lstStyle/>
          <a:p>
            <a:endParaRPr lang="en-US" dirty="0"/>
          </a:p>
        </p:txBody>
      </p:sp>
      <p:sp>
        <p:nvSpPr>
          <p:cNvPr id="47130" name="Line 26"/>
          <p:cNvSpPr>
            <a:spLocks noChangeShapeType="1"/>
          </p:cNvSpPr>
          <p:nvPr/>
        </p:nvSpPr>
        <p:spPr bwMode="auto">
          <a:xfrm>
            <a:off x="5243513" y="5942013"/>
            <a:ext cx="1587" cy="66675"/>
          </a:xfrm>
          <a:prstGeom prst="line">
            <a:avLst/>
          </a:prstGeom>
          <a:noFill/>
          <a:ln w="9525">
            <a:solidFill>
              <a:schemeClr val="tx1"/>
            </a:solidFill>
            <a:round/>
            <a:headEnd/>
            <a:tailEnd/>
          </a:ln>
        </p:spPr>
        <p:txBody>
          <a:bodyPr/>
          <a:lstStyle/>
          <a:p>
            <a:endParaRPr lang="en-US" dirty="0"/>
          </a:p>
        </p:txBody>
      </p:sp>
      <p:sp>
        <p:nvSpPr>
          <p:cNvPr id="47131" name="Line 27"/>
          <p:cNvSpPr>
            <a:spLocks noChangeShapeType="1"/>
          </p:cNvSpPr>
          <p:nvPr/>
        </p:nvSpPr>
        <p:spPr bwMode="auto">
          <a:xfrm>
            <a:off x="5522913" y="5942013"/>
            <a:ext cx="1587" cy="66675"/>
          </a:xfrm>
          <a:prstGeom prst="line">
            <a:avLst/>
          </a:prstGeom>
          <a:noFill/>
          <a:ln w="9525">
            <a:solidFill>
              <a:schemeClr val="tx1"/>
            </a:solidFill>
            <a:round/>
            <a:headEnd/>
            <a:tailEnd/>
          </a:ln>
        </p:spPr>
        <p:txBody>
          <a:bodyPr/>
          <a:lstStyle/>
          <a:p>
            <a:endParaRPr lang="en-US" dirty="0"/>
          </a:p>
        </p:txBody>
      </p:sp>
      <p:sp>
        <p:nvSpPr>
          <p:cNvPr id="47132" name="Line 28"/>
          <p:cNvSpPr>
            <a:spLocks noChangeShapeType="1"/>
          </p:cNvSpPr>
          <p:nvPr/>
        </p:nvSpPr>
        <p:spPr bwMode="auto">
          <a:xfrm>
            <a:off x="5802313" y="5942013"/>
            <a:ext cx="1587" cy="66675"/>
          </a:xfrm>
          <a:prstGeom prst="line">
            <a:avLst/>
          </a:prstGeom>
          <a:noFill/>
          <a:ln w="9525">
            <a:solidFill>
              <a:schemeClr val="tx1"/>
            </a:solidFill>
            <a:round/>
            <a:headEnd/>
            <a:tailEnd/>
          </a:ln>
        </p:spPr>
        <p:txBody>
          <a:bodyPr/>
          <a:lstStyle/>
          <a:p>
            <a:endParaRPr lang="en-US" dirty="0"/>
          </a:p>
        </p:txBody>
      </p:sp>
      <p:sp>
        <p:nvSpPr>
          <p:cNvPr id="47133" name="Line 29"/>
          <p:cNvSpPr>
            <a:spLocks noChangeShapeType="1"/>
          </p:cNvSpPr>
          <p:nvPr/>
        </p:nvSpPr>
        <p:spPr bwMode="auto">
          <a:xfrm>
            <a:off x="6081713" y="5942013"/>
            <a:ext cx="1587" cy="66675"/>
          </a:xfrm>
          <a:prstGeom prst="line">
            <a:avLst/>
          </a:prstGeom>
          <a:noFill/>
          <a:ln w="9525">
            <a:solidFill>
              <a:schemeClr val="tx1"/>
            </a:solidFill>
            <a:round/>
            <a:headEnd/>
            <a:tailEnd/>
          </a:ln>
        </p:spPr>
        <p:txBody>
          <a:bodyPr/>
          <a:lstStyle/>
          <a:p>
            <a:endParaRPr lang="en-US" dirty="0"/>
          </a:p>
        </p:txBody>
      </p:sp>
      <p:sp>
        <p:nvSpPr>
          <p:cNvPr id="47134" name="Line 30"/>
          <p:cNvSpPr>
            <a:spLocks noChangeShapeType="1"/>
          </p:cNvSpPr>
          <p:nvPr/>
        </p:nvSpPr>
        <p:spPr bwMode="auto">
          <a:xfrm>
            <a:off x="3008313" y="5942013"/>
            <a:ext cx="3073400" cy="1587"/>
          </a:xfrm>
          <a:prstGeom prst="line">
            <a:avLst/>
          </a:prstGeom>
          <a:noFill/>
          <a:ln w="9525">
            <a:solidFill>
              <a:schemeClr val="tx1"/>
            </a:solidFill>
            <a:round/>
            <a:headEnd/>
            <a:tailEnd/>
          </a:ln>
        </p:spPr>
        <p:txBody>
          <a:bodyPr/>
          <a:lstStyle/>
          <a:p>
            <a:endParaRPr lang="en-US" dirty="0"/>
          </a:p>
        </p:txBody>
      </p:sp>
      <p:sp>
        <p:nvSpPr>
          <p:cNvPr id="47135" name="Rectangle 31"/>
          <p:cNvSpPr>
            <a:spLocks noChangeArrowheads="1"/>
          </p:cNvSpPr>
          <p:nvPr/>
        </p:nvSpPr>
        <p:spPr bwMode="auto">
          <a:xfrm>
            <a:off x="3246438" y="6035675"/>
            <a:ext cx="127000" cy="274638"/>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2</a:t>
            </a:r>
          </a:p>
        </p:txBody>
      </p:sp>
      <p:sp>
        <p:nvSpPr>
          <p:cNvPr id="47136" name="Rectangle 32"/>
          <p:cNvSpPr>
            <a:spLocks noChangeArrowheads="1"/>
          </p:cNvSpPr>
          <p:nvPr/>
        </p:nvSpPr>
        <p:spPr bwMode="auto">
          <a:xfrm>
            <a:off x="3805238" y="6035675"/>
            <a:ext cx="127000" cy="274638"/>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4</a:t>
            </a:r>
          </a:p>
        </p:txBody>
      </p:sp>
      <p:sp>
        <p:nvSpPr>
          <p:cNvPr id="47137" name="Rectangle 33"/>
          <p:cNvSpPr>
            <a:spLocks noChangeArrowheads="1"/>
          </p:cNvSpPr>
          <p:nvPr/>
        </p:nvSpPr>
        <p:spPr bwMode="auto">
          <a:xfrm>
            <a:off x="4365625" y="6035675"/>
            <a:ext cx="127000" cy="274638"/>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6</a:t>
            </a:r>
          </a:p>
        </p:txBody>
      </p:sp>
      <p:sp>
        <p:nvSpPr>
          <p:cNvPr id="47138" name="Rectangle 34"/>
          <p:cNvSpPr>
            <a:spLocks noChangeArrowheads="1"/>
          </p:cNvSpPr>
          <p:nvPr/>
        </p:nvSpPr>
        <p:spPr bwMode="auto">
          <a:xfrm>
            <a:off x="4924425" y="6035675"/>
            <a:ext cx="127000" cy="274638"/>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8</a:t>
            </a:r>
          </a:p>
        </p:txBody>
      </p:sp>
      <p:sp>
        <p:nvSpPr>
          <p:cNvPr id="47139" name="Rectangle 35"/>
          <p:cNvSpPr>
            <a:spLocks noChangeArrowheads="1"/>
          </p:cNvSpPr>
          <p:nvPr/>
        </p:nvSpPr>
        <p:spPr bwMode="auto">
          <a:xfrm>
            <a:off x="5440363" y="6035675"/>
            <a:ext cx="254000" cy="274638"/>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10</a:t>
            </a:r>
          </a:p>
        </p:txBody>
      </p:sp>
      <p:sp>
        <p:nvSpPr>
          <p:cNvPr id="47140" name="Rectangle 36"/>
          <p:cNvSpPr>
            <a:spLocks noChangeArrowheads="1"/>
          </p:cNvSpPr>
          <p:nvPr/>
        </p:nvSpPr>
        <p:spPr bwMode="auto">
          <a:xfrm>
            <a:off x="6000750" y="6035675"/>
            <a:ext cx="254000" cy="274638"/>
          </a:xfrm>
          <a:prstGeom prst="rect">
            <a:avLst/>
          </a:prstGeom>
          <a:noFill/>
          <a:ln w="9525">
            <a:noFill/>
            <a:miter lim="800000"/>
            <a:headEnd/>
            <a:tailEnd/>
          </a:ln>
        </p:spPr>
        <p:txBody>
          <a:bodyPr wrap="none" lIns="0" tIns="0" rIns="0" bIns="0">
            <a:spAutoFit/>
          </a:bodyPr>
          <a:lstStyle/>
          <a:p>
            <a:r>
              <a:rPr lang="en-US" sz="1800" b="1" dirty="0">
                <a:latin typeface="Arial" charset="0"/>
                <a:ea typeface="ヒラギノ角ゴ Pro W3" pitchFamily="-60" charset="-128"/>
              </a:rPr>
              <a:t>12</a:t>
            </a:r>
          </a:p>
        </p:txBody>
      </p:sp>
      <p:sp>
        <p:nvSpPr>
          <p:cNvPr id="47141" name="Freeform 37"/>
          <p:cNvSpPr>
            <a:spLocks/>
          </p:cNvSpPr>
          <p:nvPr/>
        </p:nvSpPr>
        <p:spPr bwMode="auto">
          <a:xfrm>
            <a:off x="2727325" y="882650"/>
            <a:ext cx="3035300" cy="2590800"/>
          </a:xfrm>
          <a:custGeom>
            <a:avLst/>
            <a:gdLst>
              <a:gd name="T0" fmla="*/ 2147483647 w 1912"/>
              <a:gd name="T1" fmla="*/ 0 h 1632"/>
              <a:gd name="T2" fmla="*/ 2147483647 w 1912"/>
              <a:gd name="T3" fmla="*/ 2147483647 h 1632"/>
              <a:gd name="T4" fmla="*/ 2147483647 w 1912"/>
              <a:gd name="T5" fmla="*/ 2147483647 h 1632"/>
              <a:gd name="T6" fmla="*/ 2147483647 w 1912"/>
              <a:gd name="T7" fmla="*/ 2147483647 h 1632"/>
              <a:gd name="T8" fmla="*/ 2147483647 w 1912"/>
              <a:gd name="T9" fmla="*/ 2147483647 h 1632"/>
              <a:gd name="T10" fmla="*/ 2147483647 w 1912"/>
              <a:gd name="T11" fmla="*/ 2147483647 h 1632"/>
              <a:gd name="T12" fmla="*/ 2147483647 w 1912"/>
              <a:gd name="T13" fmla="*/ 2147483647 h 1632"/>
              <a:gd name="T14" fmla="*/ 2147483647 w 1912"/>
              <a:gd name="T15" fmla="*/ 2147483647 h 1632"/>
              <a:gd name="T16" fmla="*/ 2147483647 w 1912"/>
              <a:gd name="T17" fmla="*/ 2147483647 h 1632"/>
              <a:gd name="T18" fmla="*/ 2147483647 w 1912"/>
              <a:gd name="T19" fmla="*/ 2147483647 h 1632"/>
              <a:gd name="T20" fmla="*/ 2147483647 w 1912"/>
              <a:gd name="T21" fmla="*/ 2147483647 h 1632"/>
              <a:gd name="T22" fmla="*/ 2147483647 w 1912"/>
              <a:gd name="T23" fmla="*/ 2147483647 h 1632"/>
              <a:gd name="T24" fmla="*/ 2147483647 w 1912"/>
              <a:gd name="T25" fmla="*/ 2147483647 h 1632"/>
              <a:gd name="T26" fmla="*/ 2147483647 w 1912"/>
              <a:gd name="T27" fmla="*/ 2147483647 h 1632"/>
              <a:gd name="T28" fmla="*/ 2147483647 w 1912"/>
              <a:gd name="T29" fmla="*/ 2147483647 h 1632"/>
              <a:gd name="T30" fmla="*/ 2147483647 w 1912"/>
              <a:gd name="T31" fmla="*/ 2147483647 h 1632"/>
              <a:gd name="T32" fmla="*/ 2147483647 w 1912"/>
              <a:gd name="T33" fmla="*/ 2147483647 h 1632"/>
              <a:gd name="T34" fmla="*/ 2147483647 w 1912"/>
              <a:gd name="T35" fmla="*/ 2147483647 h 1632"/>
              <a:gd name="T36" fmla="*/ 2147483647 w 1912"/>
              <a:gd name="T37" fmla="*/ 2147483647 h 1632"/>
              <a:gd name="T38" fmla="*/ 2147483647 w 1912"/>
              <a:gd name="T39" fmla="*/ 2147483647 h 1632"/>
              <a:gd name="T40" fmla="*/ 2147483647 w 1912"/>
              <a:gd name="T41" fmla="*/ 2147483647 h 1632"/>
              <a:gd name="T42" fmla="*/ 2147483647 w 1912"/>
              <a:gd name="T43" fmla="*/ 2147483647 h 1632"/>
              <a:gd name="T44" fmla="*/ 2147483647 w 1912"/>
              <a:gd name="T45" fmla="*/ 2147483647 h 1632"/>
              <a:gd name="T46" fmla="*/ 2147483647 w 1912"/>
              <a:gd name="T47" fmla="*/ 2147483647 h 1632"/>
              <a:gd name="T48" fmla="*/ 2147483647 w 1912"/>
              <a:gd name="T49" fmla="*/ 2147483647 h 1632"/>
              <a:gd name="T50" fmla="*/ 2147483647 w 1912"/>
              <a:gd name="T51" fmla="*/ 2147483647 h 1632"/>
              <a:gd name="T52" fmla="*/ 2147483647 w 1912"/>
              <a:gd name="T53" fmla="*/ 2147483647 h 1632"/>
              <a:gd name="T54" fmla="*/ 2147483647 w 1912"/>
              <a:gd name="T55" fmla="*/ 2147483647 h 1632"/>
              <a:gd name="T56" fmla="*/ 2147483647 w 1912"/>
              <a:gd name="T57" fmla="*/ 2147483647 h 1632"/>
              <a:gd name="T58" fmla="*/ 2147483647 w 1912"/>
              <a:gd name="T59" fmla="*/ 2147483647 h 1632"/>
              <a:gd name="T60" fmla="*/ 2147483647 w 1912"/>
              <a:gd name="T61" fmla="*/ 2147483647 h 1632"/>
              <a:gd name="T62" fmla="*/ 2147483647 w 1912"/>
              <a:gd name="T63" fmla="*/ 2147483647 h 1632"/>
              <a:gd name="T64" fmla="*/ 2147483647 w 1912"/>
              <a:gd name="T65" fmla="*/ 2147483647 h 1632"/>
              <a:gd name="T66" fmla="*/ 2147483647 w 1912"/>
              <a:gd name="T67" fmla="*/ 2147483647 h 1632"/>
              <a:gd name="T68" fmla="*/ 2147483647 w 1912"/>
              <a:gd name="T69" fmla="*/ 2147483647 h 1632"/>
              <a:gd name="T70" fmla="*/ 2147483647 w 1912"/>
              <a:gd name="T71" fmla="*/ 2147483647 h 1632"/>
              <a:gd name="T72" fmla="*/ 2147483647 w 1912"/>
              <a:gd name="T73" fmla="*/ 2147483647 h 1632"/>
              <a:gd name="T74" fmla="*/ 2147483647 w 1912"/>
              <a:gd name="T75" fmla="*/ 2147483647 h 1632"/>
              <a:gd name="T76" fmla="*/ 2147483647 w 1912"/>
              <a:gd name="T77" fmla="*/ 2147483647 h 1632"/>
              <a:gd name="T78" fmla="*/ 2147483647 w 1912"/>
              <a:gd name="T79" fmla="*/ 2147483647 h 1632"/>
              <a:gd name="T80" fmla="*/ 2147483647 w 1912"/>
              <a:gd name="T81" fmla="*/ 2147483647 h 1632"/>
              <a:gd name="T82" fmla="*/ 2147483647 w 1912"/>
              <a:gd name="T83" fmla="*/ 2147483647 h 1632"/>
              <a:gd name="T84" fmla="*/ 2147483647 w 1912"/>
              <a:gd name="T85" fmla="*/ 2147483647 h 1632"/>
              <a:gd name="T86" fmla="*/ 2147483647 w 1912"/>
              <a:gd name="T87" fmla="*/ 2147483647 h 1632"/>
              <a:gd name="T88" fmla="*/ 2147483647 w 1912"/>
              <a:gd name="T89" fmla="*/ 2147483647 h 1632"/>
              <a:gd name="T90" fmla="*/ 2147483647 w 1912"/>
              <a:gd name="T91" fmla="*/ 2147483647 h 1632"/>
              <a:gd name="T92" fmla="*/ 2147483647 w 1912"/>
              <a:gd name="T93" fmla="*/ 2147483647 h 1632"/>
              <a:gd name="T94" fmla="*/ 2147483647 w 1912"/>
              <a:gd name="T95" fmla="*/ 2147483647 h 1632"/>
              <a:gd name="T96" fmla="*/ 2147483647 w 1912"/>
              <a:gd name="T97" fmla="*/ 2147483647 h 16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12"/>
              <a:gd name="T148" fmla="*/ 0 h 1632"/>
              <a:gd name="T149" fmla="*/ 1912 w 1912"/>
              <a:gd name="T150" fmla="*/ 1632 h 16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12" h="1632">
                <a:moveTo>
                  <a:pt x="0" y="0"/>
                </a:moveTo>
                <a:lnTo>
                  <a:pt x="51" y="0"/>
                </a:lnTo>
                <a:lnTo>
                  <a:pt x="51" y="289"/>
                </a:lnTo>
                <a:lnTo>
                  <a:pt x="76" y="289"/>
                </a:lnTo>
                <a:lnTo>
                  <a:pt x="76" y="321"/>
                </a:lnTo>
                <a:lnTo>
                  <a:pt x="102" y="321"/>
                </a:lnTo>
                <a:lnTo>
                  <a:pt x="102" y="351"/>
                </a:lnTo>
                <a:lnTo>
                  <a:pt x="127" y="351"/>
                </a:lnTo>
                <a:lnTo>
                  <a:pt x="127" y="381"/>
                </a:lnTo>
                <a:lnTo>
                  <a:pt x="177" y="381"/>
                </a:lnTo>
                <a:lnTo>
                  <a:pt x="177" y="397"/>
                </a:lnTo>
                <a:lnTo>
                  <a:pt x="202" y="397"/>
                </a:lnTo>
                <a:lnTo>
                  <a:pt x="202" y="427"/>
                </a:lnTo>
                <a:lnTo>
                  <a:pt x="227" y="427"/>
                </a:lnTo>
                <a:lnTo>
                  <a:pt x="227" y="457"/>
                </a:lnTo>
                <a:lnTo>
                  <a:pt x="278" y="457"/>
                </a:lnTo>
                <a:lnTo>
                  <a:pt x="278" y="473"/>
                </a:lnTo>
                <a:lnTo>
                  <a:pt x="303" y="473"/>
                </a:lnTo>
                <a:lnTo>
                  <a:pt x="303" y="488"/>
                </a:lnTo>
                <a:lnTo>
                  <a:pt x="353" y="488"/>
                </a:lnTo>
                <a:lnTo>
                  <a:pt x="353" y="503"/>
                </a:lnTo>
                <a:lnTo>
                  <a:pt x="403" y="503"/>
                </a:lnTo>
                <a:lnTo>
                  <a:pt x="403" y="519"/>
                </a:lnTo>
                <a:lnTo>
                  <a:pt x="454" y="519"/>
                </a:lnTo>
                <a:lnTo>
                  <a:pt x="454" y="549"/>
                </a:lnTo>
                <a:lnTo>
                  <a:pt x="503" y="549"/>
                </a:lnTo>
                <a:lnTo>
                  <a:pt x="503" y="564"/>
                </a:lnTo>
                <a:lnTo>
                  <a:pt x="529" y="564"/>
                </a:lnTo>
                <a:lnTo>
                  <a:pt x="529" y="610"/>
                </a:lnTo>
                <a:lnTo>
                  <a:pt x="554" y="610"/>
                </a:lnTo>
                <a:lnTo>
                  <a:pt x="554" y="626"/>
                </a:lnTo>
                <a:lnTo>
                  <a:pt x="705" y="626"/>
                </a:lnTo>
                <a:lnTo>
                  <a:pt x="705" y="672"/>
                </a:lnTo>
                <a:lnTo>
                  <a:pt x="730" y="672"/>
                </a:lnTo>
                <a:lnTo>
                  <a:pt x="730" y="702"/>
                </a:lnTo>
                <a:lnTo>
                  <a:pt x="755" y="702"/>
                </a:lnTo>
                <a:lnTo>
                  <a:pt x="755" y="717"/>
                </a:lnTo>
                <a:lnTo>
                  <a:pt x="781" y="717"/>
                </a:lnTo>
                <a:lnTo>
                  <a:pt x="781" y="732"/>
                </a:lnTo>
                <a:lnTo>
                  <a:pt x="831" y="732"/>
                </a:lnTo>
                <a:lnTo>
                  <a:pt x="831" y="762"/>
                </a:lnTo>
                <a:lnTo>
                  <a:pt x="856" y="762"/>
                </a:lnTo>
                <a:lnTo>
                  <a:pt x="856" y="808"/>
                </a:lnTo>
                <a:lnTo>
                  <a:pt x="881" y="808"/>
                </a:lnTo>
                <a:lnTo>
                  <a:pt x="881" y="839"/>
                </a:lnTo>
                <a:lnTo>
                  <a:pt x="906" y="839"/>
                </a:lnTo>
                <a:lnTo>
                  <a:pt x="906" y="885"/>
                </a:lnTo>
                <a:lnTo>
                  <a:pt x="957" y="885"/>
                </a:lnTo>
                <a:lnTo>
                  <a:pt x="957" y="931"/>
                </a:lnTo>
                <a:lnTo>
                  <a:pt x="1007" y="931"/>
                </a:lnTo>
                <a:lnTo>
                  <a:pt x="1007" y="961"/>
                </a:lnTo>
                <a:lnTo>
                  <a:pt x="1057" y="961"/>
                </a:lnTo>
                <a:lnTo>
                  <a:pt x="1057" y="1022"/>
                </a:lnTo>
                <a:lnTo>
                  <a:pt x="1082" y="1022"/>
                </a:lnTo>
                <a:lnTo>
                  <a:pt x="1082" y="1037"/>
                </a:lnTo>
                <a:lnTo>
                  <a:pt x="1108" y="1037"/>
                </a:lnTo>
                <a:lnTo>
                  <a:pt x="1108" y="1053"/>
                </a:lnTo>
                <a:lnTo>
                  <a:pt x="1158" y="1053"/>
                </a:lnTo>
                <a:lnTo>
                  <a:pt x="1158" y="1098"/>
                </a:lnTo>
                <a:lnTo>
                  <a:pt x="1184" y="1098"/>
                </a:lnTo>
                <a:lnTo>
                  <a:pt x="1184" y="1113"/>
                </a:lnTo>
                <a:lnTo>
                  <a:pt x="1208" y="1113"/>
                </a:lnTo>
                <a:lnTo>
                  <a:pt x="1208" y="1144"/>
                </a:lnTo>
                <a:lnTo>
                  <a:pt x="1233" y="1144"/>
                </a:lnTo>
                <a:lnTo>
                  <a:pt x="1233" y="1159"/>
                </a:lnTo>
                <a:lnTo>
                  <a:pt x="1258" y="1159"/>
                </a:lnTo>
                <a:lnTo>
                  <a:pt x="1258" y="1190"/>
                </a:lnTo>
                <a:lnTo>
                  <a:pt x="1309" y="1190"/>
                </a:lnTo>
                <a:lnTo>
                  <a:pt x="1309" y="1236"/>
                </a:lnTo>
                <a:lnTo>
                  <a:pt x="1334" y="1236"/>
                </a:lnTo>
                <a:lnTo>
                  <a:pt x="1334" y="1282"/>
                </a:lnTo>
                <a:lnTo>
                  <a:pt x="1360" y="1282"/>
                </a:lnTo>
                <a:lnTo>
                  <a:pt x="1360" y="1312"/>
                </a:lnTo>
                <a:lnTo>
                  <a:pt x="1384" y="1312"/>
                </a:lnTo>
                <a:lnTo>
                  <a:pt x="1384" y="1327"/>
                </a:lnTo>
                <a:lnTo>
                  <a:pt x="1409" y="1327"/>
                </a:lnTo>
                <a:lnTo>
                  <a:pt x="1409" y="1403"/>
                </a:lnTo>
                <a:lnTo>
                  <a:pt x="1434" y="1403"/>
                </a:lnTo>
                <a:lnTo>
                  <a:pt x="1434" y="1418"/>
                </a:lnTo>
                <a:lnTo>
                  <a:pt x="1585" y="1418"/>
                </a:lnTo>
                <a:lnTo>
                  <a:pt x="1585" y="1449"/>
                </a:lnTo>
                <a:lnTo>
                  <a:pt x="1661" y="1449"/>
                </a:lnTo>
                <a:lnTo>
                  <a:pt x="1661" y="1464"/>
                </a:lnTo>
                <a:lnTo>
                  <a:pt x="1712" y="1464"/>
                </a:lnTo>
                <a:lnTo>
                  <a:pt x="1712" y="1479"/>
                </a:lnTo>
                <a:lnTo>
                  <a:pt x="1761" y="1479"/>
                </a:lnTo>
                <a:lnTo>
                  <a:pt x="1761" y="1495"/>
                </a:lnTo>
                <a:lnTo>
                  <a:pt x="1787" y="1495"/>
                </a:lnTo>
                <a:lnTo>
                  <a:pt x="1787" y="1509"/>
                </a:lnTo>
                <a:lnTo>
                  <a:pt x="1812" y="1509"/>
                </a:lnTo>
                <a:lnTo>
                  <a:pt x="1812" y="1541"/>
                </a:lnTo>
                <a:lnTo>
                  <a:pt x="1837" y="1541"/>
                </a:lnTo>
                <a:lnTo>
                  <a:pt x="1837" y="1555"/>
                </a:lnTo>
                <a:lnTo>
                  <a:pt x="1863" y="1555"/>
                </a:lnTo>
                <a:lnTo>
                  <a:pt x="1863" y="1571"/>
                </a:lnTo>
                <a:lnTo>
                  <a:pt x="1888" y="1571"/>
                </a:lnTo>
                <a:lnTo>
                  <a:pt x="1888" y="1617"/>
                </a:lnTo>
                <a:lnTo>
                  <a:pt x="1912" y="1617"/>
                </a:lnTo>
                <a:lnTo>
                  <a:pt x="1912" y="1632"/>
                </a:lnTo>
              </a:path>
            </a:pathLst>
          </a:custGeom>
          <a:noFill/>
          <a:ln w="33338">
            <a:solidFill>
              <a:schemeClr val="tx1"/>
            </a:solidFill>
            <a:round/>
            <a:headEnd/>
            <a:tailEnd/>
          </a:ln>
        </p:spPr>
        <p:txBody>
          <a:bodyPr/>
          <a:lstStyle/>
          <a:p>
            <a:endParaRPr lang="en-US" dirty="0"/>
          </a:p>
        </p:txBody>
      </p:sp>
      <p:sp>
        <p:nvSpPr>
          <p:cNvPr id="47142" name="Freeform 38"/>
          <p:cNvSpPr>
            <a:spLocks/>
          </p:cNvSpPr>
          <p:nvPr/>
        </p:nvSpPr>
        <p:spPr bwMode="auto">
          <a:xfrm>
            <a:off x="2727325" y="882650"/>
            <a:ext cx="3035300" cy="3292475"/>
          </a:xfrm>
          <a:custGeom>
            <a:avLst/>
            <a:gdLst>
              <a:gd name="T0" fmla="*/ 2147483647 w 1912"/>
              <a:gd name="T1" fmla="*/ 0 h 2074"/>
              <a:gd name="T2" fmla="*/ 2147483647 w 1912"/>
              <a:gd name="T3" fmla="*/ 2147483647 h 2074"/>
              <a:gd name="T4" fmla="*/ 2147483647 w 1912"/>
              <a:gd name="T5" fmla="*/ 2147483647 h 2074"/>
              <a:gd name="T6" fmla="*/ 2147483647 w 1912"/>
              <a:gd name="T7" fmla="*/ 2147483647 h 2074"/>
              <a:gd name="T8" fmla="*/ 2147483647 w 1912"/>
              <a:gd name="T9" fmla="*/ 2147483647 h 2074"/>
              <a:gd name="T10" fmla="*/ 2147483647 w 1912"/>
              <a:gd name="T11" fmla="*/ 2147483647 h 2074"/>
              <a:gd name="T12" fmla="*/ 2147483647 w 1912"/>
              <a:gd name="T13" fmla="*/ 2147483647 h 2074"/>
              <a:gd name="T14" fmla="*/ 2147483647 w 1912"/>
              <a:gd name="T15" fmla="*/ 2147483647 h 2074"/>
              <a:gd name="T16" fmla="*/ 2147483647 w 1912"/>
              <a:gd name="T17" fmla="*/ 2147483647 h 2074"/>
              <a:gd name="T18" fmla="*/ 2147483647 w 1912"/>
              <a:gd name="T19" fmla="*/ 2147483647 h 2074"/>
              <a:gd name="T20" fmla="*/ 2147483647 w 1912"/>
              <a:gd name="T21" fmla="*/ 2147483647 h 2074"/>
              <a:gd name="T22" fmla="*/ 2147483647 w 1912"/>
              <a:gd name="T23" fmla="*/ 2147483647 h 2074"/>
              <a:gd name="T24" fmla="*/ 2147483647 w 1912"/>
              <a:gd name="T25" fmla="*/ 2147483647 h 2074"/>
              <a:gd name="T26" fmla="*/ 2147483647 w 1912"/>
              <a:gd name="T27" fmla="*/ 2147483647 h 2074"/>
              <a:gd name="T28" fmla="*/ 2147483647 w 1912"/>
              <a:gd name="T29" fmla="*/ 2147483647 h 2074"/>
              <a:gd name="T30" fmla="*/ 2147483647 w 1912"/>
              <a:gd name="T31" fmla="*/ 2147483647 h 2074"/>
              <a:gd name="T32" fmla="*/ 2147483647 w 1912"/>
              <a:gd name="T33" fmla="*/ 2147483647 h 2074"/>
              <a:gd name="T34" fmla="*/ 2147483647 w 1912"/>
              <a:gd name="T35" fmla="*/ 2147483647 h 2074"/>
              <a:gd name="T36" fmla="*/ 2147483647 w 1912"/>
              <a:gd name="T37" fmla="*/ 2147483647 h 2074"/>
              <a:gd name="T38" fmla="*/ 2147483647 w 1912"/>
              <a:gd name="T39" fmla="*/ 2147483647 h 2074"/>
              <a:gd name="T40" fmla="*/ 2147483647 w 1912"/>
              <a:gd name="T41" fmla="*/ 2147483647 h 2074"/>
              <a:gd name="T42" fmla="*/ 2147483647 w 1912"/>
              <a:gd name="T43" fmla="*/ 2147483647 h 2074"/>
              <a:gd name="T44" fmla="*/ 2147483647 w 1912"/>
              <a:gd name="T45" fmla="*/ 2147483647 h 2074"/>
              <a:gd name="T46" fmla="*/ 2147483647 w 1912"/>
              <a:gd name="T47" fmla="*/ 2147483647 h 2074"/>
              <a:gd name="T48" fmla="*/ 2147483647 w 1912"/>
              <a:gd name="T49" fmla="*/ 2147483647 h 2074"/>
              <a:gd name="T50" fmla="*/ 2147483647 w 1912"/>
              <a:gd name="T51" fmla="*/ 2147483647 h 2074"/>
              <a:gd name="T52" fmla="*/ 2147483647 w 1912"/>
              <a:gd name="T53" fmla="*/ 2147483647 h 2074"/>
              <a:gd name="T54" fmla="*/ 2147483647 w 1912"/>
              <a:gd name="T55" fmla="*/ 2147483647 h 2074"/>
              <a:gd name="T56" fmla="*/ 2147483647 w 1912"/>
              <a:gd name="T57" fmla="*/ 2147483647 h 2074"/>
              <a:gd name="T58" fmla="*/ 2147483647 w 1912"/>
              <a:gd name="T59" fmla="*/ 2147483647 h 2074"/>
              <a:gd name="T60" fmla="*/ 2147483647 w 1912"/>
              <a:gd name="T61" fmla="*/ 2147483647 h 2074"/>
              <a:gd name="T62" fmla="*/ 2147483647 w 1912"/>
              <a:gd name="T63" fmla="*/ 2147483647 h 2074"/>
              <a:gd name="T64" fmla="*/ 2147483647 w 1912"/>
              <a:gd name="T65" fmla="*/ 2147483647 h 2074"/>
              <a:gd name="T66" fmla="*/ 2147483647 w 1912"/>
              <a:gd name="T67" fmla="*/ 2147483647 h 2074"/>
              <a:gd name="T68" fmla="*/ 2147483647 w 1912"/>
              <a:gd name="T69" fmla="*/ 2147483647 h 2074"/>
              <a:gd name="T70" fmla="*/ 2147483647 w 1912"/>
              <a:gd name="T71" fmla="*/ 2147483647 h 2074"/>
              <a:gd name="T72" fmla="*/ 2147483647 w 1912"/>
              <a:gd name="T73" fmla="*/ 2147483647 h 2074"/>
              <a:gd name="T74" fmla="*/ 2147483647 w 1912"/>
              <a:gd name="T75" fmla="*/ 2147483647 h 2074"/>
              <a:gd name="T76" fmla="*/ 2147483647 w 1912"/>
              <a:gd name="T77" fmla="*/ 2147483647 h 2074"/>
              <a:gd name="T78" fmla="*/ 2147483647 w 1912"/>
              <a:gd name="T79" fmla="*/ 2147483647 h 2074"/>
              <a:gd name="T80" fmla="*/ 2147483647 w 1912"/>
              <a:gd name="T81" fmla="*/ 2147483647 h 2074"/>
              <a:gd name="T82" fmla="*/ 2147483647 w 1912"/>
              <a:gd name="T83" fmla="*/ 2147483647 h 2074"/>
              <a:gd name="T84" fmla="*/ 2147483647 w 1912"/>
              <a:gd name="T85" fmla="*/ 2147483647 h 2074"/>
              <a:gd name="T86" fmla="*/ 2147483647 w 1912"/>
              <a:gd name="T87" fmla="*/ 2147483647 h 2074"/>
              <a:gd name="T88" fmla="*/ 2147483647 w 1912"/>
              <a:gd name="T89" fmla="*/ 2147483647 h 2074"/>
              <a:gd name="T90" fmla="*/ 2147483647 w 1912"/>
              <a:gd name="T91" fmla="*/ 2147483647 h 2074"/>
              <a:gd name="T92" fmla="*/ 2147483647 w 1912"/>
              <a:gd name="T93" fmla="*/ 2147483647 h 2074"/>
              <a:gd name="T94" fmla="*/ 2147483647 w 1912"/>
              <a:gd name="T95" fmla="*/ 2147483647 h 2074"/>
              <a:gd name="T96" fmla="*/ 2147483647 w 1912"/>
              <a:gd name="T97" fmla="*/ 2147483647 h 2074"/>
              <a:gd name="T98" fmla="*/ 2147483647 w 1912"/>
              <a:gd name="T99" fmla="*/ 2147483647 h 2074"/>
              <a:gd name="T100" fmla="*/ 2147483647 w 1912"/>
              <a:gd name="T101" fmla="*/ 2147483647 h 2074"/>
              <a:gd name="T102" fmla="*/ 2147483647 w 1912"/>
              <a:gd name="T103" fmla="*/ 2147483647 h 2074"/>
              <a:gd name="T104" fmla="*/ 2147483647 w 1912"/>
              <a:gd name="T105" fmla="*/ 2147483647 h 2074"/>
              <a:gd name="T106" fmla="*/ 2147483647 w 1912"/>
              <a:gd name="T107" fmla="*/ 2147483647 h 2074"/>
              <a:gd name="T108" fmla="*/ 2147483647 w 1912"/>
              <a:gd name="T109" fmla="*/ 2147483647 h 2074"/>
              <a:gd name="T110" fmla="*/ 2147483647 w 1912"/>
              <a:gd name="T111" fmla="*/ 2147483647 h 2074"/>
              <a:gd name="T112" fmla="*/ 2147483647 w 1912"/>
              <a:gd name="T113" fmla="*/ 2147483647 h 20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2"/>
              <a:gd name="T172" fmla="*/ 0 h 2074"/>
              <a:gd name="T173" fmla="*/ 1912 w 1912"/>
              <a:gd name="T174" fmla="*/ 2074 h 20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2" h="2074">
                <a:moveTo>
                  <a:pt x="0" y="0"/>
                </a:moveTo>
                <a:lnTo>
                  <a:pt x="51" y="0"/>
                </a:lnTo>
                <a:lnTo>
                  <a:pt x="51" y="418"/>
                </a:lnTo>
                <a:lnTo>
                  <a:pt x="76" y="418"/>
                </a:lnTo>
                <a:lnTo>
                  <a:pt x="76" y="434"/>
                </a:lnTo>
                <a:lnTo>
                  <a:pt x="102" y="434"/>
                </a:lnTo>
                <a:lnTo>
                  <a:pt x="102" y="464"/>
                </a:lnTo>
                <a:lnTo>
                  <a:pt x="127" y="464"/>
                </a:lnTo>
                <a:lnTo>
                  <a:pt x="127" y="479"/>
                </a:lnTo>
                <a:lnTo>
                  <a:pt x="151" y="479"/>
                </a:lnTo>
                <a:lnTo>
                  <a:pt x="151" y="526"/>
                </a:lnTo>
                <a:lnTo>
                  <a:pt x="177" y="526"/>
                </a:lnTo>
                <a:lnTo>
                  <a:pt x="177" y="558"/>
                </a:lnTo>
                <a:lnTo>
                  <a:pt x="202" y="558"/>
                </a:lnTo>
                <a:lnTo>
                  <a:pt x="202" y="572"/>
                </a:lnTo>
                <a:lnTo>
                  <a:pt x="227" y="572"/>
                </a:lnTo>
                <a:lnTo>
                  <a:pt x="227" y="603"/>
                </a:lnTo>
                <a:lnTo>
                  <a:pt x="278" y="603"/>
                </a:lnTo>
                <a:lnTo>
                  <a:pt x="278" y="619"/>
                </a:lnTo>
                <a:lnTo>
                  <a:pt x="353" y="619"/>
                </a:lnTo>
                <a:lnTo>
                  <a:pt x="353" y="650"/>
                </a:lnTo>
                <a:lnTo>
                  <a:pt x="378" y="650"/>
                </a:lnTo>
                <a:lnTo>
                  <a:pt x="378" y="665"/>
                </a:lnTo>
                <a:lnTo>
                  <a:pt x="429" y="665"/>
                </a:lnTo>
                <a:lnTo>
                  <a:pt x="429" y="696"/>
                </a:lnTo>
                <a:lnTo>
                  <a:pt x="454" y="696"/>
                </a:lnTo>
                <a:lnTo>
                  <a:pt x="454" y="743"/>
                </a:lnTo>
                <a:lnTo>
                  <a:pt x="479" y="743"/>
                </a:lnTo>
                <a:lnTo>
                  <a:pt x="479" y="759"/>
                </a:lnTo>
                <a:lnTo>
                  <a:pt x="529" y="759"/>
                </a:lnTo>
                <a:lnTo>
                  <a:pt x="529" y="804"/>
                </a:lnTo>
                <a:lnTo>
                  <a:pt x="579" y="804"/>
                </a:lnTo>
                <a:lnTo>
                  <a:pt x="579" y="851"/>
                </a:lnTo>
                <a:lnTo>
                  <a:pt x="605" y="851"/>
                </a:lnTo>
                <a:lnTo>
                  <a:pt x="605" y="866"/>
                </a:lnTo>
                <a:lnTo>
                  <a:pt x="630" y="866"/>
                </a:lnTo>
                <a:lnTo>
                  <a:pt x="630" y="897"/>
                </a:lnTo>
                <a:lnTo>
                  <a:pt x="679" y="897"/>
                </a:lnTo>
                <a:lnTo>
                  <a:pt x="679" y="913"/>
                </a:lnTo>
                <a:lnTo>
                  <a:pt x="705" y="913"/>
                </a:lnTo>
                <a:lnTo>
                  <a:pt x="705" y="944"/>
                </a:lnTo>
                <a:lnTo>
                  <a:pt x="730" y="944"/>
                </a:lnTo>
                <a:lnTo>
                  <a:pt x="730" y="990"/>
                </a:lnTo>
                <a:lnTo>
                  <a:pt x="755" y="990"/>
                </a:lnTo>
                <a:lnTo>
                  <a:pt x="755" y="1006"/>
                </a:lnTo>
                <a:lnTo>
                  <a:pt x="781" y="1006"/>
                </a:lnTo>
                <a:lnTo>
                  <a:pt x="781" y="1068"/>
                </a:lnTo>
                <a:lnTo>
                  <a:pt x="806" y="1068"/>
                </a:lnTo>
                <a:lnTo>
                  <a:pt x="806" y="1083"/>
                </a:lnTo>
                <a:lnTo>
                  <a:pt x="831" y="1083"/>
                </a:lnTo>
                <a:lnTo>
                  <a:pt x="831" y="1114"/>
                </a:lnTo>
                <a:lnTo>
                  <a:pt x="856" y="1114"/>
                </a:lnTo>
                <a:lnTo>
                  <a:pt x="856" y="1175"/>
                </a:lnTo>
                <a:lnTo>
                  <a:pt x="881" y="1175"/>
                </a:lnTo>
                <a:lnTo>
                  <a:pt x="881" y="1222"/>
                </a:lnTo>
                <a:lnTo>
                  <a:pt x="906" y="1222"/>
                </a:lnTo>
                <a:lnTo>
                  <a:pt x="906" y="1238"/>
                </a:lnTo>
                <a:lnTo>
                  <a:pt x="932" y="1238"/>
                </a:lnTo>
                <a:lnTo>
                  <a:pt x="932" y="1269"/>
                </a:lnTo>
                <a:lnTo>
                  <a:pt x="982" y="1269"/>
                </a:lnTo>
                <a:lnTo>
                  <a:pt x="982" y="1346"/>
                </a:lnTo>
                <a:lnTo>
                  <a:pt x="1007" y="1346"/>
                </a:lnTo>
                <a:lnTo>
                  <a:pt x="1007" y="1362"/>
                </a:lnTo>
                <a:lnTo>
                  <a:pt x="1032" y="1362"/>
                </a:lnTo>
                <a:lnTo>
                  <a:pt x="1032" y="1392"/>
                </a:lnTo>
                <a:lnTo>
                  <a:pt x="1057" y="1392"/>
                </a:lnTo>
                <a:lnTo>
                  <a:pt x="1057" y="1408"/>
                </a:lnTo>
                <a:lnTo>
                  <a:pt x="1082" y="1408"/>
                </a:lnTo>
                <a:lnTo>
                  <a:pt x="1082" y="1439"/>
                </a:lnTo>
                <a:lnTo>
                  <a:pt x="1108" y="1439"/>
                </a:lnTo>
                <a:lnTo>
                  <a:pt x="1108" y="1470"/>
                </a:lnTo>
                <a:lnTo>
                  <a:pt x="1158" y="1470"/>
                </a:lnTo>
                <a:lnTo>
                  <a:pt x="1158" y="1500"/>
                </a:lnTo>
                <a:lnTo>
                  <a:pt x="1184" y="1500"/>
                </a:lnTo>
                <a:lnTo>
                  <a:pt x="1184" y="1532"/>
                </a:lnTo>
                <a:lnTo>
                  <a:pt x="1208" y="1532"/>
                </a:lnTo>
                <a:lnTo>
                  <a:pt x="1208" y="1547"/>
                </a:lnTo>
                <a:lnTo>
                  <a:pt x="1233" y="1547"/>
                </a:lnTo>
                <a:lnTo>
                  <a:pt x="1233" y="1593"/>
                </a:lnTo>
                <a:lnTo>
                  <a:pt x="1258" y="1593"/>
                </a:lnTo>
                <a:lnTo>
                  <a:pt x="1258" y="1624"/>
                </a:lnTo>
                <a:lnTo>
                  <a:pt x="1309" y="1624"/>
                </a:lnTo>
                <a:lnTo>
                  <a:pt x="1309" y="1640"/>
                </a:lnTo>
                <a:lnTo>
                  <a:pt x="1384" y="1640"/>
                </a:lnTo>
                <a:lnTo>
                  <a:pt x="1384" y="1656"/>
                </a:lnTo>
                <a:lnTo>
                  <a:pt x="1409" y="1656"/>
                </a:lnTo>
                <a:lnTo>
                  <a:pt x="1409" y="1671"/>
                </a:lnTo>
                <a:lnTo>
                  <a:pt x="1485" y="1671"/>
                </a:lnTo>
                <a:lnTo>
                  <a:pt x="1485" y="1702"/>
                </a:lnTo>
                <a:lnTo>
                  <a:pt x="1510" y="1702"/>
                </a:lnTo>
                <a:lnTo>
                  <a:pt x="1510" y="1733"/>
                </a:lnTo>
                <a:lnTo>
                  <a:pt x="1536" y="1733"/>
                </a:lnTo>
                <a:lnTo>
                  <a:pt x="1536" y="1764"/>
                </a:lnTo>
                <a:lnTo>
                  <a:pt x="1585" y="1764"/>
                </a:lnTo>
                <a:lnTo>
                  <a:pt x="1585" y="1794"/>
                </a:lnTo>
                <a:lnTo>
                  <a:pt x="1611" y="1794"/>
                </a:lnTo>
                <a:lnTo>
                  <a:pt x="1611" y="1826"/>
                </a:lnTo>
                <a:lnTo>
                  <a:pt x="1661" y="1826"/>
                </a:lnTo>
                <a:lnTo>
                  <a:pt x="1661" y="1841"/>
                </a:lnTo>
                <a:lnTo>
                  <a:pt x="1686" y="1841"/>
                </a:lnTo>
                <a:lnTo>
                  <a:pt x="1686" y="1857"/>
                </a:lnTo>
                <a:lnTo>
                  <a:pt x="1736" y="1857"/>
                </a:lnTo>
                <a:lnTo>
                  <a:pt x="1736" y="1872"/>
                </a:lnTo>
                <a:lnTo>
                  <a:pt x="1761" y="1872"/>
                </a:lnTo>
                <a:lnTo>
                  <a:pt x="1761" y="1888"/>
                </a:lnTo>
                <a:lnTo>
                  <a:pt x="1787" y="1888"/>
                </a:lnTo>
                <a:lnTo>
                  <a:pt x="1787" y="1903"/>
                </a:lnTo>
                <a:lnTo>
                  <a:pt x="1837" y="1903"/>
                </a:lnTo>
                <a:lnTo>
                  <a:pt x="1837" y="1918"/>
                </a:lnTo>
                <a:lnTo>
                  <a:pt x="1863" y="1918"/>
                </a:lnTo>
                <a:lnTo>
                  <a:pt x="1863" y="1996"/>
                </a:lnTo>
                <a:lnTo>
                  <a:pt x="1888" y="1996"/>
                </a:lnTo>
                <a:lnTo>
                  <a:pt x="1888" y="2058"/>
                </a:lnTo>
                <a:lnTo>
                  <a:pt x="1912" y="2058"/>
                </a:lnTo>
                <a:lnTo>
                  <a:pt x="1912" y="2074"/>
                </a:lnTo>
              </a:path>
            </a:pathLst>
          </a:custGeom>
          <a:noFill/>
          <a:ln w="34925" cap="rnd">
            <a:solidFill>
              <a:schemeClr val="tx1"/>
            </a:solidFill>
            <a:prstDash val="sysDot"/>
            <a:round/>
            <a:headEnd/>
            <a:tailEnd/>
          </a:ln>
        </p:spPr>
        <p:txBody>
          <a:bodyPr/>
          <a:lstStyle/>
          <a:p>
            <a:endParaRPr lang="en-US" dirty="0"/>
          </a:p>
        </p:txBody>
      </p:sp>
      <p:sp>
        <p:nvSpPr>
          <p:cNvPr id="47143" name="Rectangle 39"/>
          <p:cNvSpPr>
            <a:spLocks noChangeArrowheads="1"/>
          </p:cNvSpPr>
          <p:nvPr/>
        </p:nvSpPr>
        <p:spPr bwMode="auto">
          <a:xfrm>
            <a:off x="2819400" y="990600"/>
            <a:ext cx="3581400" cy="4876800"/>
          </a:xfrm>
          <a:prstGeom prst="rect">
            <a:avLst/>
          </a:prstGeom>
          <a:noFill/>
          <a:ln w="9525">
            <a:solidFill>
              <a:schemeClr val="tx1"/>
            </a:solidFill>
            <a:miter lim="800000"/>
            <a:headEnd/>
            <a:tailEnd/>
          </a:ln>
        </p:spPr>
        <p:txBody>
          <a:bodyPr/>
          <a:lstStyle/>
          <a:p>
            <a:pPr eaLnBrk="1" hangingPunct="1"/>
            <a:endParaRPr lang="en-US" sz="1800" dirty="0">
              <a:latin typeface="Calibri" pitchFamily="34" charset="0"/>
              <a:ea typeface="ヒラギノ角ゴ Pro W3" pitchFamily="-60" charset="-128"/>
            </a:endParaRPr>
          </a:p>
        </p:txBody>
      </p:sp>
      <p:sp>
        <p:nvSpPr>
          <p:cNvPr id="47144" name="Text Box 40"/>
          <p:cNvSpPr txBox="1">
            <a:spLocks noChangeArrowheads="1"/>
          </p:cNvSpPr>
          <p:nvPr/>
        </p:nvSpPr>
        <p:spPr bwMode="auto">
          <a:xfrm>
            <a:off x="3124200" y="4953000"/>
            <a:ext cx="2743200" cy="366713"/>
          </a:xfrm>
          <a:prstGeom prst="rect">
            <a:avLst/>
          </a:prstGeom>
          <a:noFill/>
          <a:ln w="9525">
            <a:noFill/>
            <a:miter lim="800000"/>
            <a:headEnd/>
            <a:tailEnd/>
          </a:ln>
        </p:spPr>
        <p:txBody>
          <a:bodyPr>
            <a:spAutoFit/>
          </a:bodyPr>
          <a:lstStyle/>
          <a:p>
            <a:r>
              <a:rPr lang="en-US" sz="1800" dirty="0">
                <a:ea typeface="ヒラギノ角ゴ Pro W3" pitchFamily="-60" charset="-128"/>
              </a:rPr>
              <a:t>RH = 1.6  CI=1.2,2.0</a:t>
            </a:r>
          </a:p>
        </p:txBody>
      </p:sp>
      <p:sp>
        <p:nvSpPr>
          <p:cNvPr id="47145" name="Text Box 41"/>
          <p:cNvSpPr txBox="1">
            <a:spLocks noChangeArrowheads="1"/>
          </p:cNvSpPr>
          <p:nvPr/>
        </p:nvSpPr>
        <p:spPr bwMode="auto">
          <a:xfrm>
            <a:off x="3690938" y="474663"/>
            <a:ext cx="184150" cy="579437"/>
          </a:xfrm>
          <a:prstGeom prst="rect">
            <a:avLst/>
          </a:prstGeom>
          <a:noFill/>
          <a:ln w="9525">
            <a:noFill/>
            <a:miter lim="800000"/>
            <a:headEnd/>
            <a:tailEnd/>
          </a:ln>
        </p:spPr>
        <p:txBody>
          <a:bodyPr wrap="none">
            <a:spAutoFit/>
          </a:bodyPr>
          <a:lstStyle/>
          <a:p>
            <a:endParaRPr lang="en-US" sz="3200" dirty="0">
              <a:ea typeface="ヒラギノ角ゴ Pro W3" pitchFamily="-60" charset="-128"/>
            </a:endParaRPr>
          </a:p>
        </p:txBody>
      </p:sp>
      <p:sp>
        <p:nvSpPr>
          <p:cNvPr id="47146" name="Text Box 42"/>
          <p:cNvSpPr txBox="1">
            <a:spLocks noChangeArrowheads="1"/>
          </p:cNvSpPr>
          <p:nvPr/>
        </p:nvSpPr>
        <p:spPr bwMode="auto">
          <a:xfrm>
            <a:off x="893763" y="381000"/>
            <a:ext cx="7488237" cy="457200"/>
          </a:xfrm>
          <a:prstGeom prst="rect">
            <a:avLst/>
          </a:prstGeom>
          <a:noFill/>
          <a:ln w="9525">
            <a:noFill/>
            <a:miter lim="800000"/>
            <a:headEnd/>
            <a:tailEnd/>
          </a:ln>
        </p:spPr>
        <p:txBody>
          <a:bodyPr>
            <a:spAutoFit/>
          </a:bodyPr>
          <a:lstStyle/>
          <a:p>
            <a:r>
              <a:rPr lang="en-US" dirty="0">
                <a:ea typeface="ヒラギノ角ゴ Pro W3" pitchFamily="-60" charset="-128"/>
              </a:rPr>
              <a:t>Incentives Improve Retention in Counseling Treatment</a:t>
            </a:r>
            <a:endParaRPr lang="en-US" sz="3200" dirty="0">
              <a:ea typeface="ヒラギノ角ゴ Pro W3" pitchFamily="-60" charset="-128"/>
            </a:endParaRPr>
          </a:p>
        </p:txBody>
      </p:sp>
      <p:sp>
        <p:nvSpPr>
          <p:cNvPr id="47147" name="Text Box 43"/>
          <p:cNvSpPr txBox="1">
            <a:spLocks noChangeArrowheads="1"/>
          </p:cNvSpPr>
          <p:nvPr/>
        </p:nvSpPr>
        <p:spPr bwMode="auto">
          <a:xfrm>
            <a:off x="4632325" y="1104900"/>
            <a:ext cx="184150" cy="457200"/>
          </a:xfrm>
          <a:prstGeom prst="rect">
            <a:avLst/>
          </a:prstGeom>
          <a:noFill/>
          <a:ln w="9525">
            <a:noFill/>
            <a:miter lim="800000"/>
            <a:headEnd/>
            <a:tailEnd/>
          </a:ln>
        </p:spPr>
        <p:txBody>
          <a:bodyPr wrap="none">
            <a:spAutoFit/>
          </a:bodyPr>
          <a:lstStyle/>
          <a:p>
            <a:endParaRPr lang="en-US" u="sng" dirty="0">
              <a:latin typeface="Calibri" pitchFamily="34" charset="0"/>
              <a:ea typeface="ヒラギノ角ゴ Pro W3" pitchFamily="-60" charset="-128"/>
            </a:endParaRPr>
          </a:p>
        </p:txBody>
      </p:sp>
      <p:grpSp>
        <p:nvGrpSpPr>
          <p:cNvPr id="47148" name="Group 44"/>
          <p:cNvGrpSpPr>
            <a:grpSpLocks/>
          </p:cNvGrpSpPr>
          <p:nvPr/>
        </p:nvGrpSpPr>
        <p:grpSpPr bwMode="auto">
          <a:xfrm>
            <a:off x="3962400" y="1265238"/>
            <a:ext cx="1870075" cy="777875"/>
            <a:chOff x="1968" y="2525"/>
            <a:chExt cx="1178" cy="490"/>
          </a:xfrm>
        </p:grpSpPr>
        <p:sp>
          <p:nvSpPr>
            <p:cNvPr id="47151" name="Line 45"/>
            <p:cNvSpPr>
              <a:spLocks noChangeShapeType="1"/>
            </p:cNvSpPr>
            <p:nvPr/>
          </p:nvSpPr>
          <p:spPr bwMode="auto">
            <a:xfrm>
              <a:off x="2313" y="2640"/>
              <a:ext cx="1" cy="1"/>
            </a:xfrm>
            <a:prstGeom prst="line">
              <a:avLst/>
            </a:prstGeom>
            <a:noFill/>
            <a:ln w="1588">
              <a:solidFill>
                <a:schemeClr val="tx1"/>
              </a:solidFill>
              <a:round/>
              <a:headEnd/>
              <a:tailEnd/>
            </a:ln>
          </p:spPr>
          <p:txBody>
            <a:bodyPr/>
            <a:lstStyle/>
            <a:p>
              <a:endParaRPr lang="en-US" dirty="0"/>
            </a:p>
          </p:txBody>
        </p:sp>
        <p:grpSp>
          <p:nvGrpSpPr>
            <p:cNvPr id="47152" name="Group 46"/>
            <p:cNvGrpSpPr>
              <a:grpSpLocks/>
            </p:cNvGrpSpPr>
            <p:nvPr/>
          </p:nvGrpSpPr>
          <p:grpSpPr bwMode="auto">
            <a:xfrm>
              <a:off x="2016" y="2765"/>
              <a:ext cx="1042" cy="250"/>
              <a:chOff x="2017" y="2285"/>
              <a:chExt cx="1042" cy="250"/>
            </a:xfrm>
          </p:grpSpPr>
          <p:sp>
            <p:nvSpPr>
              <p:cNvPr id="47156" name="Line 47"/>
              <p:cNvSpPr>
                <a:spLocks noChangeShapeType="1"/>
              </p:cNvSpPr>
              <p:nvPr/>
            </p:nvSpPr>
            <p:spPr bwMode="auto">
              <a:xfrm>
                <a:off x="2017" y="2366"/>
                <a:ext cx="24" cy="1"/>
              </a:xfrm>
              <a:prstGeom prst="line">
                <a:avLst/>
              </a:prstGeom>
              <a:noFill/>
              <a:ln w="25400">
                <a:solidFill>
                  <a:schemeClr val="tx1"/>
                </a:solidFill>
                <a:round/>
                <a:headEnd/>
                <a:tailEnd/>
              </a:ln>
            </p:spPr>
            <p:txBody>
              <a:bodyPr/>
              <a:lstStyle/>
              <a:p>
                <a:endParaRPr lang="en-US" dirty="0"/>
              </a:p>
            </p:txBody>
          </p:sp>
          <p:sp>
            <p:nvSpPr>
              <p:cNvPr id="47157" name="Line 48"/>
              <p:cNvSpPr>
                <a:spLocks noChangeShapeType="1"/>
              </p:cNvSpPr>
              <p:nvPr/>
            </p:nvSpPr>
            <p:spPr bwMode="auto">
              <a:xfrm>
                <a:off x="2065" y="2366"/>
                <a:ext cx="24" cy="1"/>
              </a:xfrm>
              <a:prstGeom prst="line">
                <a:avLst/>
              </a:prstGeom>
              <a:noFill/>
              <a:ln w="25400">
                <a:solidFill>
                  <a:schemeClr val="tx1"/>
                </a:solidFill>
                <a:round/>
                <a:headEnd/>
                <a:tailEnd/>
              </a:ln>
            </p:spPr>
            <p:txBody>
              <a:bodyPr/>
              <a:lstStyle/>
              <a:p>
                <a:endParaRPr lang="en-US" dirty="0"/>
              </a:p>
            </p:txBody>
          </p:sp>
          <p:sp>
            <p:nvSpPr>
              <p:cNvPr id="47158" name="Line 49"/>
              <p:cNvSpPr>
                <a:spLocks noChangeShapeType="1"/>
              </p:cNvSpPr>
              <p:nvPr/>
            </p:nvSpPr>
            <p:spPr bwMode="auto">
              <a:xfrm>
                <a:off x="2113" y="2366"/>
                <a:ext cx="24" cy="1"/>
              </a:xfrm>
              <a:prstGeom prst="line">
                <a:avLst/>
              </a:prstGeom>
              <a:noFill/>
              <a:ln w="25400">
                <a:solidFill>
                  <a:schemeClr val="tx1"/>
                </a:solidFill>
                <a:round/>
                <a:headEnd/>
                <a:tailEnd/>
              </a:ln>
            </p:spPr>
            <p:txBody>
              <a:bodyPr/>
              <a:lstStyle/>
              <a:p>
                <a:endParaRPr lang="en-US" dirty="0"/>
              </a:p>
            </p:txBody>
          </p:sp>
          <p:sp>
            <p:nvSpPr>
              <p:cNvPr id="47159" name="Line 50"/>
              <p:cNvSpPr>
                <a:spLocks noChangeShapeType="1"/>
              </p:cNvSpPr>
              <p:nvPr/>
            </p:nvSpPr>
            <p:spPr bwMode="auto">
              <a:xfrm>
                <a:off x="2162" y="2366"/>
                <a:ext cx="24" cy="1"/>
              </a:xfrm>
              <a:prstGeom prst="line">
                <a:avLst/>
              </a:prstGeom>
              <a:noFill/>
              <a:ln w="25400">
                <a:solidFill>
                  <a:schemeClr val="tx1"/>
                </a:solidFill>
                <a:round/>
                <a:headEnd/>
                <a:tailEnd/>
              </a:ln>
            </p:spPr>
            <p:txBody>
              <a:bodyPr/>
              <a:lstStyle/>
              <a:p>
                <a:endParaRPr lang="en-US" dirty="0"/>
              </a:p>
            </p:txBody>
          </p:sp>
          <p:sp>
            <p:nvSpPr>
              <p:cNvPr id="47160" name="Line 51"/>
              <p:cNvSpPr>
                <a:spLocks noChangeShapeType="1"/>
              </p:cNvSpPr>
              <p:nvPr/>
            </p:nvSpPr>
            <p:spPr bwMode="auto">
              <a:xfrm>
                <a:off x="2211" y="2366"/>
                <a:ext cx="24" cy="1"/>
              </a:xfrm>
              <a:prstGeom prst="line">
                <a:avLst/>
              </a:prstGeom>
              <a:noFill/>
              <a:ln w="25400">
                <a:solidFill>
                  <a:schemeClr val="tx1"/>
                </a:solidFill>
                <a:round/>
                <a:headEnd/>
                <a:tailEnd/>
              </a:ln>
            </p:spPr>
            <p:txBody>
              <a:bodyPr/>
              <a:lstStyle/>
              <a:p>
                <a:endParaRPr lang="en-US" dirty="0"/>
              </a:p>
            </p:txBody>
          </p:sp>
          <p:sp>
            <p:nvSpPr>
              <p:cNvPr id="47161" name="Line 52"/>
              <p:cNvSpPr>
                <a:spLocks noChangeShapeType="1"/>
              </p:cNvSpPr>
              <p:nvPr/>
            </p:nvSpPr>
            <p:spPr bwMode="auto">
              <a:xfrm>
                <a:off x="2259" y="2366"/>
                <a:ext cx="24" cy="1"/>
              </a:xfrm>
              <a:prstGeom prst="line">
                <a:avLst/>
              </a:prstGeom>
              <a:noFill/>
              <a:ln w="25400">
                <a:solidFill>
                  <a:schemeClr val="tx1"/>
                </a:solidFill>
                <a:round/>
                <a:headEnd/>
                <a:tailEnd/>
              </a:ln>
            </p:spPr>
            <p:txBody>
              <a:bodyPr/>
              <a:lstStyle/>
              <a:p>
                <a:endParaRPr lang="en-US" dirty="0"/>
              </a:p>
            </p:txBody>
          </p:sp>
          <p:sp>
            <p:nvSpPr>
              <p:cNvPr id="47162" name="Line 53"/>
              <p:cNvSpPr>
                <a:spLocks noChangeShapeType="1"/>
              </p:cNvSpPr>
              <p:nvPr/>
            </p:nvSpPr>
            <p:spPr bwMode="auto">
              <a:xfrm>
                <a:off x="2313" y="2374"/>
                <a:ext cx="1" cy="1"/>
              </a:xfrm>
              <a:prstGeom prst="line">
                <a:avLst/>
              </a:prstGeom>
              <a:noFill/>
              <a:ln w="1588">
                <a:solidFill>
                  <a:schemeClr val="tx1"/>
                </a:solidFill>
                <a:round/>
                <a:headEnd/>
                <a:tailEnd/>
              </a:ln>
            </p:spPr>
            <p:txBody>
              <a:bodyPr/>
              <a:lstStyle/>
              <a:p>
                <a:endParaRPr lang="en-US" dirty="0"/>
              </a:p>
            </p:txBody>
          </p:sp>
          <p:sp>
            <p:nvSpPr>
              <p:cNvPr id="47163" name="Text Box 54"/>
              <p:cNvSpPr txBox="1">
                <a:spLocks noChangeArrowheads="1"/>
              </p:cNvSpPr>
              <p:nvPr/>
            </p:nvSpPr>
            <p:spPr bwMode="auto">
              <a:xfrm>
                <a:off x="2410" y="2285"/>
                <a:ext cx="649" cy="250"/>
              </a:xfrm>
              <a:prstGeom prst="rect">
                <a:avLst/>
              </a:prstGeom>
              <a:noFill/>
              <a:ln w="9525">
                <a:noFill/>
                <a:miter lim="800000"/>
                <a:headEnd/>
                <a:tailEnd/>
              </a:ln>
            </p:spPr>
            <p:txBody>
              <a:bodyPr wrap="none">
                <a:spAutoFit/>
              </a:bodyPr>
              <a:lstStyle/>
              <a:p>
                <a:r>
                  <a:rPr lang="en-US" sz="2000" b="1" dirty="0">
                    <a:ea typeface="ヒラギノ角ゴ Pro W3" pitchFamily="-60" charset="-128"/>
                  </a:rPr>
                  <a:t>Control</a:t>
                </a:r>
                <a:endParaRPr lang="en-US" sz="3200" dirty="0">
                  <a:ea typeface="ヒラギノ角ゴ Pro W3" pitchFamily="-60" charset="-128"/>
                </a:endParaRPr>
              </a:p>
            </p:txBody>
          </p:sp>
        </p:grpSp>
        <p:sp>
          <p:nvSpPr>
            <p:cNvPr id="47153" name="Text Box 55"/>
            <p:cNvSpPr txBox="1">
              <a:spLocks noChangeArrowheads="1"/>
            </p:cNvSpPr>
            <p:nvPr/>
          </p:nvSpPr>
          <p:spPr bwMode="auto">
            <a:xfrm>
              <a:off x="2400" y="2525"/>
              <a:ext cx="746" cy="250"/>
            </a:xfrm>
            <a:prstGeom prst="rect">
              <a:avLst/>
            </a:prstGeom>
            <a:noFill/>
            <a:ln w="9525">
              <a:noFill/>
              <a:miter lim="800000"/>
              <a:headEnd/>
              <a:tailEnd/>
            </a:ln>
          </p:spPr>
          <p:txBody>
            <a:bodyPr wrap="none">
              <a:spAutoFit/>
            </a:bodyPr>
            <a:lstStyle/>
            <a:p>
              <a:r>
                <a:rPr lang="en-US" sz="2000" b="1" dirty="0">
                  <a:ea typeface="ヒラギノ角ゴ Pro W3" pitchFamily="-60" charset="-128"/>
                </a:rPr>
                <a:t>Incentive</a:t>
              </a:r>
              <a:endParaRPr lang="en-US" sz="2000" dirty="0">
                <a:ea typeface="ヒラギノ角ゴ Pro W3" pitchFamily="-60" charset="-128"/>
              </a:endParaRPr>
            </a:p>
          </p:txBody>
        </p:sp>
        <p:sp>
          <p:nvSpPr>
            <p:cNvPr id="47154" name="Line 56"/>
            <p:cNvSpPr>
              <a:spLocks noChangeShapeType="1"/>
            </p:cNvSpPr>
            <p:nvPr/>
          </p:nvSpPr>
          <p:spPr bwMode="auto">
            <a:xfrm>
              <a:off x="1968" y="2592"/>
              <a:ext cx="288" cy="0"/>
            </a:xfrm>
            <a:prstGeom prst="line">
              <a:avLst/>
            </a:prstGeom>
            <a:noFill/>
            <a:ln w="28575">
              <a:solidFill>
                <a:schemeClr val="tx1"/>
              </a:solidFill>
              <a:round/>
              <a:headEnd/>
              <a:tailEnd/>
            </a:ln>
          </p:spPr>
          <p:txBody>
            <a:bodyPr wrap="none" anchor="ctr"/>
            <a:lstStyle/>
            <a:p>
              <a:endParaRPr lang="en-US" dirty="0"/>
            </a:p>
          </p:txBody>
        </p:sp>
        <p:sp>
          <p:nvSpPr>
            <p:cNvPr id="47155" name="Line 57"/>
            <p:cNvSpPr>
              <a:spLocks noChangeShapeType="1"/>
            </p:cNvSpPr>
            <p:nvPr/>
          </p:nvSpPr>
          <p:spPr bwMode="auto">
            <a:xfrm>
              <a:off x="2160" y="2592"/>
              <a:ext cx="96" cy="0"/>
            </a:xfrm>
            <a:prstGeom prst="line">
              <a:avLst/>
            </a:prstGeom>
            <a:noFill/>
            <a:ln w="9525">
              <a:solidFill>
                <a:schemeClr val="tx1"/>
              </a:solidFill>
              <a:round/>
              <a:headEnd/>
              <a:tailEnd/>
            </a:ln>
          </p:spPr>
          <p:txBody>
            <a:bodyPr wrap="none" anchor="ctr"/>
            <a:lstStyle/>
            <a:p>
              <a:endParaRPr lang="en-US" dirty="0"/>
            </a:p>
          </p:txBody>
        </p:sp>
      </p:grpSp>
      <p:sp>
        <p:nvSpPr>
          <p:cNvPr id="47149" name="Text Box 58"/>
          <p:cNvSpPr txBox="1">
            <a:spLocks noChangeArrowheads="1"/>
          </p:cNvSpPr>
          <p:nvPr/>
        </p:nvSpPr>
        <p:spPr bwMode="auto">
          <a:xfrm>
            <a:off x="5562600" y="2895600"/>
            <a:ext cx="1212850" cy="366713"/>
          </a:xfrm>
          <a:prstGeom prst="rect">
            <a:avLst/>
          </a:prstGeom>
          <a:noFill/>
          <a:ln w="9525">
            <a:noFill/>
            <a:miter lim="800000"/>
            <a:headEnd/>
            <a:tailEnd/>
          </a:ln>
        </p:spPr>
        <p:txBody>
          <a:bodyPr>
            <a:spAutoFit/>
          </a:bodyPr>
          <a:lstStyle/>
          <a:p>
            <a:r>
              <a:rPr lang="en-US" sz="1800" dirty="0">
                <a:latin typeface="Calibri" pitchFamily="34" charset="0"/>
                <a:ea typeface="ヒラギノ角ゴ Pro W3" pitchFamily="-60" charset="-128"/>
              </a:rPr>
              <a:t>50%</a:t>
            </a:r>
            <a:endParaRPr lang="en-US" u="sng" dirty="0">
              <a:latin typeface="Calibri" pitchFamily="34" charset="0"/>
              <a:ea typeface="ヒラギノ角ゴ Pro W3" pitchFamily="-60" charset="-128"/>
            </a:endParaRPr>
          </a:p>
        </p:txBody>
      </p:sp>
      <p:sp>
        <p:nvSpPr>
          <p:cNvPr id="47150" name="Text Box 59"/>
          <p:cNvSpPr txBox="1">
            <a:spLocks noChangeArrowheads="1"/>
          </p:cNvSpPr>
          <p:nvPr/>
        </p:nvSpPr>
        <p:spPr bwMode="auto">
          <a:xfrm>
            <a:off x="5562600" y="4191000"/>
            <a:ext cx="914400" cy="366713"/>
          </a:xfrm>
          <a:prstGeom prst="rect">
            <a:avLst/>
          </a:prstGeom>
          <a:noFill/>
          <a:ln w="9525">
            <a:noFill/>
            <a:miter lim="800000"/>
            <a:headEnd/>
            <a:tailEnd/>
          </a:ln>
        </p:spPr>
        <p:txBody>
          <a:bodyPr>
            <a:spAutoFit/>
          </a:bodyPr>
          <a:lstStyle/>
          <a:p>
            <a:r>
              <a:rPr lang="en-US" sz="1800" dirty="0">
                <a:latin typeface="Calibri" pitchFamily="34" charset="0"/>
                <a:ea typeface="ヒラギノ角ゴ Pro W3" pitchFamily="-60" charset="-128"/>
              </a:rPr>
              <a:t>35%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609600"/>
            <a:ext cx="7772400" cy="1143000"/>
          </a:xfrm>
        </p:spPr>
        <p:txBody>
          <a:bodyPr rtlCol="0">
            <a:normAutofit fontScale="90000"/>
          </a:bodyPr>
          <a:lstStyle/>
          <a:p>
            <a:pPr eaLnBrk="1" fontAlgn="auto" hangingPunct="1">
              <a:spcAft>
                <a:spcPts val="0"/>
              </a:spcAft>
              <a:defRPr/>
            </a:pPr>
            <a:r>
              <a:rPr lang="en-US" sz="4000" dirty="0" smtClean="0"/>
              <a:t>Psychosocial Site Differences: Raising Performance </a:t>
            </a:r>
          </a:p>
        </p:txBody>
      </p:sp>
      <p:sp>
        <p:nvSpPr>
          <p:cNvPr id="48131" name="Rectangle 3"/>
          <p:cNvSpPr>
            <a:spLocks noGrp="1" noChangeArrowheads="1"/>
          </p:cNvSpPr>
          <p:nvPr>
            <p:ph type="body" idx="4294967295"/>
          </p:nvPr>
        </p:nvSpPr>
        <p:spPr>
          <a:xfrm>
            <a:off x="1143000" y="1905000"/>
            <a:ext cx="7086600" cy="4525963"/>
          </a:xfrm>
        </p:spPr>
        <p:txBody>
          <a:bodyPr/>
          <a:lstStyle/>
          <a:p>
            <a:pPr eaLnBrk="1" hangingPunct="1"/>
            <a:r>
              <a:rPr lang="en-US" dirty="0" smtClean="0"/>
              <a:t>Abstinence incentives worked best in clinics with lower retention </a:t>
            </a:r>
          </a:p>
          <a:p>
            <a:pPr lvl="1" eaLnBrk="1" hangingPunct="1"/>
            <a:r>
              <a:rPr lang="en-US" dirty="0" smtClean="0"/>
              <a:t>Control mean = 3.6 - 6.8 weeks</a:t>
            </a:r>
          </a:p>
          <a:p>
            <a:pPr eaLnBrk="1" hangingPunct="1"/>
            <a:endParaRPr lang="en-US" dirty="0" smtClean="0"/>
          </a:p>
          <a:p>
            <a:pPr eaLnBrk="1" hangingPunct="1"/>
            <a:r>
              <a:rPr lang="en-US" dirty="0" smtClean="0"/>
              <a:t>Clinics where clients were usually retained for 8 weeks didn’t show improved retention with incentives</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609600"/>
            <a:ext cx="7772400" cy="1143000"/>
          </a:xfrm>
        </p:spPr>
        <p:txBody>
          <a:bodyPr/>
          <a:lstStyle/>
          <a:p>
            <a:pPr eaLnBrk="1" hangingPunct="1"/>
            <a:r>
              <a:rPr lang="en-US" sz="3600" dirty="0" smtClean="0"/>
              <a:t>RESEARCH CONCLUSIONS</a:t>
            </a:r>
            <a:endParaRPr lang="en-US" dirty="0" smtClean="0"/>
          </a:p>
        </p:txBody>
      </p:sp>
      <p:sp>
        <p:nvSpPr>
          <p:cNvPr id="49155" name="Rectangle 3"/>
          <p:cNvSpPr>
            <a:spLocks noGrp="1" noChangeArrowheads="1"/>
          </p:cNvSpPr>
          <p:nvPr>
            <p:ph type="body" idx="4294967295"/>
          </p:nvPr>
        </p:nvSpPr>
        <p:spPr>
          <a:xfrm>
            <a:off x="0" y="1295400"/>
            <a:ext cx="6781800" cy="4373563"/>
          </a:xfrm>
        </p:spPr>
        <p:txBody>
          <a:bodyPr/>
          <a:lstStyle/>
          <a:p>
            <a:pPr eaLnBrk="1" hangingPunct="1">
              <a:buFontTx/>
              <a:buNone/>
            </a:pPr>
            <a:endParaRPr lang="en-US" dirty="0" smtClean="0"/>
          </a:p>
          <a:p>
            <a:pPr eaLnBrk="1" hangingPunct="1">
              <a:buFontTx/>
              <a:buNone/>
            </a:pPr>
            <a:r>
              <a:rPr lang="en-US" dirty="0" smtClean="0"/>
              <a:t>	</a:t>
            </a:r>
            <a:r>
              <a:rPr lang="en-US" sz="4000" dirty="0" smtClean="0"/>
              <a:t>Incentives can improve client outcomes on retention and drug use when implemented in community treatment programs</a:t>
            </a:r>
          </a:p>
        </p:txBody>
      </p:sp>
      <p:pic>
        <p:nvPicPr>
          <p:cNvPr id="49156" name="Picture 4" descr="C:\WINDOWS\Application Data\Microsoft\Media Catalog\Downloaded Clips\cl25\j0093373.wmf"/>
          <p:cNvPicPr>
            <a:picLocks noChangeAspect="1" noChangeArrowheads="1"/>
          </p:cNvPicPr>
          <p:nvPr/>
        </p:nvPicPr>
        <p:blipFill>
          <a:blip r:embed="rId2" cstate="print"/>
          <a:srcRect/>
          <a:stretch>
            <a:fillRect/>
          </a:stretch>
        </p:blipFill>
        <p:spPr bwMode="auto">
          <a:xfrm>
            <a:off x="5638800" y="2590800"/>
            <a:ext cx="3197225"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How much was paid out in MIEDAR?</a:t>
            </a:r>
          </a:p>
        </p:txBody>
      </p:sp>
      <p:sp>
        <p:nvSpPr>
          <p:cNvPr id="50179" name="Rectangle 3"/>
          <p:cNvSpPr>
            <a:spLocks noGrp="1" noChangeArrowheads="1"/>
          </p:cNvSpPr>
          <p:nvPr>
            <p:ph idx="1"/>
          </p:nvPr>
        </p:nvSpPr>
        <p:spPr/>
        <p:txBody>
          <a:bodyPr/>
          <a:lstStyle/>
          <a:p>
            <a:pPr eaLnBrk="1" hangingPunct="1">
              <a:lnSpc>
                <a:spcPct val="90000"/>
              </a:lnSpc>
            </a:pPr>
            <a:r>
              <a:rPr lang="en-US" sz="2800" dirty="0" smtClean="0"/>
              <a:t>Psychosocial counseling study: </a:t>
            </a:r>
            <a:r>
              <a:rPr lang="en-US" sz="3600" dirty="0" smtClean="0"/>
              <a:t>$203</a:t>
            </a:r>
          </a:p>
          <a:p>
            <a:pPr eaLnBrk="1" hangingPunct="1">
              <a:lnSpc>
                <a:spcPct val="90000"/>
              </a:lnSpc>
            </a:pPr>
            <a:r>
              <a:rPr lang="en-US" sz="2800" dirty="0" smtClean="0"/>
              <a:t>Methadone study: </a:t>
            </a:r>
            <a:r>
              <a:rPr lang="en-US" sz="3600" dirty="0" smtClean="0"/>
              <a:t>$120</a:t>
            </a:r>
          </a:p>
          <a:p>
            <a:pPr eaLnBrk="1" hangingPunct="1">
              <a:lnSpc>
                <a:spcPct val="90000"/>
              </a:lnSpc>
            </a:pPr>
            <a:r>
              <a:rPr lang="en-US" sz="3600" dirty="0" smtClean="0"/>
              <a:t>Why was more $$$ paid out in the psychosocial counseling study?</a:t>
            </a:r>
          </a:p>
          <a:p>
            <a:pPr lvl="1" eaLnBrk="1" hangingPunct="1">
              <a:lnSpc>
                <a:spcPct val="90000"/>
              </a:lnSpc>
              <a:buFontTx/>
              <a:buNone/>
            </a:pPr>
            <a:r>
              <a:rPr lang="en-US" sz="3200" dirty="0" smtClean="0"/>
              <a:t>1) More subjects in study</a:t>
            </a:r>
          </a:p>
          <a:p>
            <a:pPr lvl="1" eaLnBrk="1" hangingPunct="1">
              <a:lnSpc>
                <a:spcPct val="90000"/>
              </a:lnSpc>
              <a:buFontTx/>
              <a:buNone/>
            </a:pPr>
            <a:r>
              <a:rPr lang="en-US" sz="3200" dirty="0" smtClean="0"/>
              <a:t>2) More counseling received</a:t>
            </a:r>
          </a:p>
          <a:p>
            <a:pPr lvl="1" eaLnBrk="1" hangingPunct="1">
              <a:lnSpc>
                <a:spcPct val="90000"/>
              </a:lnSpc>
              <a:buFontTx/>
              <a:buNone/>
            </a:pPr>
            <a:r>
              <a:rPr lang="en-US" sz="3200" dirty="0" smtClean="0"/>
              <a:t>3) More motivated patients </a:t>
            </a:r>
          </a:p>
          <a:p>
            <a:pPr lvl="1" eaLnBrk="1" hangingPunct="1">
              <a:lnSpc>
                <a:spcPct val="90000"/>
              </a:lnSpc>
              <a:buFontTx/>
              <a:buNone/>
            </a:pPr>
            <a:r>
              <a:rPr lang="en-US" sz="3200" dirty="0" smtClean="0"/>
              <a:t>4) Less stimulant drug use overall</a:t>
            </a:r>
          </a:p>
          <a:p>
            <a:pPr lvl="1" eaLnBrk="1" hangingPunct="1">
              <a:lnSpc>
                <a:spcPct val="90000"/>
              </a:lnSpc>
            </a:pPr>
            <a:endParaRPr lang="en-US" sz="3200" dirty="0" smtClean="0"/>
          </a:p>
          <a:p>
            <a:pPr lvl="1" eaLnBrk="1" hangingPunct="1">
              <a:lnSpc>
                <a:spcPct val="90000"/>
              </a:lnSpc>
            </a:pPr>
            <a:endParaRPr lang="en-US" sz="3200" dirty="0" smtClean="0"/>
          </a:p>
          <a:p>
            <a:pPr lvl="1" eaLnBrk="1" hangingPunct="1">
              <a:lnSpc>
                <a:spcPct val="90000"/>
              </a:lnSpc>
            </a:pPr>
            <a:endParaRPr lang="en-US" sz="32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Amount of Money Needed Depends On Target Behavior</a:t>
            </a:r>
          </a:p>
        </p:txBody>
      </p:sp>
      <p:sp>
        <p:nvSpPr>
          <p:cNvPr id="51203" name="Rectangle 3"/>
          <p:cNvSpPr>
            <a:spLocks noGrp="1" noChangeArrowheads="1"/>
          </p:cNvSpPr>
          <p:nvPr>
            <p:ph idx="1"/>
          </p:nvPr>
        </p:nvSpPr>
        <p:spPr>
          <a:xfrm>
            <a:off x="457200" y="2133600"/>
            <a:ext cx="8305800" cy="4114800"/>
          </a:xfrm>
        </p:spPr>
        <p:txBody>
          <a:bodyPr/>
          <a:lstStyle/>
          <a:p>
            <a:pPr eaLnBrk="1" hangingPunct="1"/>
            <a:r>
              <a:rPr lang="en-US" sz="2800" dirty="0" smtClean="0"/>
              <a:t>Attendance</a:t>
            </a:r>
          </a:p>
          <a:p>
            <a:pPr lvl="1" eaLnBrk="1" hangingPunct="1"/>
            <a:r>
              <a:rPr lang="en-US" sz="2400" dirty="0" smtClean="0"/>
              <a:t>Effective studies have offered $250 or less over 12 weeks</a:t>
            </a:r>
          </a:p>
          <a:p>
            <a:pPr eaLnBrk="1" hangingPunct="1"/>
            <a:r>
              <a:rPr lang="en-US" sz="2800" dirty="0" smtClean="0"/>
              <a:t>Drug abstinence </a:t>
            </a:r>
          </a:p>
          <a:p>
            <a:pPr lvl="1" eaLnBrk="1" hangingPunct="1"/>
            <a:r>
              <a:rPr lang="en-US" sz="2400" dirty="0" smtClean="0"/>
              <a:t>Effective studies have offered $250 or more</a:t>
            </a:r>
          </a:p>
          <a:p>
            <a:pPr eaLnBrk="1" hangingPunct="1"/>
            <a:r>
              <a:rPr lang="en-US" sz="2800" dirty="0" smtClean="0"/>
              <a:t>Why?</a:t>
            </a:r>
          </a:p>
          <a:p>
            <a:pPr lvl="1" eaLnBrk="1" hangingPunct="1"/>
            <a:r>
              <a:rPr lang="en-US" sz="2400" dirty="0" smtClean="0"/>
              <a:t>More difficult behavior change requires higher reinforcement values</a:t>
            </a:r>
          </a:p>
          <a:p>
            <a:pPr lvl="1" eaLnBrk="1" hangingPunct="1"/>
            <a:endParaRPr lang="en-US" sz="240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Amount of Money Needed Depends on Problem Severity</a:t>
            </a:r>
          </a:p>
        </p:txBody>
      </p:sp>
      <p:sp>
        <p:nvSpPr>
          <p:cNvPr id="52227" name="Rectangle 3"/>
          <p:cNvSpPr>
            <a:spLocks noGrp="1" noChangeArrowheads="1"/>
          </p:cNvSpPr>
          <p:nvPr>
            <p:ph idx="1"/>
          </p:nvPr>
        </p:nvSpPr>
        <p:spPr>
          <a:xfrm>
            <a:off x="533400" y="2209800"/>
            <a:ext cx="8229600" cy="4114800"/>
          </a:xfrm>
        </p:spPr>
        <p:txBody>
          <a:bodyPr/>
          <a:lstStyle/>
          <a:p>
            <a:pPr eaLnBrk="1" hangingPunct="1"/>
            <a:r>
              <a:rPr lang="en-US" dirty="0" smtClean="0"/>
              <a:t>Recent Petry study divided clients at intake into those testing pos vs neg for stimulant</a:t>
            </a:r>
          </a:p>
          <a:p>
            <a:pPr eaLnBrk="1" hangingPunct="1"/>
            <a:r>
              <a:rPr lang="en-US" dirty="0" smtClean="0"/>
              <a:t>For negative clients, goal is relapse prevention</a:t>
            </a:r>
          </a:p>
          <a:p>
            <a:pPr lvl="1" eaLnBrk="1" hangingPunct="1"/>
            <a:r>
              <a:rPr lang="en-US" dirty="0" smtClean="0"/>
              <a:t>$250 was fine and less may have worked too</a:t>
            </a:r>
          </a:p>
          <a:p>
            <a:pPr eaLnBrk="1" hangingPunct="1"/>
            <a:r>
              <a:rPr lang="en-US" dirty="0" smtClean="0"/>
              <a:t>For positive clients, goal is stopping use</a:t>
            </a:r>
          </a:p>
          <a:p>
            <a:pPr lvl="1" eaLnBrk="1" hangingPunct="1"/>
            <a:r>
              <a:rPr lang="en-US" dirty="0" smtClean="0"/>
              <a:t>$560 was effective but $250 was not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209800"/>
            <a:ext cx="7772400" cy="1143000"/>
          </a:xfrm>
        </p:spPr>
        <p:txBody>
          <a:bodyPr rtlCol="0">
            <a:normAutofit fontScale="90000"/>
          </a:bodyPr>
          <a:lstStyle/>
          <a:p>
            <a:pPr eaLnBrk="1" fontAlgn="auto" hangingPunct="1">
              <a:spcAft>
                <a:spcPts val="0"/>
              </a:spcAft>
              <a:defRPr/>
            </a:pPr>
            <a:r>
              <a:rPr lang="en-US" dirty="0" smtClean="0"/>
              <a:t>Harder the behavior change, more that is needed to motivate change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Same Incentives For All vs Individualized Approach </a:t>
            </a:r>
          </a:p>
        </p:txBody>
      </p:sp>
      <p:sp>
        <p:nvSpPr>
          <p:cNvPr id="54275" name="Rectangle 3"/>
          <p:cNvSpPr>
            <a:spLocks noGrp="1" noChangeArrowheads="1"/>
          </p:cNvSpPr>
          <p:nvPr>
            <p:ph idx="1"/>
          </p:nvPr>
        </p:nvSpPr>
        <p:spPr/>
        <p:txBody>
          <a:bodyPr/>
          <a:lstStyle/>
          <a:p>
            <a:pPr eaLnBrk="1" hangingPunct="1">
              <a:buFontTx/>
              <a:buNone/>
            </a:pPr>
            <a:r>
              <a:rPr lang="en-US" dirty="0" smtClean="0"/>
              <a:t>This is one of the first dilemmas faced in adopting an incentive approach to supplement usual care treatment</a:t>
            </a:r>
          </a:p>
          <a:p>
            <a:pPr eaLnBrk="1" hangingPunct="1"/>
            <a:r>
              <a:rPr lang="en-US" dirty="0" smtClean="0"/>
              <a:t>We recommend same for all while getting your feet wet in use of this technique</a:t>
            </a:r>
          </a:p>
          <a:p>
            <a:pPr lvl="1" eaLnBrk="1" hangingPunct="1"/>
            <a:r>
              <a:rPr lang="en-US" dirty="0" smtClean="0"/>
              <a:t>Easier to learn and implement</a:t>
            </a:r>
          </a:p>
          <a:p>
            <a:pPr lvl="1" eaLnBrk="1" hangingPunct="1"/>
            <a:r>
              <a:rPr lang="en-US" dirty="0" smtClean="0"/>
              <a:t>May be perceived as more “fair” by clients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609600"/>
            <a:ext cx="7772400" cy="1143000"/>
          </a:xfrm>
        </p:spPr>
        <p:txBody>
          <a:bodyPr/>
          <a:lstStyle/>
          <a:p>
            <a:pPr eaLnBrk="1" hangingPunct="1"/>
            <a:r>
              <a:rPr lang="en-US" dirty="0" smtClean="0"/>
              <a:t>A quick review of Session 1 &amp; 2:</a:t>
            </a:r>
          </a:p>
        </p:txBody>
      </p:sp>
      <p:sp>
        <p:nvSpPr>
          <p:cNvPr id="11267" name="Content Placeholder 2"/>
          <p:cNvSpPr>
            <a:spLocks noGrp="1"/>
          </p:cNvSpPr>
          <p:nvPr>
            <p:ph idx="4294967295"/>
          </p:nvPr>
        </p:nvSpPr>
        <p:spPr>
          <a:xfrm>
            <a:off x="533400" y="2209800"/>
            <a:ext cx="7848600" cy="4114800"/>
          </a:xfrm>
        </p:spPr>
        <p:txBody>
          <a:bodyPr/>
          <a:lstStyle/>
          <a:p>
            <a:pPr eaLnBrk="1" hangingPunct="1">
              <a:buFontTx/>
              <a:buNone/>
            </a:pPr>
            <a:r>
              <a:rPr lang="en-US" dirty="0" smtClean="0"/>
              <a:t>We have discussed the principal of contingency management or motivational incentives (interchangeable terms) in which there is some  observable and measurable behavior that is reinforced each time it occurs, and it is often one step in a series of steps that leads to achieving a larger goal.     </a:t>
            </a:r>
          </a:p>
          <a:p>
            <a:pPr eaLnBrk="1" hangingPunct="1">
              <a:buFontTx/>
              <a:buNone/>
            </a:pPr>
            <a:endParaRPr lang="en-US" dirty="0" smtClean="0"/>
          </a:p>
        </p:txBody>
      </p:sp>
      <p:pic>
        <p:nvPicPr>
          <p:cNvPr id="11268" name="Picture 3" descr="chain link contingent.png"/>
          <p:cNvPicPr>
            <a:picLocks noChangeAspect="1"/>
          </p:cNvPicPr>
          <p:nvPr/>
        </p:nvPicPr>
        <p:blipFill>
          <a:blip r:embed="rId3" cstate="print"/>
          <a:srcRect/>
          <a:stretch>
            <a:fillRect/>
          </a:stretch>
        </p:blipFill>
        <p:spPr bwMode="auto">
          <a:xfrm>
            <a:off x="7239000" y="1600200"/>
            <a:ext cx="1209675" cy="108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514600"/>
            <a:ext cx="7772400" cy="1143000"/>
          </a:xfrm>
        </p:spPr>
        <p:txBody>
          <a:bodyPr/>
          <a:lstStyle/>
          <a:p>
            <a:pPr eaLnBrk="1" hangingPunct="1"/>
            <a:r>
              <a:rPr lang="en-US" dirty="0" smtClean="0"/>
              <a:t>Nitty Gritty of How To Do It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Designing A Voucher Program for Abstinence Incentives</a:t>
            </a:r>
          </a:p>
        </p:txBody>
      </p:sp>
      <p:sp>
        <p:nvSpPr>
          <p:cNvPr id="56323" name="Rectangle 3"/>
          <p:cNvSpPr>
            <a:spLocks noGrp="1" noChangeArrowheads="1"/>
          </p:cNvSpPr>
          <p:nvPr>
            <p:ph idx="1"/>
          </p:nvPr>
        </p:nvSpPr>
        <p:spPr/>
        <p:txBody>
          <a:bodyPr/>
          <a:lstStyle/>
          <a:p>
            <a:pPr eaLnBrk="1" hangingPunct="1">
              <a:lnSpc>
                <a:spcPct val="90000"/>
              </a:lnSpc>
            </a:pPr>
            <a:r>
              <a:rPr lang="en-US" sz="2800" dirty="0" smtClean="0"/>
              <a:t>Decide on maximum earnings per patient</a:t>
            </a:r>
          </a:p>
          <a:p>
            <a:pPr lvl="1" eaLnBrk="1" hangingPunct="1">
              <a:lnSpc>
                <a:spcPct val="90000"/>
              </a:lnSpc>
            </a:pPr>
            <a:r>
              <a:rPr lang="en-US" sz="2400" dirty="0" smtClean="0"/>
              <a:t>$400-$600 may be needed for active drug users</a:t>
            </a:r>
          </a:p>
          <a:p>
            <a:pPr lvl="1" eaLnBrk="1" hangingPunct="1">
              <a:lnSpc>
                <a:spcPct val="90000"/>
              </a:lnSpc>
            </a:pPr>
            <a:r>
              <a:rPr lang="en-US" sz="2400" dirty="0" smtClean="0"/>
              <a:t>Less will do for relapse prevention or other targets</a:t>
            </a:r>
          </a:p>
          <a:p>
            <a:pPr eaLnBrk="1" hangingPunct="1">
              <a:lnSpc>
                <a:spcPct val="90000"/>
              </a:lnSpc>
            </a:pPr>
            <a:r>
              <a:rPr lang="en-US" sz="2800" dirty="0" smtClean="0"/>
              <a:t>Decide on frequency and duration of reinforcement occasions</a:t>
            </a:r>
          </a:p>
          <a:p>
            <a:pPr lvl="1" eaLnBrk="1" hangingPunct="1">
              <a:lnSpc>
                <a:spcPct val="90000"/>
              </a:lnSpc>
            </a:pPr>
            <a:r>
              <a:rPr lang="en-US" sz="2400" dirty="0" smtClean="0"/>
              <a:t>e.g. twice weekly for 12 weeks</a:t>
            </a:r>
          </a:p>
          <a:p>
            <a:pPr eaLnBrk="1" hangingPunct="1">
              <a:lnSpc>
                <a:spcPct val="90000"/>
              </a:lnSpc>
            </a:pPr>
            <a:r>
              <a:rPr lang="en-US" sz="2800" dirty="0" smtClean="0"/>
              <a:t>Design escalating schedule of points</a:t>
            </a:r>
          </a:p>
          <a:p>
            <a:pPr lvl="1" eaLnBrk="1" hangingPunct="1">
              <a:lnSpc>
                <a:spcPct val="90000"/>
              </a:lnSpc>
            </a:pPr>
            <a:r>
              <a:rPr lang="en-US" sz="2400" dirty="0" smtClean="0"/>
              <a:t>Can have a “top-out” value e.g. 10 points per neg UA</a:t>
            </a:r>
          </a:p>
          <a:p>
            <a:pPr eaLnBrk="1" hangingPunct="1">
              <a:lnSpc>
                <a:spcPct val="90000"/>
              </a:lnSpc>
            </a:pPr>
            <a:r>
              <a:rPr lang="en-US" sz="2800" dirty="0" smtClean="0"/>
              <a:t>Assign money value to numeric points to achieve desired maximum earnings</a:t>
            </a:r>
          </a:p>
          <a:p>
            <a:pPr eaLnBrk="1" hangingPunct="1">
              <a:lnSpc>
                <a:spcPct val="90000"/>
              </a:lnSpc>
            </a:pPr>
            <a:endParaRPr lang="en-US" sz="28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1470025" y="228600"/>
          <a:ext cx="2035175" cy="6629400"/>
        </p:xfrm>
        <a:graphic>
          <a:graphicData uri="http://schemas.openxmlformats.org/presentationml/2006/ole">
            <p:oleObj spid="_x0000_s3074" name="Worksheet" r:id="rId3" imgW="1664208" imgH="5803392" progId="Excel.Sheet.8">
              <p:embed/>
            </p:oleObj>
          </a:graphicData>
        </a:graphic>
      </p:graphicFrame>
      <p:sp>
        <p:nvSpPr>
          <p:cNvPr id="3075" name="Text Box 4"/>
          <p:cNvSpPr txBox="1">
            <a:spLocks noChangeArrowheads="1"/>
          </p:cNvSpPr>
          <p:nvPr/>
        </p:nvSpPr>
        <p:spPr bwMode="auto">
          <a:xfrm>
            <a:off x="4784725" y="1127125"/>
            <a:ext cx="3579813" cy="4473575"/>
          </a:xfrm>
          <a:prstGeom prst="rect">
            <a:avLst/>
          </a:prstGeom>
          <a:noFill/>
          <a:ln w="9525">
            <a:noFill/>
            <a:miter lim="800000"/>
            <a:headEnd/>
            <a:tailEnd/>
          </a:ln>
        </p:spPr>
        <p:txBody>
          <a:bodyPr wrap="none">
            <a:spAutoFit/>
          </a:bodyPr>
          <a:lstStyle/>
          <a:p>
            <a:r>
              <a:rPr lang="en-US" dirty="0"/>
              <a:t>Total Points = 195</a:t>
            </a:r>
          </a:p>
          <a:p>
            <a:endParaRPr lang="en-US" dirty="0"/>
          </a:p>
          <a:p>
            <a:r>
              <a:rPr lang="en-US" dirty="0"/>
              <a:t>@ $1 each max cost = $195</a:t>
            </a:r>
          </a:p>
          <a:p>
            <a:endParaRPr lang="en-US" dirty="0"/>
          </a:p>
          <a:p>
            <a:r>
              <a:rPr lang="en-US" dirty="0"/>
              <a:t>@ $2 each max cost = $390</a:t>
            </a:r>
          </a:p>
          <a:p>
            <a:endParaRPr lang="en-US" dirty="0"/>
          </a:p>
          <a:p>
            <a:r>
              <a:rPr lang="en-US" dirty="0"/>
              <a:t>@ $5 each max cost = $975</a:t>
            </a:r>
          </a:p>
          <a:p>
            <a:endParaRPr lang="en-US" dirty="0"/>
          </a:p>
          <a:p>
            <a:endParaRPr lang="en-US" dirty="0"/>
          </a:p>
          <a:p>
            <a:endParaRPr lang="en-US" dirty="0"/>
          </a:p>
          <a:p>
            <a:r>
              <a:rPr lang="en-US" dirty="0"/>
              <a:t>Note that payout is usually </a:t>
            </a:r>
          </a:p>
          <a:p>
            <a:r>
              <a:rPr lang="en-US" dirty="0"/>
              <a:t>about 50% of max cost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04800"/>
            <a:ext cx="7772400" cy="1143000"/>
          </a:xfrm>
        </p:spPr>
        <p:txBody>
          <a:bodyPr/>
          <a:lstStyle/>
          <a:p>
            <a:pPr eaLnBrk="1" hangingPunct="1"/>
            <a:r>
              <a:rPr lang="en-US" dirty="0" smtClean="0"/>
              <a:t>Exercise</a:t>
            </a:r>
          </a:p>
        </p:txBody>
      </p:sp>
      <p:sp>
        <p:nvSpPr>
          <p:cNvPr id="57347" name="Text Box 3"/>
          <p:cNvSpPr txBox="1">
            <a:spLocks noChangeArrowheads="1"/>
          </p:cNvSpPr>
          <p:nvPr/>
        </p:nvSpPr>
        <p:spPr bwMode="auto">
          <a:xfrm>
            <a:off x="685800" y="1447800"/>
            <a:ext cx="7924800" cy="3908762"/>
          </a:xfrm>
          <a:prstGeom prst="rect">
            <a:avLst/>
          </a:prstGeom>
          <a:noFill/>
          <a:ln w="9525">
            <a:noFill/>
            <a:miter lim="800000"/>
            <a:headEnd/>
            <a:tailEnd/>
          </a:ln>
        </p:spPr>
        <p:txBody>
          <a:bodyPr>
            <a:spAutoFit/>
          </a:bodyPr>
          <a:lstStyle/>
          <a:p>
            <a:r>
              <a:rPr lang="en-US" sz="3200" dirty="0" smtClean="0"/>
              <a:t>Devise a voucher point schedule for your clinic</a:t>
            </a:r>
          </a:p>
          <a:p>
            <a:endParaRPr lang="en-US" sz="3200" dirty="0" smtClean="0"/>
          </a:p>
          <a:p>
            <a:r>
              <a:rPr lang="en-US" sz="3200" dirty="0" smtClean="0"/>
              <a:t>Pick a target behavior: </a:t>
            </a:r>
          </a:p>
          <a:p>
            <a:endParaRPr lang="en-US" sz="3200" dirty="0" smtClean="0"/>
          </a:p>
          <a:p>
            <a:r>
              <a:rPr lang="en-US" sz="3200" dirty="0" smtClean="0"/>
              <a:t>                             1 = Attendance </a:t>
            </a:r>
          </a:p>
          <a:p>
            <a:r>
              <a:rPr lang="en-US" sz="3200" dirty="0" smtClean="0"/>
              <a:t>                             2 = Abstinence</a:t>
            </a:r>
          </a:p>
          <a:p>
            <a:endParaRPr lang="en-US" sz="3200" dirty="0"/>
          </a:p>
          <a:p>
            <a:r>
              <a:rPr lang="en-US"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609600" y="304800"/>
            <a:ext cx="7772400" cy="1143000"/>
          </a:xfrm>
        </p:spPr>
        <p:txBody>
          <a:bodyPr/>
          <a:lstStyle/>
          <a:p>
            <a:pPr eaLnBrk="1" hangingPunct="1"/>
            <a:r>
              <a:rPr lang="en-US" dirty="0" smtClean="0"/>
              <a:t>Exercise Examples</a:t>
            </a:r>
          </a:p>
        </p:txBody>
      </p:sp>
      <p:graphicFrame>
        <p:nvGraphicFramePr>
          <p:cNvPr id="4098" name="Object 4"/>
          <p:cNvGraphicFramePr>
            <a:graphicFrameLocks noChangeAspect="1"/>
          </p:cNvGraphicFramePr>
          <p:nvPr/>
        </p:nvGraphicFramePr>
        <p:xfrm>
          <a:off x="1143000" y="2549525"/>
          <a:ext cx="2590800" cy="2936875"/>
        </p:xfrm>
        <a:graphic>
          <a:graphicData uri="http://schemas.openxmlformats.org/presentationml/2006/ole">
            <p:oleObj spid="_x0000_s4098" name="Worksheet" r:id="rId3" imgW="1993392" imgH="2258568" progId="Excel.Sheet.8">
              <p:embed/>
            </p:oleObj>
          </a:graphicData>
        </a:graphic>
      </p:graphicFrame>
      <p:graphicFrame>
        <p:nvGraphicFramePr>
          <p:cNvPr id="4099" name="Object 5"/>
          <p:cNvGraphicFramePr>
            <a:graphicFrameLocks noChangeAspect="1"/>
          </p:cNvGraphicFramePr>
          <p:nvPr/>
        </p:nvGraphicFramePr>
        <p:xfrm>
          <a:off x="4610100" y="2667000"/>
          <a:ext cx="2468563" cy="2743200"/>
        </p:xfrm>
        <a:graphic>
          <a:graphicData uri="http://schemas.openxmlformats.org/presentationml/2006/ole">
            <p:oleObj spid="_x0000_s4099" name="Worksheet" r:id="rId4" imgW="1664208" imgH="1850136" progId="Excel.Sheet.8">
              <p:embed/>
            </p:oleObj>
          </a:graphicData>
        </a:graphic>
      </p:graphicFrame>
      <p:sp>
        <p:nvSpPr>
          <p:cNvPr id="4101" name="Text Box 6"/>
          <p:cNvSpPr txBox="1">
            <a:spLocks noChangeArrowheads="1"/>
          </p:cNvSpPr>
          <p:nvPr/>
        </p:nvSpPr>
        <p:spPr bwMode="auto">
          <a:xfrm>
            <a:off x="1066800" y="1676400"/>
            <a:ext cx="2443163" cy="822325"/>
          </a:xfrm>
          <a:prstGeom prst="rect">
            <a:avLst/>
          </a:prstGeom>
          <a:noFill/>
          <a:ln w="9525">
            <a:noFill/>
            <a:miter lim="800000"/>
            <a:headEnd/>
            <a:tailEnd/>
          </a:ln>
        </p:spPr>
        <p:txBody>
          <a:bodyPr wrap="none">
            <a:spAutoFit/>
          </a:bodyPr>
          <a:lstStyle/>
          <a:p>
            <a:r>
              <a:rPr lang="en-US" dirty="0"/>
              <a:t>Twice Weekly OP</a:t>
            </a:r>
          </a:p>
          <a:p>
            <a:r>
              <a:rPr lang="en-US" dirty="0"/>
              <a:t> (4 week program)</a:t>
            </a:r>
          </a:p>
        </p:txBody>
      </p:sp>
      <p:sp>
        <p:nvSpPr>
          <p:cNvPr id="4102" name="Text Box 7"/>
          <p:cNvSpPr txBox="1">
            <a:spLocks noChangeArrowheads="1"/>
          </p:cNvSpPr>
          <p:nvPr/>
        </p:nvSpPr>
        <p:spPr bwMode="auto">
          <a:xfrm>
            <a:off x="4572000" y="1676400"/>
            <a:ext cx="2366963" cy="822325"/>
          </a:xfrm>
          <a:prstGeom prst="rect">
            <a:avLst/>
          </a:prstGeom>
          <a:noFill/>
          <a:ln w="9525">
            <a:noFill/>
            <a:miter lim="800000"/>
            <a:headEnd/>
            <a:tailEnd/>
          </a:ln>
        </p:spPr>
        <p:txBody>
          <a:bodyPr wrap="none">
            <a:spAutoFit/>
          </a:bodyPr>
          <a:lstStyle/>
          <a:p>
            <a:r>
              <a:rPr lang="en-US" dirty="0"/>
              <a:t>Once Weekly UA</a:t>
            </a:r>
          </a:p>
          <a:p>
            <a:r>
              <a:rPr lang="en-US" dirty="0"/>
              <a:t>(6 week program)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1524000" y="1295400"/>
            <a:ext cx="6553200" cy="5386388"/>
          </a:xfrm>
          <a:prstGeom prst="rect">
            <a:avLst/>
          </a:prstGeom>
          <a:noFill/>
          <a:ln w="9525">
            <a:noFill/>
            <a:miter lim="800000"/>
            <a:headEnd/>
            <a:tailEnd/>
          </a:ln>
        </p:spPr>
        <p:txBody>
          <a:bodyPr>
            <a:spAutoFit/>
          </a:bodyPr>
          <a:lstStyle/>
          <a:p>
            <a:r>
              <a:rPr lang="en-US" sz="4000" dirty="0" smtClean="0"/>
              <a:t>Why did we assign more numeric points to the urinalysis program than to the attendance program?</a:t>
            </a:r>
          </a:p>
          <a:p>
            <a:endParaRPr lang="en-US" sz="4000" dirty="0"/>
          </a:p>
          <a:p>
            <a:endParaRPr lang="en-US" dirty="0"/>
          </a:p>
          <a:p>
            <a:endParaRPr lang="en-US" dirty="0"/>
          </a:p>
          <a:p>
            <a:endParaRPr lang="en-US" dirty="0"/>
          </a:p>
          <a:p>
            <a:endParaRPr lang="en-US" dirty="0"/>
          </a:p>
          <a:p>
            <a:endParaRPr lang="en-US" dirty="0"/>
          </a:p>
          <a:p>
            <a:r>
              <a:rPr lang="en-US" dirty="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Cost Calculations</a:t>
            </a:r>
          </a:p>
        </p:txBody>
      </p:sp>
      <p:sp>
        <p:nvSpPr>
          <p:cNvPr id="59395" name="Text Box 3"/>
          <p:cNvSpPr txBox="1">
            <a:spLocks noChangeArrowheads="1"/>
          </p:cNvSpPr>
          <p:nvPr/>
        </p:nvSpPr>
        <p:spPr bwMode="auto">
          <a:xfrm>
            <a:off x="762000" y="2286000"/>
            <a:ext cx="3810000" cy="3600450"/>
          </a:xfrm>
          <a:prstGeom prst="rect">
            <a:avLst/>
          </a:prstGeom>
          <a:noFill/>
          <a:ln w="9525">
            <a:noFill/>
            <a:miter lim="800000"/>
            <a:headEnd/>
            <a:tailEnd/>
          </a:ln>
        </p:spPr>
        <p:txBody>
          <a:bodyPr>
            <a:spAutoFit/>
          </a:bodyPr>
          <a:lstStyle/>
          <a:p>
            <a:pPr>
              <a:spcBef>
                <a:spcPct val="50000"/>
              </a:spcBef>
            </a:pPr>
            <a:r>
              <a:rPr lang="en-US" dirty="0" smtClean="0"/>
              <a:t>4-week Attendance Program:</a:t>
            </a:r>
          </a:p>
          <a:p>
            <a:pPr>
              <a:spcBef>
                <a:spcPct val="50000"/>
              </a:spcBef>
            </a:pPr>
            <a:r>
              <a:rPr lang="en-US" dirty="0" smtClean="0"/>
              <a:t> 36 points</a:t>
            </a:r>
          </a:p>
          <a:p>
            <a:pPr>
              <a:spcBef>
                <a:spcPct val="50000"/>
              </a:spcBef>
            </a:pPr>
            <a:r>
              <a:rPr lang="en-US" dirty="0" smtClean="0"/>
              <a:t>What is the total cost for:</a:t>
            </a:r>
          </a:p>
          <a:p>
            <a:pPr>
              <a:spcBef>
                <a:spcPct val="50000"/>
              </a:spcBef>
            </a:pPr>
            <a:r>
              <a:rPr lang="en-US" dirty="0" smtClean="0"/>
              <a:t>$1 prizes</a:t>
            </a:r>
            <a:endParaRPr lang="en-US" b="1" dirty="0" smtClean="0"/>
          </a:p>
          <a:p>
            <a:pPr>
              <a:spcBef>
                <a:spcPct val="50000"/>
              </a:spcBef>
            </a:pPr>
            <a:r>
              <a:rPr lang="en-US" dirty="0" smtClean="0"/>
              <a:t>$2 prizes</a:t>
            </a:r>
          </a:p>
          <a:p>
            <a:pPr>
              <a:spcBef>
                <a:spcPct val="50000"/>
              </a:spcBef>
            </a:pPr>
            <a:r>
              <a:rPr lang="en-US" dirty="0" smtClean="0"/>
              <a:t>$5 prizes</a:t>
            </a:r>
          </a:p>
          <a:p>
            <a:endParaRPr lang="en-US" dirty="0"/>
          </a:p>
        </p:txBody>
      </p:sp>
      <p:sp>
        <p:nvSpPr>
          <p:cNvPr id="59396" name="Text Box 4"/>
          <p:cNvSpPr txBox="1">
            <a:spLocks noChangeArrowheads="1"/>
          </p:cNvSpPr>
          <p:nvPr/>
        </p:nvSpPr>
        <p:spPr bwMode="auto">
          <a:xfrm>
            <a:off x="5813425" y="2659063"/>
            <a:ext cx="184150" cy="457200"/>
          </a:xfrm>
          <a:prstGeom prst="rect">
            <a:avLst/>
          </a:prstGeom>
          <a:noFill/>
          <a:ln w="9525">
            <a:noFill/>
            <a:miter lim="800000"/>
            <a:headEnd/>
            <a:tailEnd/>
          </a:ln>
        </p:spPr>
        <p:txBody>
          <a:bodyPr>
            <a:spAutoFit/>
          </a:bodyPr>
          <a:lstStyle/>
          <a:p>
            <a:pPr>
              <a:spcBef>
                <a:spcPct val="50000"/>
              </a:spcBef>
            </a:pPr>
            <a:endParaRPr lang="en-US" dirty="0"/>
          </a:p>
        </p:txBody>
      </p:sp>
      <p:sp>
        <p:nvSpPr>
          <p:cNvPr id="59397" name="Text Box 5"/>
          <p:cNvSpPr txBox="1">
            <a:spLocks noChangeArrowheads="1"/>
          </p:cNvSpPr>
          <p:nvPr/>
        </p:nvSpPr>
        <p:spPr bwMode="auto">
          <a:xfrm>
            <a:off x="5105400" y="2209800"/>
            <a:ext cx="3581400" cy="3276600"/>
          </a:xfrm>
          <a:prstGeom prst="rect">
            <a:avLst/>
          </a:prstGeom>
          <a:noFill/>
          <a:ln w="9525">
            <a:noFill/>
            <a:miter lim="800000"/>
            <a:headEnd/>
            <a:tailEnd/>
          </a:ln>
        </p:spPr>
        <p:txBody>
          <a:bodyPr>
            <a:spAutoFit/>
          </a:bodyPr>
          <a:lstStyle/>
          <a:p>
            <a:pPr>
              <a:spcBef>
                <a:spcPct val="50000"/>
              </a:spcBef>
            </a:pPr>
            <a:r>
              <a:rPr lang="en-US" dirty="0" smtClean="0"/>
              <a:t>6-week Neg UA Program</a:t>
            </a:r>
          </a:p>
          <a:p>
            <a:pPr>
              <a:spcBef>
                <a:spcPct val="50000"/>
              </a:spcBef>
            </a:pPr>
            <a:r>
              <a:rPr lang="en-US" dirty="0" smtClean="0"/>
              <a:t>90 points</a:t>
            </a:r>
          </a:p>
          <a:p>
            <a:pPr>
              <a:spcBef>
                <a:spcPct val="50000"/>
              </a:spcBef>
            </a:pPr>
            <a:r>
              <a:rPr lang="en-US" dirty="0" smtClean="0"/>
              <a:t>What is the total cost for:</a:t>
            </a:r>
          </a:p>
          <a:p>
            <a:pPr>
              <a:spcBef>
                <a:spcPct val="50000"/>
              </a:spcBef>
            </a:pPr>
            <a:r>
              <a:rPr lang="en-US" dirty="0" smtClean="0"/>
              <a:t>$1 prizes</a:t>
            </a:r>
          </a:p>
          <a:p>
            <a:pPr>
              <a:spcBef>
                <a:spcPct val="50000"/>
              </a:spcBef>
            </a:pPr>
            <a:r>
              <a:rPr lang="en-US" dirty="0" smtClean="0"/>
              <a:t>$2 prizes</a:t>
            </a:r>
          </a:p>
          <a:p>
            <a:pPr>
              <a:spcBef>
                <a:spcPct val="50000"/>
              </a:spcBef>
            </a:pPr>
            <a:r>
              <a:rPr lang="en-US" dirty="0" smtClean="0"/>
              <a:t>$5 prizes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Cost Calculations</a:t>
            </a:r>
          </a:p>
        </p:txBody>
      </p:sp>
      <p:sp>
        <p:nvSpPr>
          <p:cNvPr id="59395" name="Text Box 3"/>
          <p:cNvSpPr txBox="1">
            <a:spLocks noChangeArrowheads="1"/>
          </p:cNvSpPr>
          <p:nvPr/>
        </p:nvSpPr>
        <p:spPr bwMode="auto">
          <a:xfrm>
            <a:off x="762000" y="1295400"/>
            <a:ext cx="3810000" cy="3970318"/>
          </a:xfrm>
          <a:prstGeom prst="rect">
            <a:avLst/>
          </a:prstGeom>
          <a:noFill/>
          <a:ln w="9525">
            <a:noFill/>
            <a:miter lim="800000"/>
            <a:headEnd/>
            <a:tailEnd/>
          </a:ln>
        </p:spPr>
        <p:txBody>
          <a:bodyPr wrap="square">
            <a:spAutoFit/>
          </a:bodyPr>
          <a:lstStyle/>
          <a:p>
            <a:pPr>
              <a:spcBef>
                <a:spcPct val="50000"/>
              </a:spcBef>
            </a:pPr>
            <a:r>
              <a:rPr lang="en-US" b="1" dirty="0" smtClean="0"/>
              <a:t>4-week Attendance Program:</a:t>
            </a:r>
          </a:p>
          <a:p>
            <a:pPr>
              <a:spcBef>
                <a:spcPct val="50000"/>
              </a:spcBef>
            </a:pPr>
            <a:r>
              <a:rPr lang="en-US" dirty="0" smtClean="0"/>
              <a:t> 36 points</a:t>
            </a:r>
          </a:p>
          <a:p>
            <a:pPr>
              <a:spcBef>
                <a:spcPct val="50000"/>
              </a:spcBef>
            </a:pPr>
            <a:r>
              <a:rPr lang="en-US" dirty="0" smtClean="0"/>
              <a:t>What is the total cost for:</a:t>
            </a:r>
          </a:p>
          <a:p>
            <a:pPr>
              <a:spcBef>
                <a:spcPct val="50000"/>
              </a:spcBef>
            </a:pPr>
            <a:r>
              <a:rPr lang="en-US" dirty="0" smtClean="0"/>
              <a:t>$1 prizes  =   </a:t>
            </a:r>
            <a:r>
              <a:rPr lang="en-US" dirty="0" smtClean="0">
                <a:solidFill>
                  <a:srgbClr val="FF0000"/>
                </a:solidFill>
              </a:rPr>
              <a:t>$ 36</a:t>
            </a:r>
            <a:endParaRPr lang="en-US" b="1" dirty="0" smtClean="0">
              <a:solidFill>
                <a:srgbClr val="FF0000"/>
              </a:solidFill>
            </a:endParaRPr>
          </a:p>
          <a:p>
            <a:pPr>
              <a:spcBef>
                <a:spcPct val="50000"/>
              </a:spcBef>
            </a:pPr>
            <a:r>
              <a:rPr lang="en-US" dirty="0" smtClean="0"/>
              <a:t>$2 prizes  =   </a:t>
            </a:r>
            <a:r>
              <a:rPr lang="en-US" dirty="0" smtClean="0">
                <a:solidFill>
                  <a:srgbClr val="FF0000"/>
                </a:solidFill>
              </a:rPr>
              <a:t>$ 72</a:t>
            </a:r>
          </a:p>
          <a:p>
            <a:pPr>
              <a:spcBef>
                <a:spcPct val="50000"/>
              </a:spcBef>
            </a:pPr>
            <a:r>
              <a:rPr lang="en-US" dirty="0" smtClean="0"/>
              <a:t>$5 prizes  =   </a:t>
            </a:r>
            <a:r>
              <a:rPr lang="en-US" dirty="0" smtClean="0">
                <a:solidFill>
                  <a:srgbClr val="FF0000"/>
                </a:solidFill>
              </a:rPr>
              <a:t>$180</a:t>
            </a:r>
          </a:p>
          <a:p>
            <a:endParaRPr lang="en-US" dirty="0"/>
          </a:p>
        </p:txBody>
      </p:sp>
      <p:sp>
        <p:nvSpPr>
          <p:cNvPr id="59396" name="Text Box 4"/>
          <p:cNvSpPr txBox="1">
            <a:spLocks noChangeArrowheads="1"/>
          </p:cNvSpPr>
          <p:nvPr/>
        </p:nvSpPr>
        <p:spPr bwMode="auto">
          <a:xfrm>
            <a:off x="5813425" y="2659063"/>
            <a:ext cx="184150" cy="457200"/>
          </a:xfrm>
          <a:prstGeom prst="rect">
            <a:avLst/>
          </a:prstGeom>
          <a:noFill/>
          <a:ln w="9525">
            <a:noFill/>
            <a:miter lim="800000"/>
            <a:headEnd/>
            <a:tailEnd/>
          </a:ln>
        </p:spPr>
        <p:txBody>
          <a:bodyPr>
            <a:spAutoFit/>
          </a:bodyPr>
          <a:lstStyle/>
          <a:p>
            <a:pPr>
              <a:spcBef>
                <a:spcPct val="50000"/>
              </a:spcBef>
            </a:pPr>
            <a:endParaRPr lang="en-US" dirty="0"/>
          </a:p>
        </p:txBody>
      </p:sp>
      <p:sp>
        <p:nvSpPr>
          <p:cNvPr id="59397" name="Text Box 5"/>
          <p:cNvSpPr txBox="1">
            <a:spLocks noChangeArrowheads="1"/>
          </p:cNvSpPr>
          <p:nvPr/>
        </p:nvSpPr>
        <p:spPr bwMode="auto">
          <a:xfrm>
            <a:off x="5105400" y="1371600"/>
            <a:ext cx="3581400" cy="3307854"/>
          </a:xfrm>
          <a:prstGeom prst="rect">
            <a:avLst/>
          </a:prstGeom>
          <a:noFill/>
          <a:ln w="9525">
            <a:noFill/>
            <a:miter lim="800000"/>
            <a:headEnd/>
            <a:tailEnd/>
          </a:ln>
        </p:spPr>
        <p:txBody>
          <a:bodyPr wrap="square">
            <a:spAutoFit/>
          </a:bodyPr>
          <a:lstStyle/>
          <a:p>
            <a:pPr>
              <a:spcBef>
                <a:spcPct val="50000"/>
              </a:spcBef>
            </a:pPr>
            <a:r>
              <a:rPr lang="en-US" b="1" dirty="0" smtClean="0"/>
              <a:t>6-week Neg UA Program:</a:t>
            </a:r>
          </a:p>
          <a:p>
            <a:pPr>
              <a:spcBef>
                <a:spcPct val="50000"/>
              </a:spcBef>
            </a:pPr>
            <a:r>
              <a:rPr lang="en-US" dirty="0" smtClean="0"/>
              <a:t>90 points</a:t>
            </a:r>
          </a:p>
          <a:p>
            <a:pPr>
              <a:spcBef>
                <a:spcPct val="50000"/>
              </a:spcBef>
            </a:pPr>
            <a:r>
              <a:rPr lang="en-US" dirty="0" smtClean="0"/>
              <a:t>What is the total cost for:</a:t>
            </a:r>
          </a:p>
          <a:p>
            <a:pPr>
              <a:spcBef>
                <a:spcPct val="50000"/>
              </a:spcBef>
            </a:pPr>
            <a:r>
              <a:rPr lang="en-US" dirty="0" smtClean="0"/>
              <a:t>$1 prizes  =    $ 90</a:t>
            </a:r>
          </a:p>
          <a:p>
            <a:pPr>
              <a:spcBef>
                <a:spcPct val="50000"/>
              </a:spcBef>
            </a:pPr>
            <a:r>
              <a:rPr lang="en-US" dirty="0" smtClean="0"/>
              <a:t>$2 prizes  =    </a:t>
            </a:r>
            <a:r>
              <a:rPr lang="en-US" dirty="0" smtClean="0">
                <a:solidFill>
                  <a:srgbClr val="FF0000"/>
                </a:solidFill>
              </a:rPr>
              <a:t>$180</a:t>
            </a:r>
          </a:p>
          <a:p>
            <a:pPr>
              <a:spcBef>
                <a:spcPct val="50000"/>
              </a:spcBef>
            </a:pPr>
            <a:r>
              <a:rPr lang="en-US" dirty="0" smtClean="0"/>
              <a:t>$5 prizes   =   </a:t>
            </a:r>
            <a:r>
              <a:rPr lang="en-US" dirty="0" smtClean="0">
                <a:solidFill>
                  <a:srgbClr val="FF0000"/>
                </a:solidFill>
              </a:rPr>
              <a:t>$450</a:t>
            </a:r>
            <a:endParaRPr lang="en-US" dirty="0">
              <a:solidFill>
                <a:srgbClr val="FF0000"/>
              </a:solidFill>
            </a:endParaRPr>
          </a:p>
        </p:txBody>
      </p:sp>
      <p:sp>
        <p:nvSpPr>
          <p:cNvPr id="6" name="TextBox 5"/>
          <p:cNvSpPr txBox="1"/>
          <p:nvPr/>
        </p:nvSpPr>
        <p:spPr>
          <a:xfrm>
            <a:off x="838200" y="4876800"/>
            <a:ext cx="7772400" cy="2800767"/>
          </a:xfrm>
          <a:prstGeom prst="rect">
            <a:avLst/>
          </a:prstGeom>
          <a:noFill/>
        </p:spPr>
        <p:txBody>
          <a:bodyPr wrap="square" rtlCol="0">
            <a:spAutoFit/>
          </a:bodyPr>
          <a:lstStyle/>
          <a:p>
            <a:r>
              <a:rPr lang="en-US" dirty="0" smtClean="0"/>
              <a:t>Which dollar amount would you pick?</a:t>
            </a:r>
          </a:p>
          <a:p>
            <a:r>
              <a:rPr lang="en-US" b="1" dirty="0" smtClean="0"/>
              <a:t>Attendance Program	                      UA Program</a:t>
            </a:r>
          </a:p>
          <a:p>
            <a:endParaRPr lang="en-US" sz="2000" i="1" dirty="0" smtClean="0"/>
          </a:p>
          <a:p>
            <a:r>
              <a:rPr lang="en-US" sz="2000" i="1" dirty="0" smtClean="0"/>
              <a:t>                    (Remember, you usually end up paying out about half </a:t>
            </a:r>
          </a:p>
          <a:p>
            <a:r>
              <a:rPr lang="en-US" sz="2000" i="1" dirty="0" smtClean="0"/>
              <a:t>                                                                                of what is offered)</a:t>
            </a:r>
          </a:p>
          <a:p>
            <a:r>
              <a:rPr lang="en-US" sz="2000" i="1" dirty="0" smtClean="0"/>
              <a:t> </a:t>
            </a:r>
          </a:p>
          <a:p>
            <a:endParaRPr lang="en-US" dirty="0" smtClean="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Designing A Fishbowl Program</a:t>
            </a:r>
          </a:p>
        </p:txBody>
      </p:sp>
      <p:sp>
        <p:nvSpPr>
          <p:cNvPr id="58371" name="Rectangle 3"/>
          <p:cNvSpPr>
            <a:spLocks noGrp="1" noChangeArrowheads="1"/>
          </p:cNvSpPr>
          <p:nvPr>
            <p:ph idx="1"/>
          </p:nvPr>
        </p:nvSpPr>
        <p:spPr>
          <a:xfrm>
            <a:off x="685800" y="1828800"/>
            <a:ext cx="8077200" cy="4114800"/>
          </a:xfrm>
        </p:spPr>
        <p:txBody>
          <a:bodyPr rtlCol="0">
            <a:normAutofit fontScale="92500"/>
          </a:bodyPr>
          <a:lstStyle/>
          <a:p>
            <a:pPr eaLnBrk="1" fontAlgn="auto" hangingPunct="1">
              <a:lnSpc>
                <a:spcPct val="90000"/>
              </a:lnSpc>
              <a:spcAft>
                <a:spcPts val="0"/>
              </a:spcAft>
              <a:buFont typeface="Arial" pitchFamily="34" charset="0"/>
              <a:buChar char="•"/>
              <a:defRPr/>
            </a:pPr>
            <a:r>
              <a:rPr lang="en-US" sz="2800" dirty="0" smtClean="0"/>
              <a:t>Find an opaque bowl and make tickets or chips</a:t>
            </a:r>
          </a:p>
          <a:p>
            <a:pPr eaLnBrk="1" fontAlgn="auto" hangingPunct="1">
              <a:lnSpc>
                <a:spcPct val="90000"/>
              </a:lnSpc>
              <a:spcAft>
                <a:spcPts val="0"/>
              </a:spcAft>
              <a:buFont typeface="Arial" pitchFamily="34" charset="0"/>
              <a:buChar char="•"/>
              <a:defRPr/>
            </a:pPr>
            <a:r>
              <a:rPr lang="en-US" sz="2800" dirty="0" smtClean="0"/>
              <a:t> Decide on number of chips (500 has been standard but can be less)</a:t>
            </a:r>
          </a:p>
          <a:p>
            <a:pPr eaLnBrk="1" fontAlgn="auto" hangingPunct="1">
              <a:lnSpc>
                <a:spcPct val="90000"/>
              </a:lnSpc>
              <a:spcAft>
                <a:spcPts val="0"/>
              </a:spcAft>
              <a:buFont typeface="Arial" pitchFamily="34" charset="0"/>
              <a:buChar char="•"/>
              <a:defRPr/>
            </a:pPr>
            <a:r>
              <a:rPr lang="en-US" sz="2800" dirty="0" smtClean="0"/>
              <a:t>Decide on frequency and duration of draw occasions</a:t>
            </a:r>
          </a:p>
          <a:p>
            <a:pPr lvl="1" eaLnBrk="1" fontAlgn="auto" hangingPunct="1">
              <a:lnSpc>
                <a:spcPct val="90000"/>
              </a:lnSpc>
              <a:spcAft>
                <a:spcPts val="0"/>
              </a:spcAft>
              <a:buFont typeface="Arial" pitchFamily="34" charset="0"/>
              <a:buChar char="–"/>
              <a:defRPr/>
            </a:pPr>
            <a:r>
              <a:rPr lang="en-US" sz="2400" dirty="0" smtClean="0"/>
              <a:t>e.g. twice weekly for 12 weeks</a:t>
            </a:r>
          </a:p>
          <a:p>
            <a:pPr eaLnBrk="1" fontAlgn="auto" hangingPunct="1">
              <a:lnSpc>
                <a:spcPct val="90000"/>
              </a:lnSpc>
              <a:spcAft>
                <a:spcPts val="0"/>
              </a:spcAft>
              <a:buFont typeface="Arial" pitchFamily="34" charset="0"/>
              <a:buChar char="•"/>
              <a:defRPr/>
            </a:pPr>
            <a:r>
              <a:rPr lang="en-US" sz="2800" dirty="0" smtClean="0"/>
              <a:t>Design escalating schedule of draws</a:t>
            </a:r>
          </a:p>
          <a:p>
            <a:pPr lvl="1" eaLnBrk="1" fontAlgn="auto" hangingPunct="1">
              <a:lnSpc>
                <a:spcPct val="90000"/>
              </a:lnSpc>
              <a:spcAft>
                <a:spcPts val="0"/>
              </a:spcAft>
              <a:buFont typeface="Arial" pitchFamily="34" charset="0"/>
              <a:buChar char="–"/>
              <a:defRPr/>
            </a:pPr>
            <a:r>
              <a:rPr lang="en-US" sz="2400" dirty="0" smtClean="0"/>
              <a:t>Can have a “top-out” value e.g. 10 draws per neg UA</a:t>
            </a:r>
          </a:p>
          <a:p>
            <a:pPr eaLnBrk="1" fontAlgn="auto" hangingPunct="1">
              <a:lnSpc>
                <a:spcPct val="90000"/>
              </a:lnSpc>
              <a:spcAft>
                <a:spcPts val="0"/>
              </a:spcAft>
              <a:buFont typeface="Arial" pitchFamily="34" charset="0"/>
              <a:buChar char="•"/>
              <a:defRPr/>
            </a:pPr>
            <a:r>
              <a:rPr lang="en-US" sz="2800" dirty="0" smtClean="0"/>
              <a:t>Decide on approx maximum earnings per patient</a:t>
            </a:r>
          </a:p>
          <a:p>
            <a:pPr lvl="1" eaLnBrk="1" fontAlgn="auto" hangingPunct="1">
              <a:lnSpc>
                <a:spcPct val="90000"/>
              </a:lnSpc>
              <a:spcAft>
                <a:spcPts val="0"/>
              </a:spcAft>
              <a:buFont typeface="Arial" pitchFamily="34" charset="0"/>
              <a:buChar char="–"/>
              <a:defRPr/>
            </a:pPr>
            <a:r>
              <a:rPr lang="en-US" sz="2400" dirty="0" smtClean="0"/>
              <a:t>$400-$600 may be needed for active drug users</a:t>
            </a:r>
          </a:p>
          <a:p>
            <a:pPr lvl="1" eaLnBrk="1" fontAlgn="auto" hangingPunct="1">
              <a:lnSpc>
                <a:spcPct val="90000"/>
              </a:lnSpc>
              <a:spcAft>
                <a:spcPts val="0"/>
              </a:spcAft>
              <a:buFont typeface="Arial" pitchFamily="34" charset="0"/>
              <a:buChar char="–"/>
              <a:defRPr/>
            </a:pPr>
            <a:r>
              <a:rPr lang="en-US" sz="2400" dirty="0" smtClean="0"/>
              <a:t>Less will do for relapse prevention or other targets</a:t>
            </a:r>
          </a:p>
          <a:p>
            <a:pPr eaLnBrk="1" fontAlgn="auto" hangingPunct="1">
              <a:lnSpc>
                <a:spcPct val="90000"/>
              </a:lnSpc>
              <a:spcAft>
                <a:spcPts val="0"/>
              </a:spcAft>
              <a:buFont typeface="Arial" pitchFamily="34" charset="0"/>
              <a:buChar char="•"/>
              <a:defRPr/>
            </a:pPr>
            <a:endParaRPr lang="en-US" sz="2800"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1828800" y="381000"/>
          <a:ext cx="1663700" cy="5803900"/>
        </p:xfrm>
        <a:graphic>
          <a:graphicData uri="http://schemas.openxmlformats.org/presentationml/2006/ole">
            <p:oleObj spid="_x0000_s5122" name="Worksheet" r:id="rId3" imgW="1664208" imgH="5803392" progId="Excel.Sheet.8">
              <p:embed/>
            </p:oleObj>
          </a:graphicData>
        </a:graphic>
      </p:graphicFrame>
      <p:sp>
        <p:nvSpPr>
          <p:cNvPr id="5123" name="Text Box 3"/>
          <p:cNvSpPr txBox="1">
            <a:spLocks noChangeArrowheads="1"/>
          </p:cNvSpPr>
          <p:nvPr/>
        </p:nvSpPr>
        <p:spPr bwMode="auto">
          <a:xfrm>
            <a:off x="4937125" y="2193925"/>
            <a:ext cx="2411413" cy="457200"/>
          </a:xfrm>
          <a:prstGeom prst="rect">
            <a:avLst/>
          </a:prstGeom>
          <a:noFill/>
          <a:ln w="9525">
            <a:noFill/>
            <a:miter lim="800000"/>
            <a:headEnd/>
            <a:tailEnd/>
          </a:ln>
        </p:spPr>
        <p:txBody>
          <a:bodyPr wrap="none">
            <a:spAutoFit/>
          </a:bodyPr>
          <a:lstStyle/>
          <a:p>
            <a:r>
              <a:rPr lang="en-US" dirty="0"/>
              <a:t>Total draws = 195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5"/>
          <p:cNvSpPr>
            <a:spLocks noGrp="1"/>
          </p:cNvSpPr>
          <p:nvPr>
            <p:ph idx="4294967295"/>
          </p:nvPr>
        </p:nvSpPr>
        <p:spPr>
          <a:xfrm>
            <a:off x="457200" y="381000"/>
            <a:ext cx="8686800" cy="5715000"/>
          </a:xfrm>
        </p:spPr>
        <p:txBody>
          <a:bodyPr/>
          <a:lstStyle/>
          <a:p>
            <a:pPr eaLnBrk="1" hangingPunct="1">
              <a:buFontTx/>
              <a:buNone/>
            </a:pPr>
            <a:r>
              <a:rPr lang="en-US" dirty="0" smtClean="0"/>
              <a:t>Last week, we talked about the option of a </a:t>
            </a:r>
          </a:p>
          <a:p>
            <a:pPr eaLnBrk="1" hangingPunct="1">
              <a:buFontTx/>
              <a:buNone/>
            </a:pPr>
            <a:r>
              <a:rPr lang="en-US" dirty="0" smtClean="0"/>
              <a:t>tic-tac-toe board to break large goals </a:t>
            </a:r>
          </a:p>
          <a:p>
            <a:pPr eaLnBrk="1" hangingPunct="1">
              <a:buFontTx/>
              <a:buNone/>
            </a:pPr>
            <a:r>
              <a:rPr lang="en-US" dirty="0" smtClean="0"/>
              <a:t>(like achieving a methadone take home) </a:t>
            </a:r>
          </a:p>
          <a:p>
            <a:pPr eaLnBrk="1" hangingPunct="1">
              <a:buFontTx/>
              <a:buNone/>
            </a:pPr>
            <a:r>
              <a:rPr lang="en-US" dirty="0" smtClean="0"/>
              <a:t>down into smaller steps and reinforcing </a:t>
            </a:r>
          </a:p>
          <a:p>
            <a:pPr eaLnBrk="1" hangingPunct="1">
              <a:buFontTx/>
              <a:buNone/>
            </a:pPr>
            <a:r>
              <a:rPr lang="en-US" dirty="0" smtClean="0"/>
              <a:t>each step along the way.  </a:t>
            </a:r>
          </a:p>
          <a:p>
            <a:pPr eaLnBrk="1" hangingPunct="1">
              <a:buFontTx/>
              <a:buNone/>
            </a:pPr>
            <a:endParaRPr lang="en-US" dirty="0" smtClean="0"/>
          </a:p>
          <a:p>
            <a:pPr eaLnBrk="1" hangingPunct="1">
              <a:buFontTx/>
              <a:buNone/>
            </a:pPr>
            <a:r>
              <a:rPr lang="en-US" dirty="0" smtClean="0"/>
              <a:t>We also discussed how these small steps can be reinforced using smaller no-cost or low cost prizes while still acknowledging achievement.</a:t>
            </a:r>
          </a:p>
        </p:txBody>
      </p:sp>
      <p:pic>
        <p:nvPicPr>
          <p:cNvPr id="12291" name="Picture 6" descr="stairs10.jpg"/>
          <p:cNvPicPr>
            <a:picLocks noChangeAspect="1"/>
          </p:cNvPicPr>
          <p:nvPr/>
        </p:nvPicPr>
        <p:blipFill>
          <a:blip r:embed="rId2" cstate="print"/>
          <a:srcRect/>
          <a:stretch>
            <a:fillRect/>
          </a:stretch>
        </p:blipFill>
        <p:spPr bwMode="auto">
          <a:xfrm>
            <a:off x="7315200" y="1143000"/>
            <a:ext cx="1447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t>Designing A Fishbowl Program</a:t>
            </a:r>
          </a:p>
        </p:txBody>
      </p:sp>
      <p:sp>
        <p:nvSpPr>
          <p:cNvPr id="62467" name="Rectangle 3"/>
          <p:cNvSpPr>
            <a:spLocks noGrp="1" noChangeArrowheads="1"/>
          </p:cNvSpPr>
          <p:nvPr>
            <p:ph idx="1"/>
          </p:nvPr>
        </p:nvSpPr>
        <p:spPr>
          <a:xfrm>
            <a:off x="685800" y="1981200"/>
            <a:ext cx="7848600" cy="2819400"/>
          </a:xfrm>
        </p:spPr>
        <p:txBody>
          <a:bodyPr/>
          <a:lstStyle/>
          <a:p>
            <a:pPr eaLnBrk="1" hangingPunct="1"/>
            <a:r>
              <a:rPr lang="en-US" dirty="0" smtClean="0"/>
              <a:t>Calculate total number of possible draws</a:t>
            </a:r>
          </a:p>
          <a:p>
            <a:pPr eaLnBrk="1" hangingPunct="1"/>
            <a:r>
              <a:rPr lang="en-US" dirty="0" smtClean="0"/>
              <a:t>Decide on prize categories and prize values</a:t>
            </a:r>
          </a:p>
          <a:p>
            <a:pPr lvl="1" eaLnBrk="1" hangingPunct="1"/>
            <a:r>
              <a:rPr lang="en-US" dirty="0" smtClean="0"/>
              <a:t>e.g. small = $1, medium = $10, large = $30</a:t>
            </a:r>
          </a:p>
          <a:p>
            <a:pPr eaLnBrk="1" hangingPunct="1"/>
            <a:r>
              <a:rPr lang="en-US" dirty="0" smtClean="0"/>
              <a:t>Decide on percentage of chips for each prize value based on cost per draw calculation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81000"/>
            <a:ext cx="7772400" cy="1143000"/>
          </a:xfrm>
        </p:spPr>
        <p:txBody>
          <a:bodyPr/>
          <a:lstStyle/>
          <a:p>
            <a:pPr eaLnBrk="1" hangingPunct="1"/>
            <a:r>
              <a:rPr lang="en-US" dirty="0" smtClean="0"/>
              <a:t>Cost Per Draw Calculation</a:t>
            </a:r>
          </a:p>
        </p:txBody>
      </p:sp>
      <p:sp>
        <p:nvSpPr>
          <p:cNvPr id="63491" name="Text Box 3"/>
          <p:cNvSpPr txBox="1">
            <a:spLocks noChangeArrowheads="1"/>
          </p:cNvSpPr>
          <p:nvPr/>
        </p:nvSpPr>
        <p:spPr bwMode="auto">
          <a:xfrm>
            <a:off x="1219200" y="1600200"/>
            <a:ext cx="7391400" cy="4893647"/>
          </a:xfrm>
          <a:prstGeom prst="rect">
            <a:avLst/>
          </a:prstGeom>
          <a:noFill/>
          <a:ln w="9525">
            <a:noFill/>
            <a:miter lim="800000"/>
            <a:headEnd/>
            <a:tailEnd/>
          </a:ln>
        </p:spPr>
        <p:txBody>
          <a:bodyPr>
            <a:spAutoFit/>
          </a:bodyPr>
          <a:lstStyle/>
          <a:p>
            <a:r>
              <a:rPr lang="en-US" dirty="0"/>
              <a:t>Total draws = 195 </a:t>
            </a:r>
          </a:p>
          <a:p>
            <a:r>
              <a:rPr lang="en-US" dirty="0"/>
              <a:t>Half the chips (250) = “Good Job”</a:t>
            </a:r>
          </a:p>
          <a:p>
            <a:r>
              <a:rPr lang="en-US" dirty="0"/>
              <a:t>Half (250) result in prizes</a:t>
            </a:r>
          </a:p>
          <a:p>
            <a:endParaRPr lang="en-US" dirty="0"/>
          </a:p>
          <a:p>
            <a:pPr>
              <a:lnSpc>
                <a:spcPct val="60000"/>
              </a:lnSpc>
            </a:pPr>
            <a:r>
              <a:rPr lang="en-US" sz="2800" b="1" dirty="0"/>
              <a:t>Cost per draw</a:t>
            </a:r>
            <a:r>
              <a:rPr lang="en-US" dirty="0"/>
              <a:t> = Probability of win X cost of prize</a:t>
            </a:r>
          </a:p>
          <a:p>
            <a:pPr>
              <a:lnSpc>
                <a:spcPct val="60000"/>
              </a:lnSpc>
            </a:pPr>
            <a:endParaRPr lang="en-US" dirty="0"/>
          </a:p>
          <a:p>
            <a:pPr>
              <a:lnSpc>
                <a:spcPct val="60000"/>
              </a:lnSpc>
            </a:pPr>
            <a:r>
              <a:rPr lang="en-US" dirty="0"/>
              <a:t>                             prize                                         total      </a:t>
            </a:r>
          </a:p>
          <a:p>
            <a:pPr>
              <a:lnSpc>
                <a:spcPct val="60000"/>
              </a:lnSpc>
            </a:pPr>
            <a:r>
              <a:rPr lang="en-US" dirty="0"/>
              <a:t># chips      prob     cost       Per draw cost  # draws  cost</a:t>
            </a:r>
          </a:p>
          <a:p>
            <a:pPr>
              <a:lnSpc>
                <a:spcPct val="50000"/>
              </a:lnSpc>
            </a:pPr>
            <a:r>
              <a:rPr lang="en-US" dirty="0"/>
              <a:t>_____________________________________________</a:t>
            </a:r>
          </a:p>
          <a:p>
            <a:r>
              <a:rPr lang="en-US" dirty="0"/>
              <a:t>200/500 =  .40  X  $1   =   .40 per draw X 195   =   $78</a:t>
            </a:r>
          </a:p>
          <a:p>
            <a:r>
              <a:rPr lang="en-US" dirty="0"/>
              <a:t>  30/500 =  .06  X  $10  =  .60 per draw X 195   = $117</a:t>
            </a:r>
          </a:p>
          <a:p>
            <a:r>
              <a:rPr lang="en-US" dirty="0"/>
              <a:t>  20/500 =  .04  X  $30 = 1.20 per draw X 195   = $234</a:t>
            </a:r>
          </a:p>
          <a:p>
            <a:endParaRPr lang="en-US" dirty="0"/>
          </a:p>
          <a:p>
            <a:r>
              <a:rPr lang="en-US" dirty="0"/>
              <a:t>			Total cost = $429</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sz="4000" dirty="0" smtClean="0"/>
              <a:t>      Nancy Petry’s Calculations </a:t>
            </a:r>
            <a:br>
              <a:rPr lang="en-US" sz="4000" dirty="0" smtClean="0"/>
            </a:br>
            <a:r>
              <a:rPr lang="en-US" sz="4000" dirty="0" smtClean="0"/>
              <a:t>for 1000 slips Fishbowl </a:t>
            </a:r>
            <a:endParaRPr lang="en-US" sz="4000" dirty="0"/>
          </a:p>
        </p:txBody>
      </p:sp>
      <p:sp>
        <p:nvSpPr>
          <p:cNvPr id="3" name="TextBox 2"/>
          <p:cNvSpPr txBox="1"/>
          <p:nvPr/>
        </p:nvSpPr>
        <p:spPr>
          <a:xfrm>
            <a:off x="914400" y="1600200"/>
            <a:ext cx="7391400" cy="1015663"/>
          </a:xfrm>
          <a:prstGeom prst="rect">
            <a:avLst/>
          </a:prstGeom>
          <a:noFill/>
        </p:spPr>
        <p:txBody>
          <a:bodyPr wrap="square" rtlCol="0">
            <a:spAutoFit/>
          </a:bodyPr>
          <a:lstStyle/>
          <a:p>
            <a:r>
              <a:rPr lang="en-US" sz="2000" b="1" dirty="0" smtClean="0"/>
              <a:t>Table 10.7   Formula for Adjusting Prize Bowls to Alter Costs</a:t>
            </a:r>
          </a:p>
          <a:p>
            <a:r>
              <a:rPr lang="en-US" sz="2000" b="1" dirty="0" smtClean="0"/>
              <a:t>Note: Type in the gray sections. A sample is provided.</a:t>
            </a:r>
          </a:p>
          <a:p>
            <a:endParaRPr lang="en-US" sz="2000" dirty="0"/>
          </a:p>
        </p:txBody>
      </p:sp>
      <p:graphicFrame>
        <p:nvGraphicFramePr>
          <p:cNvPr id="8" name="Table 7"/>
          <p:cNvGraphicFramePr>
            <a:graphicFrameLocks noGrp="1"/>
          </p:cNvGraphicFramePr>
          <p:nvPr/>
        </p:nvGraphicFramePr>
        <p:xfrm>
          <a:off x="1219200" y="2438400"/>
          <a:ext cx="6705600" cy="4076700"/>
        </p:xfrm>
        <a:graphic>
          <a:graphicData uri="http://schemas.openxmlformats.org/drawingml/2006/table">
            <a:tbl>
              <a:tblPr firstRow="1" bandRow="1">
                <a:tableStyleId>{5C22544A-7EE6-4342-B048-85BDC9FD1C3A}</a:tableStyleId>
              </a:tblPr>
              <a:tblGrid>
                <a:gridCol w="1117600"/>
                <a:gridCol w="1117600"/>
                <a:gridCol w="1117600"/>
                <a:gridCol w="1117600"/>
                <a:gridCol w="1117600"/>
                <a:gridCol w="1117600"/>
              </a:tblGrid>
              <a:tr h="466090">
                <a:tc>
                  <a:txBody>
                    <a:bodyPr/>
                    <a:lstStyle/>
                    <a:p>
                      <a:r>
                        <a:rPr lang="en-US" dirty="0" smtClean="0"/>
                        <a:t>Slips</a:t>
                      </a:r>
                      <a:endParaRPr lang="en-US" dirty="0"/>
                    </a:p>
                  </a:txBody>
                  <a:tcPr/>
                </a:tc>
                <a:tc>
                  <a:txBody>
                    <a:bodyPr/>
                    <a:lstStyle/>
                    <a:p>
                      <a:r>
                        <a:rPr lang="en-US" dirty="0" smtClean="0"/>
                        <a:t>Type</a:t>
                      </a:r>
                      <a:endParaRPr lang="en-US" dirty="0"/>
                    </a:p>
                  </a:txBody>
                  <a:tcPr/>
                </a:tc>
                <a:tc>
                  <a:txBody>
                    <a:bodyPr/>
                    <a:lstStyle/>
                    <a:p>
                      <a:r>
                        <a:rPr lang="en-US" dirty="0" smtClean="0"/>
                        <a:t>Max</a:t>
                      </a:r>
                    </a:p>
                    <a:p>
                      <a:r>
                        <a:rPr lang="en-US" dirty="0" smtClean="0"/>
                        <a:t>value</a:t>
                      </a:r>
                      <a:endParaRPr lang="en-US" dirty="0"/>
                    </a:p>
                  </a:txBody>
                  <a:tcPr/>
                </a:tc>
                <a:tc>
                  <a:txBody>
                    <a:bodyPr/>
                    <a:lstStyle/>
                    <a:p>
                      <a:r>
                        <a:rPr lang="en-US" dirty="0" smtClean="0"/>
                        <a:t>Avg</a:t>
                      </a:r>
                    </a:p>
                    <a:p>
                      <a:r>
                        <a:rPr lang="en-US" dirty="0" smtClean="0"/>
                        <a:t>value</a:t>
                      </a:r>
                      <a:endParaRPr lang="en-US" dirty="0"/>
                    </a:p>
                  </a:txBody>
                  <a:tcPr/>
                </a:tc>
                <a:tc>
                  <a:txBody>
                    <a:bodyPr/>
                    <a:lstStyle/>
                    <a:p>
                      <a:r>
                        <a:rPr lang="en-US" dirty="0" smtClean="0"/>
                        <a:t>Proba-</a:t>
                      </a:r>
                    </a:p>
                    <a:p>
                      <a:r>
                        <a:rPr lang="en-US" dirty="0" smtClean="0"/>
                        <a:t>bability</a:t>
                      </a:r>
                      <a:endParaRPr lang="en-US" dirty="0"/>
                    </a:p>
                  </a:txBody>
                  <a:tcPr/>
                </a:tc>
                <a:tc>
                  <a:txBody>
                    <a:bodyPr/>
                    <a:lstStyle/>
                    <a:p>
                      <a:r>
                        <a:rPr lang="en-US" dirty="0" smtClean="0"/>
                        <a:t>Cost per draw</a:t>
                      </a:r>
                      <a:endParaRPr lang="en-US" dirty="0"/>
                    </a:p>
                  </a:txBody>
                  <a:tcPr/>
                </a:tc>
              </a:tr>
              <a:tr h="466090">
                <a:tc>
                  <a:txBody>
                    <a:bodyPr/>
                    <a:lstStyle/>
                    <a:p>
                      <a:r>
                        <a:rPr lang="en-US" dirty="0" smtClean="0"/>
                        <a:t>595</a:t>
                      </a:r>
                      <a:endParaRPr lang="en-US" dirty="0"/>
                    </a:p>
                  </a:txBody>
                  <a:tcPr>
                    <a:solidFill>
                      <a:schemeClr val="bg1">
                        <a:lumMod val="75000"/>
                      </a:schemeClr>
                    </a:solidFill>
                  </a:tcPr>
                </a:tc>
                <a:tc>
                  <a:txBody>
                    <a:bodyPr/>
                    <a:lstStyle/>
                    <a:p>
                      <a:r>
                        <a:rPr lang="en-US" dirty="0" smtClean="0"/>
                        <a:t>Good </a:t>
                      </a:r>
                    </a:p>
                    <a:p>
                      <a:r>
                        <a:rPr lang="en-US" dirty="0" smtClean="0"/>
                        <a:t>Job</a:t>
                      </a:r>
                      <a:endParaRPr lang="en-US" dirty="0"/>
                    </a:p>
                  </a:txBody>
                  <a:tcPr/>
                </a:tc>
                <a:tc>
                  <a:txBody>
                    <a:bodyPr/>
                    <a:lstStyle/>
                    <a:p>
                      <a:r>
                        <a:rPr lang="en-US" dirty="0" smtClean="0"/>
                        <a:t> 0</a:t>
                      </a:r>
                      <a:endParaRPr lang="en-US" dirty="0"/>
                    </a:p>
                  </a:txBody>
                  <a:tcPr>
                    <a:solidFill>
                      <a:schemeClr val="bg1">
                        <a:lumMod val="75000"/>
                      </a:schemeClr>
                    </a:solidFill>
                  </a:tcPr>
                </a:tc>
                <a:tc>
                  <a:txBody>
                    <a:bodyPr/>
                    <a:lstStyle/>
                    <a:p>
                      <a:r>
                        <a:rPr lang="en-US" dirty="0" smtClean="0"/>
                        <a:t>0</a:t>
                      </a:r>
                      <a:endParaRPr lang="en-US" dirty="0"/>
                    </a:p>
                  </a:txBody>
                  <a:tcPr>
                    <a:solidFill>
                      <a:schemeClr val="bg1">
                        <a:lumMod val="75000"/>
                      </a:schemeClr>
                    </a:solidFill>
                  </a:tcPr>
                </a:tc>
                <a:tc>
                  <a:txBody>
                    <a:bodyPr/>
                    <a:lstStyle/>
                    <a:p>
                      <a:r>
                        <a:rPr lang="en-US" dirty="0" smtClean="0"/>
                        <a:t>.0595</a:t>
                      </a:r>
                      <a:endParaRPr lang="en-US" dirty="0"/>
                    </a:p>
                  </a:txBody>
                  <a:tcPr/>
                </a:tc>
                <a:tc>
                  <a:txBody>
                    <a:bodyPr/>
                    <a:lstStyle/>
                    <a:p>
                      <a:r>
                        <a:rPr lang="en-US" dirty="0" smtClean="0"/>
                        <a:t>$0.00</a:t>
                      </a:r>
                      <a:endParaRPr lang="en-US" dirty="0"/>
                    </a:p>
                  </a:txBody>
                  <a:tcPr/>
                </a:tc>
              </a:tr>
              <a:tr h="466090">
                <a:tc>
                  <a:txBody>
                    <a:bodyPr/>
                    <a:lstStyle/>
                    <a:p>
                      <a:r>
                        <a:rPr lang="en-US" dirty="0" smtClean="0"/>
                        <a:t>320</a:t>
                      </a:r>
                      <a:endParaRPr lang="en-US" dirty="0"/>
                    </a:p>
                  </a:txBody>
                  <a:tcPr>
                    <a:solidFill>
                      <a:schemeClr val="bg1">
                        <a:lumMod val="75000"/>
                      </a:schemeClr>
                    </a:solidFill>
                  </a:tcPr>
                </a:tc>
                <a:tc>
                  <a:txBody>
                    <a:bodyPr/>
                    <a:lstStyle/>
                    <a:p>
                      <a:r>
                        <a:rPr lang="en-US" dirty="0" smtClean="0"/>
                        <a:t>Small</a:t>
                      </a:r>
                      <a:endParaRPr lang="en-US" dirty="0"/>
                    </a:p>
                  </a:txBody>
                  <a:tcPr/>
                </a:tc>
                <a:tc>
                  <a:txBody>
                    <a:bodyPr/>
                    <a:lstStyle/>
                    <a:p>
                      <a:r>
                        <a:rPr lang="en-US" dirty="0" smtClean="0"/>
                        <a:t>$1</a:t>
                      </a:r>
                      <a:endParaRPr lang="en-US" dirty="0"/>
                    </a:p>
                  </a:txBody>
                  <a:tcPr>
                    <a:solidFill>
                      <a:schemeClr val="bg1">
                        <a:lumMod val="75000"/>
                      </a:schemeClr>
                    </a:solidFill>
                  </a:tcPr>
                </a:tc>
                <a:tc>
                  <a:txBody>
                    <a:bodyPr/>
                    <a:lstStyle/>
                    <a:p>
                      <a:r>
                        <a:rPr lang="en-US" dirty="0" smtClean="0"/>
                        <a:t>$0.80</a:t>
                      </a:r>
                      <a:endParaRPr lang="en-US" dirty="0"/>
                    </a:p>
                  </a:txBody>
                  <a:tcPr>
                    <a:solidFill>
                      <a:schemeClr val="bg1">
                        <a:lumMod val="75000"/>
                      </a:schemeClr>
                    </a:solidFill>
                  </a:tcPr>
                </a:tc>
                <a:tc>
                  <a:txBody>
                    <a:bodyPr/>
                    <a:lstStyle/>
                    <a:p>
                      <a:r>
                        <a:rPr lang="en-US" dirty="0" smtClean="0"/>
                        <a:t>0.32</a:t>
                      </a:r>
                      <a:endParaRPr lang="en-US" dirty="0"/>
                    </a:p>
                  </a:txBody>
                  <a:tcPr/>
                </a:tc>
                <a:tc>
                  <a:txBody>
                    <a:bodyPr/>
                    <a:lstStyle/>
                    <a:p>
                      <a:r>
                        <a:rPr lang="en-US" dirty="0" smtClean="0"/>
                        <a:t>$0.26</a:t>
                      </a:r>
                      <a:endParaRPr lang="en-US" dirty="0"/>
                    </a:p>
                  </a:txBody>
                  <a:tcPr/>
                </a:tc>
              </a:tr>
              <a:tr h="466090">
                <a:tc>
                  <a:txBody>
                    <a:bodyPr/>
                    <a:lstStyle/>
                    <a:p>
                      <a:r>
                        <a:rPr lang="en-US" dirty="0" smtClean="0"/>
                        <a:t> 60</a:t>
                      </a:r>
                      <a:endParaRPr lang="en-US" dirty="0"/>
                    </a:p>
                  </a:txBody>
                  <a:tcPr>
                    <a:solidFill>
                      <a:schemeClr val="bg1">
                        <a:lumMod val="75000"/>
                      </a:schemeClr>
                    </a:solidFill>
                  </a:tcPr>
                </a:tc>
                <a:tc>
                  <a:txBody>
                    <a:bodyPr/>
                    <a:lstStyle/>
                    <a:p>
                      <a:r>
                        <a:rPr lang="en-US" dirty="0" smtClean="0"/>
                        <a:t>Medium</a:t>
                      </a:r>
                      <a:endParaRPr lang="en-US" dirty="0"/>
                    </a:p>
                  </a:txBody>
                  <a:tcPr/>
                </a:tc>
                <a:tc>
                  <a:txBody>
                    <a:bodyPr/>
                    <a:lstStyle/>
                    <a:p>
                      <a:r>
                        <a:rPr lang="en-US" dirty="0" smtClean="0"/>
                        <a:t>$5</a:t>
                      </a:r>
                      <a:endParaRPr lang="en-US" dirty="0"/>
                    </a:p>
                  </a:txBody>
                  <a:tcPr>
                    <a:solidFill>
                      <a:schemeClr val="bg1">
                        <a:lumMod val="75000"/>
                      </a:schemeClr>
                    </a:solidFill>
                  </a:tcPr>
                </a:tc>
                <a:tc>
                  <a:txBody>
                    <a:bodyPr/>
                    <a:lstStyle/>
                    <a:p>
                      <a:r>
                        <a:rPr lang="en-US" dirty="0" smtClean="0"/>
                        <a:t>$4.00</a:t>
                      </a:r>
                      <a:endParaRPr lang="en-US" dirty="0"/>
                    </a:p>
                  </a:txBody>
                  <a:tcPr>
                    <a:solidFill>
                      <a:schemeClr val="bg1">
                        <a:lumMod val="75000"/>
                      </a:schemeClr>
                    </a:solidFill>
                  </a:tcPr>
                </a:tc>
                <a:tc>
                  <a:txBody>
                    <a:bodyPr/>
                    <a:lstStyle/>
                    <a:p>
                      <a:r>
                        <a:rPr lang="en-US" dirty="0" smtClean="0"/>
                        <a:t>0.06</a:t>
                      </a:r>
                      <a:endParaRPr lang="en-US" dirty="0"/>
                    </a:p>
                  </a:txBody>
                  <a:tcPr/>
                </a:tc>
                <a:tc>
                  <a:txBody>
                    <a:bodyPr/>
                    <a:lstStyle/>
                    <a:p>
                      <a:r>
                        <a:rPr lang="en-US" dirty="0" smtClean="0"/>
                        <a:t>$0.24</a:t>
                      </a:r>
                      <a:endParaRPr lang="en-US" dirty="0"/>
                    </a:p>
                  </a:txBody>
                  <a:tcPr/>
                </a:tc>
              </a:tr>
              <a:tr h="466090">
                <a:tc>
                  <a:txBody>
                    <a:bodyPr/>
                    <a:lstStyle/>
                    <a:p>
                      <a:r>
                        <a:rPr lang="en-US" dirty="0" smtClean="0"/>
                        <a:t>24</a:t>
                      </a:r>
                      <a:endParaRPr lang="en-US" dirty="0"/>
                    </a:p>
                  </a:txBody>
                  <a:tcPr>
                    <a:solidFill>
                      <a:schemeClr val="bg1">
                        <a:lumMod val="75000"/>
                      </a:schemeClr>
                    </a:solidFill>
                  </a:tcPr>
                </a:tc>
                <a:tc>
                  <a:txBody>
                    <a:bodyPr/>
                    <a:lstStyle/>
                    <a:p>
                      <a:r>
                        <a:rPr lang="en-US" dirty="0" smtClean="0"/>
                        <a:t>Large</a:t>
                      </a:r>
                      <a:endParaRPr lang="en-US" dirty="0"/>
                    </a:p>
                  </a:txBody>
                  <a:tcPr/>
                </a:tc>
                <a:tc>
                  <a:txBody>
                    <a:bodyPr/>
                    <a:lstStyle/>
                    <a:p>
                      <a:r>
                        <a:rPr lang="en-US" dirty="0" smtClean="0"/>
                        <a:t>$20</a:t>
                      </a:r>
                      <a:endParaRPr lang="en-US" dirty="0"/>
                    </a:p>
                  </a:txBody>
                  <a:tcPr>
                    <a:solidFill>
                      <a:schemeClr val="bg1">
                        <a:lumMod val="75000"/>
                      </a:schemeClr>
                    </a:solidFill>
                  </a:tcPr>
                </a:tc>
                <a:tc>
                  <a:txBody>
                    <a:bodyPr/>
                    <a:lstStyle/>
                    <a:p>
                      <a:r>
                        <a:rPr lang="en-US" dirty="0" smtClean="0"/>
                        <a:t>$18</a:t>
                      </a:r>
                      <a:endParaRPr lang="en-US" dirty="0"/>
                    </a:p>
                  </a:txBody>
                  <a:tcPr>
                    <a:solidFill>
                      <a:schemeClr val="bg1">
                        <a:lumMod val="75000"/>
                      </a:schemeClr>
                    </a:solidFill>
                  </a:tcPr>
                </a:tc>
                <a:tc>
                  <a:txBody>
                    <a:bodyPr/>
                    <a:lstStyle/>
                    <a:p>
                      <a:r>
                        <a:rPr lang="en-US" dirty="0" smtClean="0"/>
                        <a:t>0.024</a:t>
                      </a:r>
                      <a:endParaRPr lang="en-US" dirty="0"/>
                    </a:p>
                  </a:txBody>
                  <a:tcPr/>
                </a:tc>
                <a:tc>
                  <a:txBody>
                    <a:bodyPr/>
                    <a:lstStyle/>
                    <a:p>
                      <a:r>
                        <a:rPr lang="en-US" dirty="0" smtClean="0"/>
                        <a:t>$0.43</a:t>
                      </a:r>
                      <a:endParaRPr lang="en-US" dirty="0"/>
                    </a:p>
                  </a:txBody>
                  <a:tcPr/>
                </a:tc>
              </a:tr>
              <a:tr h="466090">
                <a:tc>
                  <a:txBody>
                    <a:bodyPr/>
                    <a:lstStyle/>
                    <a:p>
                      <a:r>
                        <a:rPr lang="en-US" dirty="0" smtClean="0"/>
                        <a:t>  1 </a:t>
                      </a:r>
                      <a:endParaRPr lang="en-US" dirty="0"/>
                    </a:p>
                  </a:txBody>
                  <a:tcPr>
                    <a:solidFill>
                      <a:schemeClr val="bg1">
                        <a:lumMod val="75000"/>
                      </a:schemeClr>
                    </a:solidFill>
                  </a:tcPr>
                </a:tc>
                <a:tc>
                  <a:txBody>
                    <a:bodyPr/>
                    <a:lstStyle/>
                    <a:p>
                      <a:r>
                        <a:rPr lang="en-US" dirty="0" smtClean="0"/>
                        <a:t>Jumbo</a:t>
                      </a:r>
                      <a:endParaRPr lang="en-US" dirty="0"/>
                    </a:p>
                  </a:txBody>
                  <a:tcPr/>
                </a:tc>
                <a:tc>
                  <a:txBody>
                    <a:bodyPr/>
                    <a:lstStyle/>
                    <a:p>
                      <a:r>
                        <a:rPr lang="en-US" dirty="0" smtClean="0"/>
                        <a:t>$100</a:t>
                      </a:r>
                      <a:endParaRPr lang="en-US" dirty="0"/>
                    </a:p>
                  </a:txBody>
                  <a:tcPr>
                    <a:solidFill>
                      <a:schemeClr val="bg1">
                        <a:lumMod val="75000"/>
                      </a:schemeClr>
                    </a:solidFill>
                  </a:tcPr>
                </a:tc>
                <a:tc>
                  <a:txBody>
                    <a:bodyPr/>
                    <a:lstStyle/>
                    <a:p>
                      <a:r>
                        <a:rPr lang="en-US" dirty="0" smtClean="0"/>
                        <a:t>$80</a:t>
                      </a:r>
                      <a:endParaRPr lang="en-US" dirty="0"/>
                    </a:p>
                  </a:txBody>
                  <a:tcPr>
                    <a:solidFill>
                      <a:schemeClr val="bg1">
                        <a:lumMod val="75000"/>
                      </a:schemeClr>
                    </a:solidFill>
                  </a:tcPr>
                </a:tc>
                <a:tc>
                  <a:txBody>
                    <a:bodyPr/>
                    <a:lstStyle/>
                    <a:p>
                      <a:r>
                        <a:rPr lang="en-US" dirty="0" smtClean="0"/>
                        <a:t>0.001</a:t>
                      </a:r>
                      <a:endParaRPr lang="en-US" dirty="0"/>
                    </a:p>
                  </a:txBody>
                  <a:tcPr/>
                </a:tc>
                <a:tc>
                  <a:txBody>
                    <a:bodyPr/>
                    <a:lstStyle/>
                    <a:p>
                      <a:r>
                        <a:rPr lang="en-US" dirty="0" smtClean="0"/>
                        <a:t>$0.08</a:t>
                      </a:r>
                      <a:endParaRPr lang="en-US" dirty="0"/>
                    </a:p>
                  </a:txBody>
                  <a:tcPr/>
                </a:tc>
              </a:tr>
              <a:tr h="466090">
                <a:tc>
                  <a:txBody>
                    <a:bodyPr/>
                    <a:lstStyle/>
                    <a:p>
                      <a:r>
                        <a:rPr lang="en-US" dirty="0" smtClean="0"/>
                        <a:t>Total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Total</a:t>
                      </a:r>
                      <a:endParaRPr lang="en-US" dirty="0"/>
                    </a:p>
                  </a:txBody>
                  <a:tcPr/>
                </a:tc>
              </a:tr>
              <a:tr h="466090">
                <a:tc>
                  <a:txBody>
                    <a:bodyPr/>
                    <a:lstStyle/>
                    <a:p>
                      <a:r>
                        <a:rPr lang="en-US" dirty="0" smtClean="0"/>
                        <a:t>1000</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1.00</a:t>
                      </a:r>
                      <a:endParaRPr lang="en-US" dirty="0"/>
                    </a:p>
                  </a:txBody>
                  <a:tcPr/>
                </a:tc>
                <a:tc>
                  <a:txBody>
                    <a:bodyPr/>
                    <a:lstStyle/>
                    <a:p>
                      <a:r>
                        <a:rPr lang="en-US" dirty="0" smtClean="0"/>
                        <a:t>$1.01</a:t>
                      </a:r>
                      <a:endParaRPr lang="en-US" dirty="0"/>
                    </a:p>
                  </a:txBody>
                  <a:tcPr/>
                </a:tc>
              </a:tr>
            </a:tbl>
          </a:graphicData>
        </a:graphic>
      </p:graphicFrame>
      <p:pic>
        <p:nvPicPr>
          <p:cNvPr id="9" name="Picture 8" descr="Fishbowl chips.jpg"/>
          <p:cNvPicPr>
            <a:picLocks noChangeAspect="1"/>
          </p:cNvPicPr>
          <p:nvPr/>
        </p:nvPicPr>
        <p:blipFill>
          <a:blip r:embed="rId2" cstate="print"/>
          <a:stretch>
            <a:fillRect/>
          </a:stretch>
        </p:blipFill>
        <p:spPr>
          <a:xfrm>
            <a:off x="457200" y="304800"/>
            <a:ext cx="1524000" cy="1143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990600" y="914400"/>
            <a:ext cx="7620000" cy="6124754"/>
          </a:xfrm>
          <a:prstGeom prst="rect">
            <a:avLst/>
          </a:prstGeom>
          <a:noFill/>
          <a:ln w="9525">
            <a:noFill/>
            <a:miter lim="800000"/>
            <a:headEnd/>
            <a:tailEnd/>
          </a:ln>
        </p:spPr>
        <p:txBody>
          <a:bodyPr wrap="square">
            <a:spAutoFit/>
          </a:bodyPr>
          <a:lstStyle/>
          <a:p>
            <a:r>
              <a:rPr lang="en-US" sz="3600" b="1" dirty="0"/>
              <a:t>Designing a fishbowl takes </a:t>
            </a:r>
            <a:r>
              <a:rPr lang="en-US" sz="3600" b="1" dirty="0" smtClean="0"/>
              <a:t>thought..</a:t>
            </a:r>
            <a:endParaRPr lang="en-US" dirty="0"/>
          </a:p>
          <a:p>
            <a:endParaRPr lang="en-US" dirty="0"/>
          </a:p>
          <a:p>
            <a:r>
              <a:rPr lang="en-US" sz="2800" dirty="0"/>
              <a:t>Cost depends on value of prizes, percentage of </a:t>
            </a:r>
          </a:p>
          <a:p>
            <a:r>
              <a:rPr lang="en-US" sz="2800" dirty="0"/>
              <a:t>winning chips and number of </a:t>
            </a:r>
            <a:r>
              <a:rPr lang="en-US" sz="2800" dirty="0" smtClean="0"/>
              <a:t>draws.  You can use a standard fishbowl draw of 500 (as we saw today), </a:t>
            </a:r>
            <a:r>
              <a:rPr lang="en-US" sz="2800" b="1" dirty="0" smtClean="0"/>
              <a:t>and,  </a:t>
            </a:r>
            <a:r>
              <a:rPr lang="en-US" sz="2800" dirty="0" smtClean="0"/>
              <a:t>this software can help you keep track of inventory and </a:t>
            </a:r>
          </a:p>
          <a:p>
            <a:r>
              <a:rPr lang="en-US" sz="2800" dirty="0" smtClean="0"/>
              <a:t>target behaviors.  </a:t>
            </a:r>
          </a:p>
          <a:p>
            <a:r>
              <a:rPr lang="en-US" sz="3600" dirty="0" smtClean="0"/>
              <a:t>It even has a </a:t>
            </a:r>
          </a:p>
          <a:p>
            <a:r>
              <a:rPr lang="en-US" sz="3600" dirty="0" smtClean="0"/>
              <a:t>virtual </a:t>
            </a:r>
          </a:p>
          <a:p>
            <a:r>
              <a:rPr lang="en-US" sz="3600" dirty="0" smtClean="0"/>
              <a:t>fishbowl! </a:t>
            </a:r>
          </a:p>
          <a:p>
            <a:endParaRPr lang="en-US" sz="2800" dirty="0" smtClean="0"/>
          </a:p>
          <a:p>
            <a:r>
              <a:rPr lang="en-US" sz="2800" dirty="0" smtClean="0"/>
              <a:t> </a:t>
            </a:r>
            <a:endParaRPr lang="en-US" sz="2800" dirty="0"/>
          </a:p>
        </p:txBody>
      </p:sp>
      <p:pic>
        <p:nvPicPr>
          <p:cNvPr id="6" name="Picture 130" descr="C:\Users\jobesm\AppData\Local\Microsoft\Windows\Temporary Internet Files\Content.Outlook\E8124PH4\MIIS_1.png"/>
          <p:cNvPicPr preferRelativeResize="0">
            <a:picLocks noChangeAspect="1" noChangeArrowheads="1"/>
          </p:cNvPicPr>
          <p:nvPr/>
        </p:nvPicPr>
        <p:blipFill>
          <a:blip r:embed="rId3" cstate="print"/>
          <a:srcRect/>
          <a:stretch>
            <a:fillRect/>
          </a:stretch>
        </p:blipFill>
        <p:spPr bwMode="auto">
          <a:xfrm>
            <a:off x="4572000" y="3886200"/>
            <a:ext cx="3429000" cy="2611438"/>
          </a:xfrm>
          <a:prstGeom prst="rect">
            <a:avLst/>
          </a:prstGeom>
          <a:noFill/>
          <a:ln w="9525">
            <a:noFill/>
            <a:miter lim="800000"/>
            <a:headEnd/>
            <a:tailEnd/>
          </a:ln>
          <a:effectLst>
            <a:outerShdw dist="139700" dir="2700000" algn="tl" rotWithShape="0">
              <a:srgbClr val="808080">
                <a:alpha val="67999"/>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685800"/>
            <a:ext cx="7924800" cy="1143000"/>
          </a:xfrm>
        </p:spPr>
        <p:txBody>
          <a:bodyPr rtlCol="0">
            <a:normAutofit fontScale="90000"/>
          </a:bodyPr>
          <a:lstStyle/>
          <a:p>
            <a:pPr eaLnBrk="1" fontAlgn="auto" hangingPunct="1">
              <a:spcAft>
                <a:spcPts val="0"/>
              </a:spcAft>
              <a:defRPr/>
            </a:pPr>
            <a:r>
              <a:rPr lang="en-US" dirty="0" smtClean="0"/>
              <a:t>Choosing Between Vouchers </a:t>
            </a:r>
            <a:br>
              <a:rPr lang="en-US" dirty="0" smtClean="0"/>
            </a:br>
            <a:r>
              <a:rPr lang="en-US" dirty="0" smtClean="0"/>
              <a:t>and Fishbowls</a:t>
            </a:r>
          </a:p>
        </p:txBody>
      </p:sp>
      <p:sp>
        <p:nvSpPr>
          <p:cNvPr id="65539" name="Rectangle 3"/>
          <p:cNvSpPr>
            <a:spLocks noGrp="1" noChangeArrowheads="1"/>
          </p:cNvSpPr>
          <p:nvPr>
            <p:ph idx="1"/>
          </p:nvPr>
        </p:nvSpPr>
        <p:spPr>
          <a:xfrm>
            <a:off x="609600" y="2362200"/>
            <a:ext cx="7772400" cy="4114800"/>
          </a:xfrm>
        </p:spPr>
        <p:txBody>
          <a:bodyPr/>
          <a:lstStyle/>
          <a:p>
            <a:pPr eaLnBrk="1" hangingPunct="1">
              <a:lnSpc>
                <a:spcPct val="90000"/>
              </a:lnSpc>
            </a:pPr>
            <a:r>
              <a:rPr lang="en-US" sz="2800" dirty="0" smtClean="0"/>
              <a:t>Cost is not the issue: Both can be adjusted to achieve desired total available payout </a:t>
            </a:r>
          </a:p>
          <a:p>
            <a:pPr lvl="1" eaLnBrk="1" hangingPunct="1">
              <a:lnSpc>
                <a:spcPct val="90000"/>
              </a:lnSpc>
            </a:pPr>
            <a:r>
              <a:rPr lang="en-US" sz="2400" dirty="0" smtClean="0"/>
              <a:t>Vouchers: monetary value and total possible number of points </a:t>
            </a:r>
          </a:p>
          <a:p>
            <a:pPr lvl="1" eaLnBrk="1" hangingPunct="1">
              <a:lnSpc>
                <a:spcPct val="90000"/>
              </a:lnSpc>
            </a:pPr>
            <a:r>
              <a:rPr lang="en-US" sz="2400" dirty="0" smtClean="0"/>
              <a:t>Fishbowl: cost of prizes offered; probability of winning each prize; total possible number of draws </a:t>
            </a:r>
          </a:p>
          <a:p>
            <a:pPr lvl="1" eaLnBrk="1" hangingPunct="1">
              <a:lnSpc>
                <a:spcPct val="90000"/>
              </a:lnSpc>
            </a:pPr>
            <a:endParaRPr lang="en-US" sz="2400" dirty="0" smtClean="0"/>
          </a:p>
          <a:p>
            <a:pPr eaLnBrk="1" hangingPunct="1">
              <a:lnSpc>
                <a:spcPct val="90000"/>
              </a:lnSpc>
            </a:pPr>
            <a:r>
              <a:rPr lang="en-US" sz="2800" dirty="0" smtClean="0"/>
              <a:t>Efficacy is not the issue: </a:t>
            </a:r>
          </a:p>
          <a:p>
            <a:pPr lvl="1" eaLnBrk="1" hangingPunct="1">
              <a:lnSpc>
                <a:spcPct val="90000"/>
              </a:lnSpc>
            </a:pPr>
            <a:r>
              <a:rPr lang="en-US" sz="2400" dirty="0" smtClean="0"/>
              <a:t>Research shows that both are effective with equivalent effects at similar costs</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609600"/>
            <a:ext cx="7924800" cy="1143000"/>
          </a:xfrm>
        </p:spPr>
        <p:txBody>
          <a:bodyPr/>
          <a:lstStyle/>
          <a:p>
            <a:pPr eaLnBrk="1" hangingPunct="1"/>
            <a:r>
              <a:rPr lang="en-US" dirty="0" smtClean="0"/>
              <a:t>Why Choose One Over the Other?</a:t>
            </a:r>
          </a:p>
        </p:txBody>
      </p:sp>
      <p:sp>
        <p:nvSpPr>
          <p:cNvPr id="66563" name="Rectangle 3"/>
          <p:cNvSpPr>
            <a:spLocks noGrp="1" noChangeArrowheads="1"/>
          </p:cNvSpPr>
          <p:nvPr>
            <p:ph idx="1"/>
          </p:nvPr>
        </p:nvSpPr>
        <p:spPr>
          <a:xfrm>
            <a:off x="762000" y="2057400"/>
            <a:ext cx="8077200" cy="4114800"/>
          </a:xfrm>
        </p:spPr>
        <p:txBody>
          <a:bodyPr/>
          <a:lstStyle/>
          <a:p>
            <a:pPr eaLnBrk="1" hangingPunct="1"/>
            <a:r>
              <a:rPr lang="en-US" dirty="0" smtClean="0"/>
              <a:t>Which would clients like best?</a:t>
            </a:r>
          </a:p>
          <a:p>
            <a:pPr lvl="1" eaLnBrk="1" hangingPunct="1"/>
            <a:r>
              <a:rPr lang="en-US" dirty="0" smtClean="0"/>
              <a:t>Fishbowl allows participation</a:t>
            </a:r>
          </a:p>
          <a:p>
            <a:pPr lvl="1" eaLnBrk="1" hangingPunct="1"/>
            <a:r>
              <a:rPr lang="en-US" dirty="0" smtClean="0"/>
              <a:t>Vouchers offer more certain payoffs</a:t>
            </a:r>
          </a:p>
          <a:p>
            <a:pPr eaLnBrk="1" hangingPunct="1"/>
            <a:r>
              <a:rPr lang="en-US" dirty="0" smtClean="0"/>
              <a:t>Which makes it easier for staff to manage?</a:t>
            </a:r>
          </a:p>
          <a:p>
            <a:pPr lvl="1" eaLnBrk="1" hangingPunct="1"/>
            <a:r>
              <a:rPr lang="en-US" dirty="0" smtClean="0"/>
              <a:t>Tracking; fishbowl has MIIS</a:t>
            </a:r>
          </a:p>
          <a:p>
            <a:pPr lvl="1" eaLnBrk="1" hangingPunct="1"/>
            <a:r>
              <a:rPr lang="en-US" dirty="0" smtClean="0"/>
              <a:t>Shopping could be done in bulk for either</a:t>
            </a:r>
          </a:p>
          <a:p>
            <a:pPr lvl="1" eaLnBrk="1" hangingPunct="1"/>
            <a:r>
              <a:rPr lang="en-US" dirty="0" smtClean="0"/>
              <a:t>Fishbowl requires maintenance and cheat control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609600"/>
            <a:ext cx="7391400" cy="1143000"/>
          </a:xfrm>
        </p:spPr>
        <p:txBody>
          <a:bodyPr rtlCol="0">
            <a:normAutofit fontScale="90000"/>
          </a:bodyPr>
          <a:lstStyle/>
          <a:p>
            <a:pPr eaLnBrk="1" fontAlgn="auto" hangingPunct="1">
              <a:spcAft>
                <a:spcPts val="0"/>
              </a:spcAft>
              <a:defRPr/>
            </a:pPr>
            <a:r>
              <a:rPr lang="en-US" dirty="0" smtClean="0"/>
              <a:t>Which method do you prefer and why?</a:t>
            </a:r>
          </a:p>
        </p:txBody>
      </p:sp>
      <p:sp>
        <p:nvSpPr>
          <p:cNvPr id="67587" name="Text Box 3"/>
          <p:cNvSpPr txBox="1">
            <a:spLocks noChangeArrowheads="1"/>
          </p:cNvSpPr>
          <p:nvPr/>
        </p:nvSpPr>
        <p:spPr bwMode="auto">
          <a:xfrm>
            <a:off x="2193925" y="2665413"/>
            <a:ext cx="4565650" cy="1739900"/>
          </a:xfrm>
          <a:prstGeom prst="rect">
            <a:avLst/>
          </a:prstGeom>
          <a:noFill/>
          <a:ln w="9525">
            <a:noFill/>
            <a:miter lim="800000"/>
            <a:headEnd/>
            <a:tailEnd/>
          </a:ln>
        </p:spPr>
        <p:txBody>
          <a:bodyPr wrap="none">
            <a:spAutoFit/>
          </a:bodyPr>
          <a:lstStyle/>
          <a:p>
            <a:r>
              <a:rPr lang="en-US" sz="3600" dirty="0"/>
              <a:t>Choice 1: Voucher</a:t>
            </a:r>
          </a:p>
          <a:p>
            <a:endParaRPr lang="en-US" sz="3600" dirty="0"/>
          </a:p>
          <a:p>
            <a:r>
              <a:rPr lang="en-US" sz="3600" dirty="0"/>
              <a:t>Choice 2:  Fishbowl</a:t>
            </a:r>
            <a:r>
              <a:rPr lang="en-US" dirty="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0" y="609600"/>
            <a:ext cx="7772400" cy="1143000"/>
          </a:xfrm>
        </p:spPr>
        <p:txBody>
          <a:bodyPr/>
          <a:lstStyle/>
          <a:p>
            <a:pPr eaLnBrk="1" hangingPunct="1"/>
            <a:r>
              <a:rPr lang="en-US" dirty="0" smtClean="0"/>
              <a:t>Dissemination/Adoption</a:t>
            </a:r>
          </a:p>
        </p:txBody>
      </p:sp>
      <p:sp>
        <p:nvSpPr>
          <p:cNvPr id="68611" name="Rectangle 3"/>
          <p:cNvSpPr>
            <a:spLocks noGrp="1" noChangeArrowheads="1"/>
          </p:cNvSpPr>
          <p:nvPr>
            <p:ph type="body" idx="4294967295"/>
          </p:nvPr>
        </p:nvSpPr>
        <p:spPr>
          <a:xfrm>
            <a:off x="0" y="1981200"/>
            <a:ext cx="8382000" cy="4114800"/>
          </a:xfrm>
        </p:spPr>
        <p:txBody>
          <a:bodyPr/>
          <a:lstStyle/>
          <a:p>
            <a:pPr eaLnBrk="1" hangingPunct="1">
              <a:lnSpc>
                <a:spcPct val="90000"/>
              </a:lnSpc>
            </a:pPr>
            <a:r>
              <a:rPr lang="en-US" sz="2400" dirty="0" smtClean="0"/>
              <a:t>Clearly recognized as one evidence-based practice advocated by program funders and licensers</a:t>
            </a:r>
          </a:p>
          <a:p>
            <a:pPr lvl="1" eaLnBrk="1" hangingPunct="1">
              <a:lnSpc>
                <a:spcPct val="90000"/>
              </a:lnSpc>
            </a:pPr>
            <a:endParaRPr lang="en-US" sz="2000" dirty="0" smtClean="0"/>
          </a:p>
          <a:p>
            <a:pPr eaLnBrk="1" hangingPunct="1">
              <a:lnSpc>
                <a:spcPct val="90000"/>
              </a:lnSpc>
            </a:pPr>
            <a:r>
              <a:rPr lang="en-US" sz="2400" dirty="0" smtClean="0"/>
              <a:t>1/4 - 1/3 of clinics are currently using incentives- mostly to reinforce attendance </a:t>
            </a:r>
            <a:r>
              <a:rPr lang="en-US" sz="2000" i="1" dirty="0" smtClean="0"/>
              <a:t>(Roman et al., 2010)</a:t>
            </a:r>
            <a:endParaRPr lang="en-US" sz="2400" dirty="0" smtClean="0"/>
          </a:p>
          <a:p>
            <a:pPr eaLnBrk="1" hangingPunct="1">
              <a:lnSpc>
                <a:spcPct val="90000"/>
              </a:lnSpc>
            </a:pPr>
            <a:endParaRPr lang="en-US" sz="2400" dirty="0" smtClean="0"/>
          </a:p>
          <a:p>
            <a:pPr eaLnBrk="1" hangingPunct="1">
              <a:lnSpc>
                <a:spcPct val="90000"/>
              </a:lnSpc>
            </a:pPr>
            <a:r>
              <a:rPr lang="en-US" sz="2400" dirty="0" smtClean="0"/>
              <a:t>Information on what it is and how to do it increasingly available</a:t>
            </a:r>
          </a:p>
          <a:p>
            <a:pPr lvl="1" eaLnBrk="1" hangingPunct="1">
              <a:lnSpc>
                <a:spcPct val="90000"/>
              </a:lnSpc>
            </a:pPr>
            <a:r>
              <a:rPr lang="en-US" sz="2000" dirty="0" smtClean="0"/>
              <a:t>PAMI materials at </a:t>
            </a:r>
            <a:r>
              <a:rPr lang="en-US" sz="2000" dirty="0" smtClean="0">
                <a:hlinkClick r:id="rId2"/>
              </a:rPr>
              <a:t>www.nattc.org</a:t>
            </a:r>
            <a:endParaRPr lang="en-US" sz="2000" dirty="0" smtClean="0"/>
          </a:p>
          <a:p>
            <a:pPr eaLnBrk="1" hangingPunct="1">
              <a:lnSpc>
                <a:spcPct val="90000"/>
              </a:lnSpc>
            </a:pPr>
            <a:r>
              <a:rPr lang="en-US" sz="2400" dirty="0" smtClean="0"/>
              <a:t>  -   </a:t>
            </a:r>
            <a:r>
              <a:rPr lang="en-US" sz="2000" dirty="0" smtClean="0"/>
              <a:t>PAMI and MI:PRESTO at </a:t>
            </a:r>
            <a:r>
              <a:rPr lang="en-US" sz="2000" dirty="0" smtClean="0">
                <a:hlinkClick r:id="rId3"/>
              </a:rPr>
              <a:t>www.bettertxoutcomes.org</a:t>
            </a:r>
            <a:r>
              <a:rPr lang="en-US" sz="2000" dirty="0" smtClean="0"/>
              <a:t> (on-line course)</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For more how-to information: </a:t>
            </a:r>
            <a:br>
              <a:rPr lang="en-US" dirty="0" smtClean="0"/>
            </a:br>
            <a:r>
              <a:rPr lang="en-US" dirty="0" smtClean="0"/>
              <a:t>.</a:t>
            </a:r>
            <a:br>
              <a:rPr lang="en-US" dirty="0" smtClean="0"/>
            </a:br>
            <a:endParaRPr lang="en-US" dirty="0"/>
          </a:p>
        </p:txBody>
      </p:sp>
      <p:sp>
        <p:nvSpPr>
          <p:cNvPr id="3" name="Content Placeholder 2"/>
          <p:cNvSpPr>
            <a:spLocks noGrp="1"/>
          </p:cNvSpPr>
          <p:nvPr>
            <p:ph idx="1"/>
          </p:nvPr>
        </p:nvSpPr>
        <p:spPr/>
        <p:txBody>
          <a:bodyPr/>
          <a:lstStyle/>
          <a:p>
            <a:pPr>
              <a:buNone/>
            </a:pPr>
            <a:r>
              <a:rPr lang="en-US" b="1" dirty="0" smtClean="0">
                <a:hlinkClick r:id="rId2"/>
              </a:rPr>
              <a:t>Contingency Management for Substance Abuse Treatment: A Guide to Implementing This Evidence-Based Practice</a:t>
            </a:r>
            <a:r>
              <a:rPr lang="en-US" b="1" dirty="0" smtClean="0"/>
              <a:t> by Nancy Petry</a:t>
            </a:r>
          </a:p>
          <a:p>
            <a:pPr>
              <a:buNone/>
            </a:pPr>
            <a:endParaRPr lang="en-US" dirty="0"/>
          </a:p>
        </p:txBody>
      </p:sp>
      <p:pic>
        <p:nvPicPr>
          <p:cNvPr id="4" name="Picture 3" descr="Petry Book.jpg"/>
          <p:cNvPicPr>
            <a:picLocks noChangeAspect="1"/>
          </p:cNvPicPr>
          <p:nvPr/>
        </p:nvPicPr>
        <p:blipFill>
          <a:blip r:embed="rId3" cstate="print"/>
          <a:stretch>
            <a:fillRect/>
          </a:stretch>
        </p:blipFill>
        <p:spPr>
          <a:xfrm>
            <a:off x="1295400" y="3276600"/>
            <a:ext cx="2514600" cy="2667000"/>
          </a:xfrm>
          <a:prstGeom prst="rect">
            <a:avLst/>
          </a:prstGeom>
        </p:spPr>
      </p:pic>
      <p:sp>
        <p:nvSpPr>
          <p:cNvPr id="5" name="TextBox 4"/>
          <p:cNvSpPr txBox="1"/>
          <p:nvPr/>
        </p:nvSpPr>
        <p:spPr>
          <a:xfrm>
            <a:off x="4648200" y="3810000"/>
            <a:ext cx="2819400" cy="1200329"/>
          </a:xfrm>
          <a:prstGeom prst="rect">
            <a:avLst/>
          </a:prstGeom>
          <a:noFill/>
        </p:spPr>
        <p:txBody>
          <a:bodyPr wrap="square" rtlCol="0">
            <a:spAutoFit/>
          </a:bodyPr>
          <a:lstStyle/>
          <a:p>
            <a:r>
              <a:rPr lang="en-US" dirty="0" smtClean="0">
                <a:latin typeface="Calibri" pitchFamily="34" charset="0"/>
                <a:cs typeface="Calibri" pitchFamily="34" charset="0"/>
              </a:rPr>
              <a:t>With charts, worksheets and tables!</a:t>
            </a:r>
            <a:endParaRPr lang="en-US" dirty="0">
              <a:latin typeface="Calibri" pitchFamily="34" charset="0"/>
              <a:cs typeface="Calibri"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7772400" cy="1219200"/>
          </a:xfrm>
        </p:spPr>
        <p:txBody>
          <a:bodyPr rtlCol="0">
            <a:normAutofit fontScale="90000"/>
          </a:bodyPr>
          <a:lstStyle/>
          <a:p>
            <a:pPr eaLnBrk="1" fontAlgn="auto" hangingPunct="1">
              <a:spcAft>
                <a:spcPts val="0"/>
              </a:spcAft>
              <a:defRPr/>
            </a:pPr>
            <a:r>
              <a:rPr lang="en-US" sz="4000" b="1" dirty="0" smtClean="0">
                <a:solidFill>
                  <a:schemeClr val="bg1"/>
                </a:solidFill>
                <a:hlinkClick r:id="rId2"/>
              </a:rPr>
              <a:t/>
            </a:r>
            <a:br>
              <a:rPr lang="en-US" sz="4000" b="1" dirty="0" smtClean="0">
                <a:solidFill>
                  <a:schemeClr val="bg1"/>
                </a:solidFill>
                <a:hlinkClick r:id="rId2"/>
              </a:rPr>
            </a:br>
            <a:r>
              <a:rPr lang="en-US" sz="4000" b="1" dirty="0" smtClean="0">
                <a:solidFill>
                  <a:schemeClr val="bg1"/>
                </a:solidFill>
                <a:hlinkClick r:id="rId2"/>
              </a:rPr>
              <a:t>Motivational Incentives Suite</a:t>
            </a:r>
            <a:r>
              <a:rPr lang="en-US" sz="4000" b="1" dirty="0" smtClean="0">
                <a:solidFill>
                  <a:schemeClr val="bg1"/>
                </a:solidFill>
              </a:rPr>
              <a:t/>
            </a:r>
            <a:br>
              <a:rPr lang="en-US" sz="4000" b="1" dirty="0" smtClean="0">
                <a:solidFill>
                  <a:schemeClr val="bg1"/>
                </a:solidFill>
              </a:rPr>
            </a:br>
            <a:endParaRPr lang="en-US" sz="4000" dirty="0" smtClean="0">
              <a:solidFill>
                <a:schemeClr val="bg1"/>
              </a:solidFill>
            </a:endParaRPr>
          </a:p>
        </p:txBody>
      </p:sp>
      <p:sp>
        <p:nvSpPr>
          <p:cNvPr id="51203" name="Content Placeholder 2"/>
          <p:cNvSpPr>
            <a:spLocks noGrp="1"/>
          </p:cNvSpPr>
          <p:nvPr>
            <p:ph idx="4294967295"/>
          </p:nvPr>
        </p:nvSpPr>
        <p:spPr>
          <a:xfrm>
            <a:off x="0" y="1828800"/>
            <a:ext cx="9144000" cy="4648200"/>
          </a:xfrm>
        </p:spPr>
        <p:txBody>
          <a:bodyPr rtlCol="0">
            <a:normAutofit fontScale="92500" lnSpcReduction="10000"/>
          </a:bodyPr>
          <a:lstStyle/>
          <a:p>
            <a:pPr eaLnBrk="1" fontAlgn="auto" hangingPunct="1">
              <a:spcAft>
                <a:spcPts val="0"/>
              </a:spcAft>
              <a:buFontTx/>
              <a:buNone/>
              <a:defRPr/>
            </a:pPr>
            <a:r>
              <a:rPr lang="en-US" dirty="0" smtClean="0">
                <a:hlinkClick r:id="rId2"/>
              </a:rPr>
              <a:t>1. </a:t>
            </a:r>
            <a:r>
              <a:rPr lang="en-US" sz="2800" dirty="0" smtClean="0">
                <a:hlinkClick r:id="rId2"/>
              </a:rPr>
              <a:t>Promoting Awareness of Motivational Incentives (PAMI)</a:t>
            </a:r>
            <a:endParaRPr lang="en-US" sz="2800" dirty="0" smtClean="0"/>
          </a:p>
          <a:p>
            <a:pPr eaLnBrk="1" fontAlgn="auto" hangingPunct="1">
              <a:spcAft>
                <a:spcPts val="0"/>
              </a:spcAft>
              <a:buFontTx/>
              <a:buNone/>
              <a:defRPr/>
            </a:pPr>
            <a:r>
              <a:rPr lang="en-US" sz="2800" dirty="0" smtClean="0">
                <a:hlinkClick r:id="rId2"/>
              </a:rPr>
              <a:t>2. Motivational Incentives: Positive Reinforcers to Enhance Successful Treatment  Outcomes(MI:PRESTO)</a:t>
            </a:r>
            <a:endParaRPr lang="en-US" sz="2800" dirty="0" smtClean="0"/>
          </a:p>
          <a:p>
            <a:pPr eaLnBrk="1" fontAlgn="auto" hangingPunct="1">
              <a:spcAft>
                <a:spcPts val="0"/>
              </a:spcAft>
              <a:buFontTx/>
              <a:buNone/>
              <a:defRPr/>
            </a:pPr>
            <a:endParaRPr lang="en-US" sz="2800" dirty="0" smtClean="0"/>
          </a:p>
          <a:p>
            <a:pPr eaLnBrk="1" fontAlgn="auto" hangingPunct="1">
              <a:spcAft>
                <a:spcPts val="0"/>
              </a:spcAft>
              <a:buFontTx/>
              <a:buNone/>
              <a:defRPr/>
            </a:pPr>
            <a:r>
              <a:rPr lang="en-US" sz="2800" b="1" dirty="0" smtClean="0"/>
              <a:t>For additional copies, contact:</a:t>
            </a:r>
          </a:p>
          <a:p>
            <a:pPr eaLnBrk="1" fontAlgn="auto" hangingPunct="1">
              <a:spcAft>
                <a:spcPts val="0"/>
              </a:spcAft>
              <a:buFontTx/>
              <a:buNone/>
              <a:defRPr/>
            </a:pPr>
            <a:r>
              <a:rPr lang="en-US" sz="2800" dirty="0" smtClean="0"/>
              <a:t>Katia Delrahim-Howlett, Ph.D.</a:t>
            </a:r>
          </a:p>
          <a:p>
            <a:pPr eaLnBrk="1" fontAlgn="auto" hangingPunct="1">
              <a:spcAft>
                <a:spcPts val="0"/>
              </a:spcAft>
              <a:buFontTx/>
              <a:buNone/>
              <a:defRPr/>
            </a:pPr>
            <a:r>
              <a:rPr lang="en-US" sz="2800" dirty="0" smtClean="0"/>
              <a:t>Synergy Enterprises, Inc.</a:t>
            </a:r>
          </a:p>
          <a:p>
            <a:pPr eaLnBrk="1" fontAlgn="auto" hangingPunct="1">
              <a:spcAft>
                <a:spcPts val="0"/>
              </a:spcAft>
              <a:buFontTx/>
              <a:buNone/>
              <a:defRPr/>
            </a:pPr>
            <a:r>
              <a:rPr lang="en-US" sz="2800" dirty="0" smtClean="0"/>
              <a:t>8757 Georgia Avenue, Suite 1449</a:t>
            </a:r>
          </a:p>
          <a:p>
            <a:pPr eaLnBrk="1" fontAlgn="auto" hangingPunct="1">
              <a:spcAft>
                <a:spcPts val="0"/>
              </a:spcAft>
              <a:buFontTx/>
              <a:buNone/>
              <a:defRPr/>
            </a:pPr>
            <a:r>
              <a:rPr lang="en-US" sz="2800" dirty="0" smtClean="0"/>
              <a:t>Silver Spring, MD 20910</a:t>
            </a:r>
          </a:p>
          <a:p>
            <a:pPr eaLnBrk="1" fontAlgn="auto" hangingPunct="1">
              <a:spcAft>
                <a:spcPts val="0"/>
              </a:spcAft>
              <a:buFontTx/>
              <a:buNone/>
              <a:defRPr/>
            </a:pPr>
            <a:r>
              <a:rPr lang="en-US" sz="2800" dirty="0" smtClean="0"/>
              <a:t>240-485-1700</a:t>
            </a:r>
          </a:p>
          <a:p>
            <a:pPr eaLnBrk="1" fontAlgn="auto" hangingPunct="1">
              <a:spcAft>
                <a:spcPts val="0"/>
              </a:spcAft>
              <a:buFontTx/>
              <a:buNone/>
              <a:defRPr/>
            </a:pPr>
            <a:endParaRPr lang="en-US" sz="2800" dirty="0" smtClean="0"/>
          </a:p>
          <a:p>
            <a:pPr eaLnBrk="1" fontAlgn="auto" hangingPunct="1">
              <a:spcAft>
                <a:spcPts val="0"/>
              </a:spcAft>
              <a:buFontTx/>
              <a:buNone/>
              <a:defRPr/>
            </a:pPr>
            <a:endParaRPr lang="en-US" sz="2800" dirty="0" smtClean="0"/>
          </a:p>
        </p:txBody>
      </p:sp>
      <p:pic>
        <p:nvPicPr>
          <p:cNvPr id="69636" name="Picture 3" descr="blending product.jpg"/>
          <p:cNvPicPr>
            <a:picLocks noChangeAspect="1"/>
          </p:cNvPicPr>
          <p:nvPr/>
        </p:nvPicPr>
        <p:blipFill>
          <a:blip r:embed="rId3" cstate="print"/>
          <a:srcRect/>
          <a:stretch>
            <a:fillRect/>
          </a:stretch>
        </p:blipFill>
        <p:spPr bwMode="auto">
          <a:xfrm>
            <a:off x="533400" y="457200"/>
            <a:ext cx="390525" cy="457200"/>
          </a:xfrm>
          <a:prstGeom prst="rect">
            <a:avLst/>
          </a:prstGeom>
          <a:noFill/>
          <a:ln w="9525">
            <a:noFill/>
            <a:miter lim="800000"/>
            <a:headEnd/>
            <a:tailEnd/>
          </a:ln>
        </p:spPr>
      </p:pic>
      <p:pic>
        <p:nvPicPr>
          <p:cNvPr id="69637" name="Picture 6"/>
          <p:cNvPicPr>
            <a:picLocks noChangeAspect="1" noChangeArrowheads="1"/>
          </p:cNvPicPr>
          <p:nvPr/>
        </p:nvPicPr>
        <p:blipFill>
          <a:blip r:embed="rId4" cstate="print"/>
          <a:srcRect/>
          <a:stretch>
            <a:fillRect/>
          </a:stretch>
        </p:blipFill>
        <p:spPr bwMode="auto">
          <a:xfrm>
            <a:off x="5638800" y="4191000"/>
            <a:ext cx="2743200"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676400"/>
          <a:ext cx="6934199" cy="3962400"/>
        </p:xfrm>
        <a:graphic>
          <a:graphicData uri="http://schemas.openxmlformats.org/drawingml/2006/table">
            <a:tbl>
              <a:tblPr/>
              <a:tblGrid>
                <a:gridCol w="2417858"/>
                <a:gridCol w="2240942"/>
                <a:gridCol w="2275399"/>
              </a:tblGrid>
              <a:tr h="1331171">
                <a:tc>
                  <a:txBody>
                    <a:bodyPr/>
                    <a:lstStyle/>
                    <a:p>
                      <a:pPr marL="0" marR="0">
                        <a:lnSpc>
                          <a:spcPct val="115000"/>
                        </a:lnSpc>
                        <a:spcBef>
                          <a:spcPts val="0"/>
                        </a:spcBef>
                        <a:spcAft>
                          <a:spcPts val="0"/>
                        </a:spcAft>
                      </a:pPr>
                      <a:endParaRPr lang="en-US" sz="1000" dirty="0">
                        <a:latin typeface="Calibri"/>
                        <a:ea typeface="Calibri"/>
                        <a:cs typeface="Times New Roman"/>
                      </a:endParaRPr>
                    </a:p>
                    <a:p>
                      <a:pPr marL="0" marR="0">
                        <a:lnSpc>
                          <a:spcPct val="115000"/>
                        </a:lnSpc>
                        <a:spcBef>
                          <a:spcPts val="0"/>
                        </a:spcBef>
                        <a:spcAft>
                          <a:spcPts val="0"/>
                        </a:spcAft>
                      </a:pPr>
                      <a:r>
                        <a:rPr lang="en-US" sz="1000" dirty="0">
                          <a:latin typeface="Calibri"/>
                          <a:ea typeface="Calibri"/>
                          <a:cs typeface="Times New Roman"/>
                        </a:rPr>
                        <a:t>       </a:t>
                      </a:r>
                    </a:p>
                    <a:p>
                      <a:pPr marL="0" marR="0">
                        <a:lnSpc>
                          <a:spcPct val="115000"/>
                        </a:lnSpc>
                        <a:spcBef>
                          <a:spcPts val="0"/>
                        </a:spcBef>
                        <a:spcAft>
                          <a:spcPts val="0"/>
                        </a:spcAft>
                      </a:pPr>
                      <a:r>
                        <a:rPr lang="en-US" sz="1000" dirty="0">
                          <a:latin typeface="Calibri"/>
                          <a:ea typeface="Calibri"/>
                          <a:cs typeface="Times New Roman"/>
                        </a:rPr>
                        <a:t>               </a:t>
                      </a:r>
                      <a:r>
                        <a:rPr lang="en-US" sz="1900" dirty="0">
                          <a:latin typeface="Calibri"/>
                          <a:ea typeface="Calibri"/>
                          <a:cs typeface="Times New Roman"/>
                        </a:rPr>
                        <a:t>          </a:t>
                      </a:r>
                      <a:endParaRPr lang="en-US" sz="1000" dirty="0">
                        <a:latin typeface="Calibri"/>
                        <a:ea typeface="Calibri"/>
                        <a:cs typeface="Times New Roman"/>
                      </a:endParaRPr>
                    </a:p>
                    <a:p>
                      <a:pPr marL="0" marR="0">
                        <a:lnSpc>
                          <a:spcPct val="115000"/>
                        </a:lnSpc>
                        <a:spcBef>
                          <a:spcPts val="0"/>
                        </a:spcBef>
                        <a:spcAft>
                          <a:spcPts val="0"/>
                        </a:spcAft>
                      </a:pPr>
                      <a:r>
                        <a:rPr lang="en-US" sz="1900" dirty="0">
                          <a:latin typeface="Calibri"/>
                          <a:cs typeface="Times New Roman"/>
                        </a:rPr>
                        <a:t>          </a:t>
                      </a:r>
                      <a:r>
                        <a:rPr lang="en-US" sz="800" dirty="0" smtClean="0">
                          <a:latin typeface="Calibri"/>
                          <a:cs typeface="Times New Roman"/>
                        </a:rPr>
                        <a:t>Orientation</a:t>
                      </a: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tcPr>
                </a:tc>
              </a:tr>
              <a:tr h="1289211">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Calibri"/>
                          <a:cs typeface="Times New Roman"/>
                        </a:rPr>
                        <a:t/>
                      </a:r>
                      <a:br>
                        <a:rPr lang="en-US" sz="1000" dirty="0">
                          <a:latin typeface="Calibri"/>
                          <a:cs typeface="Times New Roman"/>
                        </a:rPr>
                      </a:b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tcPr>
                </a:tc>
              </a:tr>
              <a:tr h="1342018">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Calibri"/>
                          <a:cs typeface="Times New Roman"/>
                        </a:rPr>
                        <a:t/>
                      </a:r>
                      <a:br>
                        <a:rPr lang="en-US" sz="1000" dirty="0">
                          <a:latin typeface="Calibri"/>
                          <a:cs typeface="Times New Roman"/>
                        </a:rPr>
                      </a:b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tcPr>
                </a:tc>
              </a:tr>
            </a:tbl>
          </a:graphicData>
        </a:graphic>
      </p:graphicFrame>
      <p:sp>
        <p:nvSpPr>
          <p:cNvPr id="14356" name="Oval 13"/>
          <p:cNvSpPr>
            <a:spLocks noChangeArrowheads="1"/>
          </p:cNvSpPr>
          <p:nvPr/>
        </p:nvSpPr>
        <p:spPr bwMode="auto">
          <a:xfrm>
            <a:off x="3048000" y="2971800"/>
            <a:ext cx="2133600" cy="1190625"/>
          </a:xfrm>
          <a:prstGeom prst="ellipse">
            <a:avLst/>
          </a:prstGeom>
          <a:solidFill>
            <a:srgbClr val="FFFFFF"/>
          </a:solidFill>
          <a:ln w="9525">
            <a:solidFill>
              <a:srgbClr val="000000"/>
            </a:solidFill>
            <a:round/>
            <a:headEnd/>
            <a:tailEnd/>
          </a:ln>
        </p:spPr>
        <p:txBody>
          <a:bodyPr/>
          <a:lstStyle/>
          <a:p>
            <a:r>
              <a:rPr lang="en-US" dirty="0"/>
              <a:t>First</a:t>
            </a:r>
          </a:p>
          <a:p>
            <a:r>
              <a:rPr lang="en-US" dirty="0"/>
              <a:t>Meeting</a:t>
            </a:r>
          </a:p>
        </p:txBody>
      </p:sp>
      <p:sp>
        <p:nvSpPr>
          <p:cNvPr id="14357" name="Oval 6"/>
          <p:cNvSpPr>
            <a:spLocks noChangeArrowheads="1"/>
          </p:cNvSpPr>
          <p:nvPr/>
        </p:nvSpPr>
        <p:spPr bwMode="auto">
          <a:xfrm>
            <a:off x="5181600" y="4267200"/>
            <a:ext cx="2286000" cy="1295400"/>
          </a:xfrm>
          <a:prstGeom prst="ellipse">
            <a:avLst/>
          </a:prstGeom>
          <a:solidFill>
            <a:srgbClr val="FFFFFF"/>
          </a:solidFill>
          <a:ln w="9525">
            <a:solidFill>
              <a:srgbClr val="000000"/>
            </a:solidFill>
            <a:round/>
            <a:headEnd/>
            <a:tailEnd/>
          </a:ln>
        </p:spPr>
        <p:txBody>
          <a:bodyPr/>
          <a:lstStyle/>
          <a:p>
            <a:r>
              <a:rPr lang="en-US" dirty="0" smtClean="0"/>
              <a:t>Orientation</a:t>
            </a:r>
            <a:endParaRPr lang="en-US" dirty="0"/>
          </a:p>
          <a:p>
            <a:r>
              <a:rPr lang="en-US" dirty="0"/>
              <a:t>Session 3</a:t>
            </a:r>
          </a:p>
        </p:txBody>
      </p:sp>
      <p:sp>
        <p:nvSpPr>
          <p:cNvPr id="14358" name="Oval 1"/>
          <p:cNvSpPr>
            <a:spLocks noChangeArrowheads="1"/>
          </p:cNvSpPr>
          <p:nvPr/>
        </p:nvSpPr>
        <p:spPr bwMode="auto">
          <a:xfrm>
            <a:off x="5181600" y="1600200"/>
            <a:ext cx="2286000" cy="1295400"/>
          </a:xfrm>
          <a:prstGeom prst="ellipse">
            <a:avLst/>
          </a:prstGeom>
          <a:solidFill>
            <a:srgbClr val="FFFFFF"/>
          </a:solidFill>
          <a:ln w="9525">
            <a:solidFill>
              <a:srgbClr val="000000"/>
            </a:solidFill>
            <a:round/>
            <a:headEnd/>
            <a:tailEnd/>
          </a:ln>
        </p:spPr>
        <p:txBody>
          <a:bodyPr/>
          <a:lstStyle/>
          <a:p>
            <a:r>
              <a:rPr lang="en-US" dirty="0" smtClean="0"/>
              <a:t>Orientation</a:t>
            </a:r>
            <a:endParaRPr lang="en-US" dirty="0"/>
          </a:p>
          <a:p>
            <a:r>
              <a:rPr lang="en-US" dirty="0" smtClean="0"/>
              <a:t>Session </a:t>
            </a:r>
            <a:r>
              <a:rPr lang="en-US" dirty="0"/>
              <a:t>2</a:t>
            </a:r>
          </a:p>
        </p:txBody>
      </p:sp>
      <p:sp>
        <p:nvSpPr>
          <p:cNvPr id="14359" name="Oval 3"/>
          <p:cNvSpPr>
            <a:spLocks noChangeArrowheads="1"/>
          </p:cNvSpPr>
          <p:nvPr/>
        </p:nvSpPr>
        <p:spPr bwMode="auto">
          <a:xfrm>
            <a:off x="609600" y="4267200"/>
            <a:ext cx="2286000" cy="1371600"/>
          </a:xfrm>
          <a:prstGeom prst="ellipse">
            <a:avLst/>
          </a:prstGeom>
          <a:solidFill>
            <a:srgbClr val="FFFFFF"/>
          </a:solidFill>
          <a:ln w="9525">
            <a:solidFill>
              <a:srgbClr val="000000"/>
            </a:solidFill>
            <a:round/>
            <a:headEnd/>
            <a:tailEnd/>
          </a:ln>
        </p:spPr>
        <p:txBody>
          <a:bodyPr/>
          <a:lstStyle/>
          <a:p>
            <a:r>
              <a:rPr lang="en-US" dirty="0"/>
              <a:t>Orientation</a:t>
            </a:r>
          </a:p>
          <a:p>
            <a:r>
              <a:rPr lang="en-US" dirty="0"/>
              <a:t>Session 4</a:t>
            </a:r>
          </a:p>
          <a:p>
            <a:endParaRPr lang="en-US" dirty="0"/>
          </a:p>
        </p:txBody>
      </p:sp>
      <p:sp>
        <p:nvSpPr>
          <p:cNvPr id="14360" name="Oval 16"/>
          <p:cNvSpPr>
            <a:spLocks noChangeArrowheads="1"/>
          </p:cNvSpPr>
          <p:nvPr/>
        </p:nvSpPr>
        <p:spPr bwMode="auto">
          <a:xfrm>
            <a:off x="3048000" y="4191000"/>
            <a:ext cx="2133600" cy="1371600"/>
          </a:xfrm>
          <a:prstGeom prst="ellipse">
            <a:avLst/>
          </a:prstGeom>
          <a:solidFill>
            <a:srgbClr val="FFFFFF"/>
          </a:solidFill>
          <a:ln w="9525">
            <a:solidFill>
              <a:srgbClr val="000000"/>
            </a:solidFill>
            <a:round/>
            <a:headEnd/>
            <a:tailEnd/>
          </a:ln>
        </p:spPr>
        <p:txBody>
          <a:bodyPr/>
          <a:lstStyle/>
          <a:p>
            <a:r>
              <a:rPr lang="en-US" dirty="0"/>
              <a:t>2</a:t>
            </a:r>
            <a:r>
              <a:rPr lang="en-US" baseline="30000" dirty="0"/>
              <a:t>nd</a:t>
            </a:r>
            <a:r>
              <a:rPr lang="en-US" dirty="0"/>
              <a:t> </a:t>
            </a:r>
            <a:r>
              <a:rPr lang="en-US" dirty="0" smtClean="0"/>
              <a:t>contact group or</a:t>
            </a:r>
          </a:p>
          <a:p>
            <a:r>
              <a:rPr lang="en-US" dirty="0" smtClean="0"/>
              <a:t>         ind.</a:t>
            </a:r>
            <a:endParaRPr lang="en-US" dirty="0"/>
          </a:p>
        </p:txBody>
      </p:sp>
      <p:sp>
        <p:nvSpPr>
          <p:cNvPr id="14361" name="Oval 20"/>
          <p:cNvSpPr>
            <a:spLocks noChangeArrowheads="1"/>
          </p:cNvSpPr>
          <p:nvPr/>
        </p:nvSpPr>
        <p:spPr bwMode="auto">
          <a:xfrm>
            <a:off x="5257800" y="2895600"/>
            <a:ext cx="2286000" cy="1295400"/>
          </a:xfrm>
          <a:prstGeom prst="ellipse">
            <a:avLst/>
          </a:prstGeom>
          <a:solidFill>
            <a:srgbClr val="FFFFFF"/>
          </a:solidFill>
          <a:ln w="9525">
            <a:solidFill>
              <a:srgbClr val="000000"/>
            </a:solidFill>
            <a:round/>
            <a:headEnd/>
            <a:tailEnd/>
          </a:ln>
        </p:spPr>
        <p:txBody>
          <a:bodyPr/>
          <a:lstStyle/>
          <a:p>
            <a:r>
              <a:rPr lang="en-US" dirty="0" smtClean="0"/>
              <a:t>Regular</a:t>
            </a:r>
            <a:endParaRPr lang="en-US" dirty="0"/>
          </a:p>
          <a:p>
            <a:r>
              <a:rPr lang="en-US" dirty="0" smtClean="0"/>
              <a:t>Medication</a:t>
            </a:r>
          </a:p>
        </p:txBody>
      </p:sp>
      <p:sp>
        <p:nvSpPr>
          <p:cNvPr id="2063" name="Text Box 15"/>
          <p:cNvSpPr txBox="1">
            <a:spLocks noChangeArrowheads="1"/>
          </p:cNvSpPr>
          <p:nvPr/>
        </p:nvSpPr>
        <p:spPr bwMode="auto">
          <a:xfrm>
            <a:off x="7543800" y="0"/>
            <a:ext cx="1600200" cy="6324600"/>
          </a:xfrm>
          <a:prstGeom prst="rect">
            <a:avLst/>
          </a:prstGeom>
          <a:solidFill>
            <a:srgbClr val="DADADA"/>
          </a:solidFill>
          <a:ln w="38100">
            <a:solidFill>
              <a:srgbClr val="F2F2F2"/>
            </a:solidFill>
            <a:miter lim="800000"/>
            <a:headEnd/>
            <a:tailEnd/>
          </a:ln>
          <a:effectLst>
            <a:outerShdw dist="28398" dir="3806097" algn="ctr" rotWithShape="0">
              <a:srgbClr val="6C6C6C">
                <a:alpha val="50000"/>
              </a:srgbClr>
            </a:outerShdw>
          </a:effectLst>
        </p:spPr>
        <p:txBody>
          <a:bodyPr/>
          <a:lstStyle/>
          <a:p>
            <a:pPr eaLnBrk="1" hangingPunct="1">
              <a:defRPr/>
            </a:pPr>
            <a:r>
              <a:rPr lang="en-US" sz="1600" u="sng" dirty="0">
                <a:latin typeface="Arial" pitchFamily="34" charset="0"/>
                <a:cs typeface="Arial" pitchFamily="34" charset="0"/>
              </a:rPr>
              <a:t>First Tic-Tac-Toe</a:t>
            </a: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Prize from the treasure chest.</a:t>
            </a: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Second TicTac Toe</a:t>
            </a:r>
          </a:p>
          <a:p>
            <a:pPr eaLnBrk="1" hangingPunct="1">
              <a:defRPr/>
            </a:pPr>
            <a:endParaRPr lang="en-US" sz="1600" u="sng" dirty="0">
              <a:latin typeface="Arial" pitchFamily="34" charset="0"/>
              <a:cs typeface="Arial" pitchFamily="34" charset="0"/>
            </a:endParaRPr>
          </a:p>
          <a:p>
            <a:pPr eaLnBrk="1" hangingPunct="1">
              <a:defRPr/>
            </a:pPr>
            <a:r>
              <a:rPr lang="en-US" sz="1600" u="sng" dirty="0" smtClean="0">
                <a:latin typeface="Arial" pitchFamily="34" charset="0"/>
                <a:cs typeface="Arial" pitchFamily="34" charset="0"/>
              </a:rPr>
              <a:t>Inspirational </a:t>
            </a: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Poster</a:t>
            </a: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Fill the board:</a:t>
            </a: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Earn your first take home:</a:t>
            </a: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_____________</a:t>
            </a:r>
          </a:p>
          <a:p>
            <a:pPr eaLnBrk="1" hangingPunct="1">
              <a:defRPr/>
            </a:pPr>
            <a:r>
              <a:rPr lang="en-US" sz="1600" u="sng" dirty="0">
                <a:latin typeface="Arial" pitchFamily="34" charset="0"/>
                <a:cs typeface="Arial" pitchFamily="34" charset="0"/>
              </a:rPr>
              <a:t>Counselor’s </a:t>
            </a:r>
          </a:p>
          <a:p>
            <a:pPr eaLnBrk="1" hangingPunct="1">
              <a:defRPr/>
            </a:pPr>
            <a:r>
              <a:rPr lang="en-US" sz="1600" u="sng" dirty="0">
                <a:latin typeface="Arial" pitchFamily="34" charset="0"/>
                <a:cs typeface="Arial" pitchFamily="34" charset="0"/>
              </a:rPr>
              <a:t>Signature</a:t>
            </a:r>
          </a:p>
          <a:p>
            <a:pPr eaLnBrk="1" hangingPunct="1">
              <a:defRPr/>
            </a:pPr>
            <a:endParaRPr lang="en-US" sz="1600" u="sng" dirty="0">
              <a:latin typeface="Arial" pitchFamily="34" charset="0"/>
              <a:cs typeface="Arial" pitchFamily="34" charset="0"/>
            </a:endParaRP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____________</a:t>
            </a:r>
          </a:p>
          <a:p>
            <a:pPr eaLnBrk="1" hangingPunct="1">
              <a:defRPr/>
            </a:pPr>
            <a:r>
              <a:rPr lang="en-US" sz="1600" u="sng" dirty="0">
                <a:latin typeface="Arial" pitchFamily="34" charset="0"/>
                <a:cs typeface="Arial" pitchFamily="34" charset="0"/>
              </a:rPr>
              <a:t>Date of Completion</a:t>
            </a:r>
          </a:p>
        </p:txBody>
      </p:sp>
      <p:sp>
        <p:nvSpPr>
          <p:cNvPr id="14363" name="Oval 7"/>
          <p:cNvSpPr>
            <a:spLocks noChangeArrowheads="1"/>
          </p:cNvSpPr>
          <p:nvPr/>
        </p:nvSpPr>
        <p:spPr bwMode="auto">
          <a:xfrm>
            <a:off x="2971800" y="1600200"/>
            <a:ext cx="2286000" cy="1295400"/>
          </a:xfrm>
          <a:prstGeom prst="ellipse">
            <a:avLst/>
          </a:prstGeom>
          <a:solidFill>
            <a:srgbClr val="FFFFFF"/>
          </a:solidFill>
          <a:ln w="9525">
            <a:solidFill>
              <a:srgbClr val="000000"/>
            </a:solidFill>
            <a:round/>
            <a:headEnd/>
            <a:tailEnd/>
          </a:ln>
        </p:spPr>
        <p:txBody>
          <a:bodyPr/>
          <a:lstStyle/>
          <a:p>
            <a:r>
              <a:rPr lang="en-US" dirty="0"/>
              <a:t>Regular </a:t>
            </a:r>
          </a:p>
          <a:p>
            <a:r>
              <a:rPr lang="en-US" dirty="0" smtClean="0"/>
              <a:t>Attendance</a:t>
            </a:r>
            <a:endParaRPr lang="en-US" dirty="0"/>
          </a:p>
        </p:txBody>
      </p:sp>
      <p:sp>
        <p:nvSpPr>
          <p:cNvPr id="14364" name="Oval 9"/>
          <p:cNvSpPr>
            <a:spLocks noChangeArrowheads="1"/>
          </p:cNvSpPr>
          <p:nvPr/>
        </p:nvSpPr>
        <p:spPr bwMode="auto">
          <a:xfrm>
            <a:off x="685800" y="1676400"/>
            <a:ext cx="2286000" cy="1295400"/>
          </a:xfrm>
          <a:prstGeom prst="ellipse">
            <a:avLst/>
          </a:prstGeom>
          <a:solidFill>
            <a:srgbClr val="FFFFFF"/>
          </a:solidFill>
          <a:ln w="9525">
            <a:solidFill>
              <a:srgbClr val="000000"/>
            </a:solidFill>
            <a:round/>
            <a:headEnd/>
            <a:tailEnd/>
          </a:ln>
        </p:spPr>
        <p:txBody>
          <a:bodyPr/>
          <a:lstStyle/>
          <a:p>
            <a:r>
              <a:rPr lang="en-US" dirty="0"/>
              <a:t>Orientation Session  1     </a:t>
            </a:r>
          </a:p>
        </p:txBody>
      </p:sp>
      <p:sp>
        <p:nvSpPr>
          <p:cNvPr id="14365" name="Oval 11"/>
          <p:cNvSpPr>
            <a:spLocks noChangeArrowheads="1"/>
          </p:cNvSpPr>
          <p:nvPr/>
        </p:nvSpPr>
        <p:spPr bwMode="auto">
          <a:xfrm>
            <a:off x="533400" y="3048000"/>
            <a:ext cx="2438400" cy="1190625"/>
          </a:xfrm>
          <a:prstGeom prst="ellipse">
            <a:avLst/>
          </a:prstGeom>
          <a:solidFill>
            <a:srgbClr val="FFFFFF"/>
          </a:solidFill>
          <a:ln w="9525">
            <a:solidFill>
              <a:srgbClr val="000000"/>
            </a:solidFill>
            <a:round/>
            <a:headEnd/>
            <a:tailEnd/>
          </a:ln>
        </p:spPr>
        <p:txBody>
          <a:bodyPr/>
          <a:lstStyle/>
          <a:p>
            <a:r>
              <a:rPr lang="en-US" dirty="0"/>
              <a:t>Fee</a:t>
            </a:r>
          </a:p>
          <a:p>
            <a:r>
              <a:rPr lang="en-US" dirty="0"/>
              <a:t>Approval</a:t>
            </a:r>
          </a:p>
        </p:txBody>
      </p:sp>
      <p:sp>
        <p:nvSpPr>
          <p:cNvPr id="14366" name="Rectangle 21"/>
          <p:cNvSpPr>
            <a:spLocks noChangeArrowheads="1"/>
          </p:cNvSpPr>
          <p:nvPr/>
        </p:nvSpPr>
        <p:spPr bwMode="auto">
          <a:xfrm>
            <a:off x="0" y="184150"/>
            <a:ext cx="9144000" cy="831850"/>
          </a:xfrm>
          <a:prstGeom prst="rect">
            <a:avLst/>
          </a:prstGeom>
          <a:noFill/>
          <a:ln w="9525">
            <a:noFill/>
            <a:miter lim="800000"/>
            <a:headEnd/>
            <a:tailEnd/>
          </a:ln>
        </p:spPr>
        <p:txBody>
          <a:bodyPr anchor="ctr">
            <a:spAutoFit/>
          </a:bodyPr>
          <a:lstStyle/>
          <a:p>
            <a:pPr eaLnBrk="1" hangingPunct="1"/>
            <a:r>
              <a:rPr lang="en-US" b="1" dirty="0">
                <a:solidFill>
                  <a:srgbClr val="0070C0"/>
                </a:solidFill>
                <a:latin typeface="Calibri" pitchFamily="34" charset="0"/>
                <a:ea typeface="Calibri" pitchFamily="34" charset="0"/>
                <a:cs typeface="Times New Roman" pitchFamily="18" charset="0"/>
              </a:rPr>
              <a:t>Good Sam's Methadone Clinic</a:t>
            </a:r>
          </a:p>
          <a:p>
            <a:pPr eaLnBrk="1" hangingPunct="1"/>
            <a:r>
              <a:rPr lang="en-US" b="1" dirty="0">
                <a:solidFill>
                  <a:srgbClr val="0070C0"/>
                </a:solidFill>
                <a:latin typeface="Calibri" pitchFamily="34" charset="0"/>
                <a:ea typeface="Calibri" pitchFamily="34" charset="0"/>
                <a:cs typeface="Times New Roman" pitchFamily="18" charset="0"/>
              </a:rPr>
              <a:t>Tic Tac Toe Take Home                                                                                                                                                                                            </a:t>
            </a:r>
            <a:endParaRPr lang="en-US" b="1" dirty="0">
              <a:solidFill>
                <a:srgbClr val="0070C0"/>
              </a:solidFill>
              <a:latin typeface="Arial" charset="0"/>
              <a:ea typeface="Calibri" pitchFamily="34" charset="0"/>
              <a:cs typeface="Arial" charset="0"/>
            </a:endParaRPr>
          </a:p>
        </p:txBody>
      </p:sp>
      <p:sp>
        <p:nvSpPr>
          <p:cNvPr id="14367" name="Rectangle 32"/>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eaLnBrk="1" hangingPunct="1"/>
            <a:endParaRPr lang="en-US" sz="1800" dirty="0">
              <a:latin typeface="Arial" charset="0"/>
              <a:cs typeface="Arial" charset="0"/>
            </a:endParaRPr>
          </a:p>
        </p:txBody>
      </p:sp>
      <p:sp>
        <p:nvSpPr>
          <p:cNvPr id="14368" name="Rectangle 25"/>
          <p:cNvSpPr>
            <a:spLocks noChangeArrowheads="1"/>
          </p:cNvSpPr>
          <p:nvPr/>
        </p:nvSpPr>
        <p:spPr bwMode="auto">
          <a:xfrm>
            <a:off x="228600" y="5943600"/>
            <a:ext cx="6400800" cy="461963"/>
          </a:xfrm>
          <a:prstGeom prst="rect">
            <a:avLst/>
          </a:prstGeom>
          <a:noFill/>
          <a:ln w="9525">
            <a:noFill/>
            <a:miter lim="800000"/>
            <a:headEnd/>
            <a:tailEnd/>
          </a:ln>
        </p:spPr>
        <p:txBody>
          <a:bodyPr>
            <a:spAutoFit/>
          </a:bodyPr>
          <a:lstStyle/>
          <a:p>
            <a:r>
              <a:rPr lang="en-US" dirty="0">
                <a:solidFill>
                  <a:srgbClr val="0070C0"/>
                </a:solidFill>
                <a:latin typeface="Calibri" pitchFamily="34" charset="0"/>
                <a:ea typeface="Calibri" pitchFamily="34" charset="0"/>
                <a:cs typeface="Times New Roman" pitchFamily="18" charset="0"/>
              </a:rPr>
              <a:t>Patient’s Name _______________________</a:t>
            </a:r>
            <a:endParaRPr lang="en-US" dirty="0">
              <a:ea typeface="Calibri" pitchFamily="34"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page.final.tiff"/>
          <p:cNvPicPr>
            <a:picLocks noChangeAspect="1"/>
          </p:cNvPicPr>
          <p:nvPr/>
        </p:nvPicPr>
        <p:blipFill>
          <a:blip r:embed="rId2" cstate="print"/>
          <a:stretch>
            <a:fillRect/>
          </a:stretch>
        </p:blipFill>
        <p:spPr>
          <a:xfrm>
            <a:off x="3385953" y="1752600"/>
            <a:ext cx="5483276" cy="3962400"/>
          </a:xfrm>
          <a:prstGeom prst="rect">
            <a:avLst/>
          </a:prstGeom>
        </p:spPr>
      </p:pic>
      <p:sp>
        <p:nvSpPr>
          <p:cNvPr id="3" name="Title 2"/>
          <p:cNvSpPr>
            <a:spLocks noGrp="1"/>
          </p:cNvSpPr>
          <p:nvPr>
            <p:ph type="title"/>
          </p:nvPr>
        </p:nvSpPr>
        <p:spPr>
          <a:xfrm>
            <a:off x="381000" y="304800"/>
            <a:ext cx="8229600" cy="1143000"/>
          </a:xfrm>
        </p:spPr>
        <p:txBody>
          <a:bodyPr/>
          <a:lstStyle/>
          <a:p>
            <a:r>
              <a:rPr lang="en-US" dirty="0" smtClean="0"/>
              <a:t>www.motivationalincentives.org</a:t>
            </a:r>
            <a:endParaRPr lang="en-US" dirty="0"/>
          </a:p>
        </p:txBody>
      </p:sp>
      <p:sp>
        <p:nvSpPr>
          <p:cNvPr id="4" name="Content Placeholder 3"/>
          <p:cNvSpPr>
            <a:spLocks noGrp="1"/>
          </p:cNvSpPr>
          <p:nvPr>
            <p:ph idx="1"/>
          </p:nvPr>
        </p:nvSpPr>
        <p:spPr>
          <a:xfrm>
            <a:off x="457200" y="1600200"/>
            <a:ext cx="8229600" cy="4800600"/>
          </a:xfrm>
        </p:spPr>
        <p:txBody>
          <a:bodyPr/>
          <a:lstStyle/>
          <a:p>
            <a:r>
              <a:rPr lang="en-US" dirty="0" smtClean="0"/>
              <a:t>Experts</a:t>
            </a:r>
          </a:p>
          <a:p>
            <a:r>
              <a:rPr lang="en-US" dirty="0" smtClean="0"/>
              <a:t>Resources</a:t>
            </a:r>
          </a:p>
          <a:p>
            <a:r>
              <a:rPr lang="en-US" dirty="0" smtClean="0"/>
              <a:t>Bibliography</a:t>
            </a:r>
          </a:p>
          <a:p>
            <a:r>
              <a:rPr lang="en-US" dirty="0" smtClean="0"/>
              <a:t>Downloads</a:t>
            </a:r>
          </a:p>
          <a:p>
            <a:r>
              <a:rPr lang="en-US" dirty="0" smtClean="0"/>
              <a:t>Bright Ideas</a:t>
            </a:r>
          </a:p>
          <a:p>
            <a:r>
              <a:rPr lang="en-US" dirty="0" smtClean="0"/>
              <a:t>Power Points</a:t>
            </a:r>
          </a:p>
          <a:p>
            <a:pPr>
              <a:buNone/>
            </a:pPr>
            <a:r>
              <a:rPr lang="en-US" dirty="0" smtClean="0"/>
              <a:t>      …. and more</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5" descr="C:\Users\chiggins\AppData\Local\Microsoft\Windows\Temporary Internet Files\Content.IE5\63NWFQ53\MC900441147[1].jpg"/>
          <p:cNvPicPr>
            <a:picLocks noChangeAspect="1" noChangeArrowheads="1"/>
          </p:cNvPicPr>
          <p:nvPr/>
        </p:nvPicPr>
        <p:blipFill>
          <a:blip r:embed="rId2" cstate="print"/>
          <a:srcRect/>
          <a:stretch>
            <a:fillRect/>
          </a:stretch>
        </p:blipFill>
        <p:spPr bwMode="auto">
          <a:xfrm>
            <a:off x="117475" y="0"/>
            <a:ext cx="8909050" cy="6858000"/>
          </a:xfrm>
          <a:prstGeom prst="rect">
            <a:avLst/>
          </a:prstGeom>
          <a:noFill/>
          <a:ln w="9525">
            <a:noFill/>
            <a:miter lim="800000"/>
            <a:headEnd/>
            <a:tailEnd/>
          </a:ln>
        </p:spPr>
      </p:pic>
      <p:sp>
        <p:nvSpPr>
          <p:cNvPr id="70659" name="Rectangle 2"/>
          <p:cNvSpPr>
            <a:spLocks noGrp="1" noChangeArrowheads="1"/>
          </p:cNvSpPr>
          <p:nvPr>
            <p:ph type="title" idx="4294967295"/>
          </p:nvPr>
        </p:nvSpPr>
        <p:spPr>
          <a:xfrm>
            <a:off x="0" y="609600"/>
            <a:ext cx="7772400" cy="1143000"/>
          </a:xfrm>
        </p:spPr>
        <p:txBody>
          <a:bodyPr/>
          <a:lstStyle/>
          <a:p>
            <a:pPr eaLnBrk="1" hangingPunct="1"/>
            <a:r>
              <a:rPr lang="en-US" b="1" dirty="0" smtClean="0">
                <a:solidFill>
                  <a:schemeClr val="bg1"/>
                </a:solidFill>
              </a:rPr>
              <a:t>Looking Into the Future</a:t>
            </a:r>
          </a:p>
        </p:txBody>
      </p:sp>
      <p:sp>
        <p:nvSpPr>
          <p:cNvPr id="70660" name="Rectangle 3"/>
          <p:cNvSpPr>
            <a:spLocks noGrp="1" noChangeArrowheads="1"/>
          </p:cNvSpPr>
          <p:nvPr>
            <p:ph type="body" idx="4294967295"/>
          </p:nvPr>
        </p:nvSpPr>
        <p:spPr>
          <a:xfrm>
            <a:off x="0" y="2327275"/>
            <a:ext cx="5397500" cy="3325813"/>
          </a:xfrm>
        </p:spPr>
        <p:txBody>
          <a:bodyPr/>
          <a:lstStyle/>
          <a:p>
            <a:pPr eaLnBrk="1" hangingPunct="1"/>
            <a:endParaRPr lang="en-US" dirty="0" smtClean="0"/>
          </a:p>
          <a:p>
            <a:pPr eaLnBrk="1" hangingPunct="1">
              <a:buFontTx/>
              <a:buNone/>
            </a:pPr>
            <a:r>
              <a:rPr lang="en-US" sz="3600" b="1" dirty="0" smtClean="0">
                <a:solidFill>
                  <a:schemeClr val="bg1"/>
                </a:solidFill>
              </a:rPr>
              <a:t>Peace, Prosperity and… </a:t>
            </a:r>
          </a:p>
          <a:p>
            <a:pPr eaLnBrk="1" hangingPunct="1">
              <a:buFontTx/>
              <a:buNone/>
            </a:pPr>
            <a:r>
              <a:rPr lang="en-US" sz="3600" b="1" dirty="0" smtClean="0">
                <a:solidFill>
                  <a:schemeClr val="bg1"/>
                </a:solidFill>
              </a:rPr>
              <a:t>Prizes in every clinic!</a:t>
            </a:r>
          </a:p>
        </p:txBody>
      </p:sp>
      <p:grpSp>
        <p:nvGrpSpPr>
          <p:cNvPr id="70661" name="Group 5"/>
          <p:cNvGrpSpPr>
            <a:grpSpLocks/>
          </p:cNvGrpSpPr>
          <p:nvPr/>
        </p:nvGrpSpPr>
        <p:grpSpPr bwMode="auto">
          <a:xfrm>
            <a:off x="5638800" y="1905000"/>
            <a:ext cx="2971800" cy="4267200"/>
            <a:chOff x="4416" y="1890"/>
            <a:chExt cx="1184" cy="2430"/>
          </a:xfrm>
        </p:grpSpPr>
        <p:pic>
          <p:nvPicPr>
            <p:cNvPr id="70663" name="Picture 6"/>
            <p:cNvPicPr>
              <a:picLocks noChangeAspect="1" noChangeArrowheads="1"/>
            </p:cNvPicPr>
            <p:nvPr/>
          </p:nvPicPr>
          <p:blipFill>
            <a:blip r:embed="rId3" cstate="print"/>
            <a:srcRect/>
            <a:stretch>
              <a:fillRect/>
            </a:stretch>
          </p:blipFill>
          <p:spPr bwMode="auto">
            <a:xfrm>
              <a:off x="4416" y="1920"/>
              <a:ext cx="1184" cy="2400"/>
            </a:xfrm>
            <a:prstGeom prst="rect">
              <a:avLst/>
            </a:prstGeom>
            <a:noFill/>
            <a:ln w="9525">
              <a:noFill/>
              <a:miter lim="800000"/>
              <a:headEnd/>
              <a:tailEnd/>
            </a:ln>
          </p:spPr>
        </p:pic>
        <p:pic>
          <p:nvPicPr>
            <p:cNvPr id="70664" name="Picture 7"/>
            <p:cNvPicPr>
              <a:picLocks noChangeAspect="1" noChangeArrowheads="1"/>
            </p:cNvPicPr>
            <p:nvPr/>
          </p:nvPicPr>
          <p:blipFill>
            <a:blip r:embed="rId4" cstate="print"/>
            <a:srcRect/>
            <a:stretch>
              <a:fillRect/>
            </a:stretch>
          </p:blipFill>
          <p:spPr bwMode="auto">
            <a:xfrm>
              <a:off x="4704" y="1890"/>
              <a:ext cx="768" cy="270"/>
            </a:xfrm>
            <a:prstGeom prst="rect">
              <a:avLst/>
            </a:prstGeom>
            <a:noFill/>
            <a:ln w="9525">
              <a:noFill/>
              <a:miter lim="800000"/>
              <a:headEnd/>
              <a:tailEnd/>
            </a:ln>
          </p:spPr>
        </p:pic>
      </p:grpSp>
      <p:pic>
        <p:nvPicPr>
          <p:cNvPr id="70662" name="Picture 10" descr="incentive 1.JPG"/>
          <p:cNvPicPr>
            <a:picLocks noChangeAspect="1"/>
          </p:cNvPicPr>
          <p:nvPr/>
        </p:nvPicPr>
        <p:blipFill>
          <a:blip r:embed="rId5" cstate="print"/>
          <a:srcRect/>
          <a:stretch>
            <a:fillRect/>
          </a:stretch>
        </p:blipFill>
        <p:spPr bwMode="auto">
          <a:xfrm>
            <a:off x="4876800" y="1600200"/>
            <a:ext cx="3987800"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1524001"/>
          <a:ext cx="6781799" cy="4038600"/>
        </p:xfrm>
        <a:graphic>
          <a:graphicData uri="http://schemas.openxmlformats.org/drawingml/2006/table">
            <a:tbl>
              <a:tblPr/>
              <a:tblGrid>
                <a:gridCol w="2417858"/>
                <a:gridCol w="2240942"/>
                <a:gridCol w="2122999"/>
              </a:tblGrid>
              <a:tr h="1407371">
                <a:tc>
                  <a:txBody>
                    <a:bodyPr/>
                    <a:lstStyle/>
                    <a:p>
                      <a:pPr marL="0" marR="0">
                        <a:lnSpc>
                          <a:spcPct val="115000"/>
                        </a:lnSpc>
                        <a:spcBef>
                          <a:spcPts val="0"/>
                        </a:spcBef>
                        <a:spcAft>
                          <a:spcPts val="0"/>
                        </a:spcAft>
                      </a:pPr>
                      <a:endParaRPr lang="en-US" sz="1000" dirty="0">
                        <a:latin typeface="Calibri"/>
                        <a:ea typeface="Calibri"/>
                        <a:cs typeface="Times New Roman"/>
                      </a:endParaRPr>
                    </a:p>
                    <a:p>
                      <a:pPr marL="0" marR="0">
                        <a:lnSpc>
                          <a:spcPct val="115000"/>
                        </a:lnSpc>
                        <a:spcBef>
                          <a:spcPts val="0"/>
                        </a:spcBef>
                        <a:spcAft>
                          <a:spcPts val="0"/>
                        </a:spcAft>
                      </a:pPr>
                      <a:r>
                        <a:rPr lang="en-US" sz="1000" dirty="0">
                          <a:latin typeface="Calibri"/>
                          <a:ea typeface="Calibri"/>
                          <a:cs typeface="Times New Roman"/>
                        </a:rPr>
                        <a:t>       </a:t>
                      </a:r>
                    </a:p>
                    <a:p>
                      <a:pPr marL="0" marR="0">
                        <a:lnSpc>
                          <a:spcPct val="115000"/>
                        </a:lnSpc>
                        <a:spcBef>
                          <a:spcPts val="0"/>
                        </a:spcBef>
                        <a:spcAft>
                          <a:spcPts val="0"/>
                        </a:spcAft>
                      </a:pPr>
                      <a:r>
                        <a:rPr lang="en-US" sz="1000" dirty="0">
                          <a:latin typeface="Calibri"/>
                          <a:ea typeface="Calibri"/>
                          <a:cs typeface="Times New Roman"/>
                        </a:rPr>
                        <a:t>               </a:t>
                      </a:r>
                      <a:r>
                        <a:rPr lang="en-US" sz="1900" dirty="0">
                          <a:latin typeface="Calibri"/>
                          <a:ea typeface="Calibri"/>
                          <a:cs typeface="Times New Roman"/>
                        </a:rPr>
                        <a:t>          </a:t>
                      </a:r>
                      <a:endParaRPr lang="en-US" sz="1000" dirty="0">
                        <a:latin typeface="Calibri"/>
                        <a:ea typeface="Calibri"/>
                        <a:cs typeface="Times New Roman"/>
                      </a:endParaRPr>
                    </a:p>
                    <a:p>
                      <a:pPr marL="0" marR="0">
                        <a:lnSpc>
                          <a:spcPct val="115000"/>
                        </a:lnSpc>
                        <a:spcBef>
                          <a:spcPts val="0"/>
                        </a:spcBef>
                        <a:spcAft>
                          <a:spcPts val="0"/>
                        </a:spcAft>
                      </a:pPr>
                      <a:r>
                        <a:rPr lang="en-US" sz="1900" dirty="0">
                          <a:latin typeface="Calibri"/>
                          <a:cs typeface="Times New Roman"/>
                        </a:rPr>
                        <a:t>          </a:t>
                      </a:r>
                      <a:r>
                        <a:rPr lang="en-US" sz="800" dirty="0" smtClean="0">
                          <a:latin typeface="Calibri"/>
                          <a:cs typeface="Times New Roman"/>
                        </a:rPr>
                        <a:t>Orientation</a:t>
                      </a: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solidFill>
                      <a:schemeClr val="accent3">
                        <a:lumMod val="60000"/>
                        <a:lumOff val="40000"/>
                      </a:schemeClr>
                    </a:solidFill>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solidFill>
                      <a:schemeClr val="tx2">
                        <a:lumMod val="60000"/>
                        <a:lumOff val="40000"/>
                      </a:schemeClr>
                    </a:solidFill>
                  </a:tcPr>
                </a:tc>
              </a:tr>
              <a:tr h="1289211">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solidFill>
                      <a:schemeClr val="accent3">
                        <a:lumMod val="60000"/>
                        <a:lumOff val="40000"/>
                      </a:schemeClr>
                    </a:solidFill>
                  </a:tcPr>
                </a:tc>
                <a:tc>
                  <a:txBody>
                    <a:bodyPr/>
                    <a:lstStyle/>
                    <a:p>
                      <a:pPr marL="0" marR="0">
                        <a:lnSpc>
                          <a:spcPct val="115000"/>
                        </a:lnSpc>
                        <a:spcBef>
                          <a:spcPts val="0"/>
                        </a:spcBef>
                        <a:spcAft>
                          <a:spcPts val="0"/>
                        </a:spcAft>
                      </a:pPr>
                      <a:r>
                        <a:rPr lang="en-US" sz="1000" dirty="0">
                          <a:latin typeface="Calibri"/>
                          <a:cs typeface="Times New Roman"/>
                        </a:rPr>
                        <a:t/>
                      </a:r>
                      <a:br>
                        <a:rPr lang="en-US" sz="1000" dirty="0">
                          <a:latin typeface="Calibri"/>
                          <a:cs typeface="Times New Roman"/>
                        </a:rPr>
                      </a:b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solidFill>
                      <a:schemeClr val="bg2">
                        <a:lumMod val="90000"/>
                      </a:schemeClr>
                    </a:solidFill>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solidFill>
                      <a:schemeClr val="tx2">
                        <a:lumMod val="60000"/>
                        <a:lumOff val="40000"/>
                      </a:schemeClr>
                    </a:solidFill>
                  </a:tcPr>
                </a:tc>
              </a:tr>
              <a:tr h="1342018">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solidFill>
                      <a:schemeClr val="accent3">
                        <a:lumMod val="60000"/>
                        <a:lumOff val="40000"/>
                      </a:schemeClr>
                    </a:solidFill>
                  </a:tcPr>
                </a:tc>
                <a:tc>
                  <a:txBody>
                    <a:bodyPr/>
                    <a:lstStyle/>
                    <a:p>
                      <a:pPr marL="0" marR="0">
                        <a:lnSpc>
                          <a:spcPct val="115000"/>
                        </a:lnSpc>
                        <a:spcBef>
                          <a:spcPts val="0"/>
                        </a:spcBef>
                        <a:spcAft>
                          <a:spcPts val="0"/>
                        </a:spcAft>
                      </a:pPr>
                      <a:r>
                        <a:rPr lang="en-US" sz="1000" dirty="0">
                          <a:latin typeface="Calibri"/>
                          <a:cs typeface="Times New Roman"/>
                        </a:rPr>
                        <a:t/>
                      </a:r>
                      <a:br>
                        <a:rPr lang="en-US" sz="1000" dirty="0">
                          <a:latin typeface="Calibri"/>
                          <a:cs typeface="Times New Roman"/>
                        </a:rPr>
                      </a:b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endParaRPr lang="en-US" sz="1000" dirty="0">
                        <a:latin typeface="Calibri"/>
                        <a:ea typeface="Calibri"/>
                        <a:cs typeface="Times New Roman"/>
                      </a:endParaRPr>
                    </a:p>
                  </a:txBody>
                  <a:tcPr marL="63610" marR="63610" marT="0" marB="0">
                    <a:lnL w="12700" cap="flat" cmpd="sng" algn="ctr">
                      <a:solidFill>
                        <a:srgbClr val="1A006C"/>
                      </a:solidFill>
                      <a:prstDash val="solid"/>
                      <a:round/>
                      <a:headEnd type="none" w="med" len="med"/>
                      <a:tailEnd type="none" w="med" len="med"/>
                    </a:lnL>
                    <a:lnR w="12700" cap="flat" cmpd="sng" algn="ctr">
                      <a:solidFill>
                        <a:srgbClr val="1A006C"/>
                      </a:solidFill>
                      <a:prstDash val="solid"/>
                      <a:round/>
                      <a:headEnd type="none" w="med" len="med"/>
                      <a:tailEnd type="none" w="med" len="med"/>
                    </a:lnR>
                    <a:lnT w="12700" cap="flat" cmpd="sng" algn="ctr">
                      <a:solidFill>
                        <a:srgbClr val="1A006C"/>
                      </a:solidFill>
                      <a:prstDash val="solid"/>
                      <a:round/>
                      <a:headEnd type="none" w="med" len="med"/>
                      <a:tailEnd type="none" w="med" len="med"/>
                    </a:lnT>
                    <a:lnB w="12700" cap="flat" cmpd="sng" algn="ctr">
                      <a:solidFill>
                        <a:srgbClr val="1A006C"/>
                      </a:solidFill>
                      <a:prstDash val="solid"/>
                      <a:round/>
                      <a:headEnd type="none" w="med" len="med"/>
                      <a:tailEnd type="none" w="med" len="med"/>
                    </a:lnB>
                    <a:solidFill>
                      <a:schemeClr val="tx2">
                        <a:lumMod val="60000"/>
                        <a:lumOff val="40000"/>
                      </a:schemeClr>
                    </a:solidFill>
                  </a:tcPr>
                </a:tc>
              </a:tr>
            </a:tbl>
          </a:graphicData>
        </a:graphic>
      </p:graphicFrame>
      <p:sp>
        <p:nvSpPr>
          <p:cNvPr id="13332" name="Oval 6"/>
          <p:cNvSpPr>
            <a:spLocks noChangeArrowheads="1"/>
          </p:cNvSpPr>
          <p:nvPr/>
        </p:nvSpPr>
        <p:spPr bwMode="auto">
          <a:xfrm>
            <a:off x="5334000" y="4191000"/>
            <a:ext cx="1981200" cy="1295400"/>
          </a:xfrm>
          <a:prstGeom prst="ellipse">
            <a:avLst/>
          </a:prstGeom>
          <a:solidFill>
            <a:srgbClr val="FFFFFF"/>
          </a:solidFill>
          <a:ln w="9525">
            <a:solidFill>
              <a:srgbClr val="000000"/>
            </a:solidFill>
            <a:round/>
            <a:headEnd/>
            <a:tailEnd/>
          </a:ln>
        </p:spPr>
        <p:txBody>
          <a:bodyPr/>
          <a:lstStyle/>
          <a:p>
            <a:r>
              <a:rPr lang="en-US" dirty="0"/>
              <a:t>Give urinalysis</a:t>
            </a:r>
          </a:p>
        </p:txBody>
      </p:sp>
      <p:sp>
        <p:nvSpPr>
          <p:cNvPr id="13333" name="Oval 1"/>
          <p:cNvSpPr>
            <a:spLocks noChangeArrowheads="1"/>
          </p:cNvSpPr>
          <p:nvPr/>
        </p:nvSpPr>
        <p:spPr bwMode="auto">
          <a:xfrm>
            <a:off x="5334000" y="1524000"/>
            <a:ext cx="1981200" cy="1371600"/>
          </a:xfrm>
          <a:prstGeom prst="ellipse">
            <a:avLst/>
          </a:prstGeom>
          <a:solidFill>
            <a:srgbClr val="FFFFFF"/>
          </a:solidFill>
          <a:ln w="9525">
            <a:solidFill>
              <a:srgbClr val="000000"/>
            </a:solidFill>
            <a:round/>
            <a:headEnd/>
            <a:tailEnd/>
          </a:ln>
        </p:spPr>
        <p:txBody>
          <a:bodyPr/>
          <a:lstStyle/>
          <a:p>
            <a:r>
              <a:rPr lang="en-US" dirty="0"/>
              <a:t>Complete </a:t>
            </a:r>
          </a:p>
          <a:p>
            <a:r>
              <a:rPr lang="en-US" dirty="0"/>
              <a:t>Job Skills Class</a:t>
            </a:r>
          </a:p>
        </p:txBody>
      </p:sp>
      <p:sp>
        <p:nvSpPr>
          <p:cNvPr id="13334" name="Oval 3"/>
          <p:cNvSpPr>
            <a:spLocks noChangeArrowheads="1"/>
          </p:cNvSpPr>
          <p:nvPr/>
        </p:nvSpPr>
        <p:spPr bwMode="auto">
          <a:xfrm>
            <a:off x="838200" y="4191000"/>
            <a:ext cx="1981200" cy="1295400"/>
          </a:xfrm>
          <a:prstGeom prst="ellipse">
            <a:avLst/>
          </a:prstGeom>
          <a:solidFill>
            <a:srgbClr val="FFFFFF"/>
          </a:solidFill>
          <a:ln w="9525">
            <a:solidFill>
              <a:srgbClr val="000000"/>
            </a:solidFill>
            <a:round/>
            <a:headEnd/>
            <a:tailEnd/>
          </a:ln>
        </p:spPr>
        <p:txBody>
          <a:bodyPr/>
          <a:lstStyle/>
          <a:p>
            <a:endParaRPr lang="en-US" dirty="0"/>
          </a:p>
        </p:txBody>
      </p:sp>
      <p:sp>
        <p:nvSpPr>
          <p:cNvPr id="13335" name="Oval 16"/>
          <p:cNvSpPr>
            <a:spLocks noChangeArrowheads="1"/>
          </p:cNvSpPr>
          <p:nvPr/>
        </p:nvSpPr>
        <p:spPr bwMode="auto">
          <a:xfrm>
            <a:off x="3124200" y="4267200"/>
            <a:ext cx="2133600" cy="1295400"/>
          </a:xfrm>
          <a:prstGeom prst="ellipse">
            <a:avLst/>
          </a:prstGeom>
          <a:solidFill>
            <a:srgbClr val="FFFFFF"/>
          </a:solidFill>
          <a:ln w="9525">
            <a:solidFill>
              <a:srgbClr val="000000"/>
            </a:solidFill>
            <a:round/>
            <a:headEnd/>
            <a:tailEnd/>
          </a:ln>
        </p:spPr>
        <p:txBody>
          <a:bodyPr/>
          <a:lstStyle/>
          <a:p>
            <a:endParaRPr lang="en-US" dirty="0"/>
          </a:p>
        </p:txBody>
      </p:sp>
      <p:sp>
        <p:nvSpPr>
          <p:cNvPr id="13336" name="Oval 20"/>
          <p:cNvSpPr>
            <a:spLocks noChangeArrowheads="1"/>
          </p:cNvSpPr>
          <p:nvPr/>
        </p:nvSpPr>
        <p:spPr bwMode="auto">
          <a:xfrm>
            <a:off x="5410200" y="2971800"/>
            <a:ext cx="2057400" cy="1181100"/>
          </a:xfrm>
          <a:prstGeom prst="ellipse">
            <a:avLst/>
          </a:prstGeom>
          <a:solidFill>
            <a:srgbClr val="FFFFFF"/>
          </a:solidFill>
          <a:ln w="9525">
            <a:solidFill>
              <a:srgbClr val="000000"/>
            </a:solidFill>
            <a:round/>
            <a:headEnd/>
            <a:tailEnd/>
          </a:ln>
        </p:spPr>
        <p:txBody>
          <a:bodyPr/>
          <a:lstStyle/>
          <a:p>
            <a:r>
              <a:rPr lang="en-US" dirty="0" smtClean="0"/>
              <a:t>Long </a:t>
            </a:r>
            <a:endParaRPr lang="en-US" dirty="0"/>
          </a:p>
          <a:p>
            <a:r>
              <a:rPr lang="en-US" dirty="0"/>
              <a:t>Term goal</a:t>
            </a:r>
          </a:p>
        </p:txBody>
      </p:sp>
      <p:sp>
        <p:nvSpPr>
          <p:cNvPr id="2063" name="Text Box 15"/>
          <p:cNvSpPr txBox="1">
            <a:spLocks noChangeArrowheads="1"/>
          </p:cNvSpPr>
          <p:nvPr/>
        </p:nvSpPr>
        <p:spPr bwMode="auto">
          <a:xfrm>
            <a:off x="7467600" y="0"/>
            <a:ext cx="1676400" cy="6324600"/>
          </a:xfrm>
          <a:prstGeom prst="rect">
            <a:avLst/>
          </a:prstGeom>
          <a:solidFill>
            <a:srgbClr val="DADADA"/>
          </a:solidFill>
          <a:ln w="38100">
            <a:solidFill>
              <a:srgbClr val="F2F2F2"/>
            </a:solidFill>
            <a:miter lim="800000"/>
            <a:headEnd/>
            <a:tailEnd/>
          </a:ln>
          <a:effectLst>
            <a:outerShdw dist="28398" dir="3806097" algn="ctr" rotWithShape="0">
              <a:srgbClr val="6C6C6C">
                <a:alpha val="50000"/>
              </a:srgbClr>
            </a:outerShdw>
          </a:effectLst>
        </p:spPr>
        <p:txBody>
          <a:bodyPr/>
          <a:lstStyle/>
          <a:p>
            <a:pPr eaLnBrk="1" hangingPunct="1">
              <a:defRPr/>
            </a:pPr>
            <a:r>
              <a:rPr lang="en-US" sz="1600" u="sng" dirty="0">
                <a:latin typeface="Arial" pitchFamily="34" charset="0"/>
                <a:cs typeface="Arial" pitchFamily="34" charset="0"/>
              </a:rPr>
              <a:t>First Tic-Tac-Toe</a:t>
            </a: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Prize from the treasure chest.</a:t>
            </a: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Second TicTac Toe</a:t>
            </a: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Appointment </a:t>
            </a:r>
          </a:p>
          <a:p>
            <a:pPr eaLnBrk="1" hangingPunct="1">
              <a:defRPr/>
            </a:pPr>
            <a:r>
              <a:rPr lang="en-US" sz="1600" u="sng" dirty="0">
                <a:latin typeface="Arial" pitchFamily="34" charset="0"/>
                <a:cs typeface="Arial" pitchFamily="34" charset="0"/>
              </a:rPr>
              <a:t>Book</a:t>
            </a: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Fill the board:</a:t>
            </a: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Certificate of Completion</a:t>
            </a: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_____________</a:t>
            </a:r>
          </a:p>
          <a:p>
            <a:pPr eaLnBrk="1" hangingPunct="1">
              <a:defRPr/>
            </a:pPr>
            <a:r>
              <a:rPr lang="en-US" sz="1600" u="sng" dirty="0">
                <a:latin typeface="Arial" pitchFamily="34" charset="0"/>
                <a:cs typeface="Arial" pitchFamily="34" charset="0"/>
              </a:rPr>
              <a:t>P.O.  </a:t>
            </a:r>
          </a:p>
          <a:p>
            <a:pPr eaLnBrk="1" hangingPunct="1">
              <a:defRPr/>
            </a:pPr>
            <a:r>
              <a:rPr lang="en-US" sz="1600" u="sng" dirty="0">
                <a:latin typeface="Arial" pitchFamily="34" charset="0"/>
                <a:cs typeface="Arial" pitchFamily="34" charset="0"/>
              </a:rPr>
              <a:t>Signature</a:t>
            </a:r>
          </a:p>
          <a:p>
            <a:pPr eaLnBrk="1" hangingPunct="1">
              <a:defRPr/>
            </a:pPr>
            <a:endParaRPr lang="en-US" sz="1600" u="sng" dirty="0">
              <a:latin typeface="Arial" pitchFamily="34" charset="0"/>
              <a:cs typeface="Arial" pitchFamily="34" charset="0"/>
            </a:endParaRPr>
          </a:p>
          <a:p>
            <a:pPr eaLnBrk="1" hangingPunct="1">
              <a:defRPr/>
            </a:pPr>
            <a:endParaRPr lang="en-US" sz="1600" u="sng" dirty="0">
              <a:latin typeface="Arial" pitchFamily="34" charset="0"/>
              <a:cs typeface="Arial" pitchFamily="34" charset="0"/>
            </a:endParaRPr>
          </a:p>
          <a:p>
            <a:pPr eaLnBrk="1" hangingPunct="1">
              <a:defRPr/>
            </a:pPr>
            <a:r>
              <a:rPr lang="en-US" sz="1600" u="sng" dirty="0">
                <a:latin typeface="Arial" pitchFamily="34" charset="0"/>
                <a:cs typeface="Arial" pitchFamily="34" charset="0"/>
              </a:rPr>
              <a:t>____________</a:t>
            </a:r>
          </a:p>
          <a:p>
            <a:pPr eaLnBrk="1" hangingPunct="1">
              <a:defRPr/>
            </a:pPr>
            <a:r>
              <a:rPr lang="en-US" sz="1600" u="sng" dirty="0">
                <a:latin typeface="Arial" pitchFamily="34" charset="0"/>
                <a:cs typeface="Arial" pitchFamily="34" charset="0"/>
              </a:rPr>
              <a:t>Date of Completion</a:t>
            </a:r>
          </a:p>
        </p:txBody>
      </p:sp>
      <p:sp>
        <p:nvSpPr>
          <p:cNvPr id="13338" name="Oval 7"/>
          <p:cNvSpPr>
            <a:spLocks noChangeArrowheads="1"/>
          </p:cNvSpPr>
          <p:nvPr/>
        </p:nvSpPr>
        <p:spPr bwMode="auto">
          <a:xfrm>
            <a:off x="3124200" y="1600200"/>
            <a:ext cx="2133600" cy="1190625"/>
          </a:xfrm>
          <a:prstGeom prst="ellipse">
            <a:avLst/>
          </a:prstGeom>
          <a:solidFill>
            <a:srgbClr val="FFFFFF"/>
          </a:solidFill>
          <a:ln w="9525">
            <a:solidFill>
              <a:srgbClr val="000000"/>
            </a:solidFill>
            <a:round/>
            <a:headEnd/>
            <a:tailEnd/>
          </a:ln>
        </p:spPr>
        <p:txBody>
          <a:bodyPr/>
          <a:lstStyle/>
          <a:p>
            <a:endParaRPr lang="en-US" dirty="0"/>
          </a:p>
        </p:txBody>
      </p:sp>
      <p:sp>
        <p:nvSpPr>
          <p:cNvPr id="13339" name="Oval 9"/>
          <p:cNvSpPr>
            <a:spLocks noChangeArrowheads="1"/>
          </p:cNvSpPr>
          <p:nvPr/>
        </p:nvSpPr>
        <p:spPr bwMode="auto">
          <a:xfrm>
            <a:off x="762000" y="1600200"/>
            <a:ext cx="2133600" cy="1190625"/>
          </a:xfrm>
          <a:prstGeom prst="ellipse">
            <a:avLst/>
          </a:prstGeom>
          <a:solidFill>
            <a:srgbClr val="FFFFFF"/>
          </a:solidFill>
          <a:ln w="9525">
            <a:solidFill>
              <a:srgbClr val="000000"/>
            </a:solidFill>
            <a:round/>
            <a:headEnd/>
            <a:tailEnd/>
          </a:ln>
        </p:spPr>
        <p:txBody>
          <a:bodyPr/>
          <a:lstStyle/>
          <a:p>
            <a:r>
              <a:rPr lang="en-US" dirty="0" smtClean="0"/>
              <a:t>     Fee payment  </a:t>
            </a:r>
            <a:endParaRPr lang="en-US" dirty="0"/>
          </a:p>
        </p:txBody>
      </p:sp>
      <p:sp>
        <p:nvSpPr>
          <p:cNvPr id="13340" name="Oval 11"/>
          <p:cNvSpPr>
            <a:spLocks noChangeArrowheads="1"/>
          </p:cNvSpPr>
          <p:nvPr/>
        </p:nvSpPr>
        <p:spPr bwMode="auto">
          <a:xfrm>
            <a:off x="685800" y="2971800"/>
            <a:ext cx="2286000" cy="1190625"/>
          </a:xfrm>
          <a:prstGeom prst="ellipse">
            <a:avLst/>
          </a:prstGeom>
          <a:solidFill>
            <a:srgbClr val="FFFFFF"/>
          </a:solidFill>
          <a:ln w="9525">
            <a:solidFill>
              <a:srgbClr val="000000"/>
            </a:solidFill>
            <a:round/>
            <a:headEnd/>
            <a:tailEnd/>
          </a:ln>
        </p:spPr>
        <p:txBody>
          <a:bodyPr/>
          <a:lstStyle/>
          <a:p>
            <a:endParaRPr lang="en-US" dirty="0"/>
          </a:p>
        </p:txBody>
      </p:sp>
      <p:sp>
        <p:nvSpPr>
          <p:cNvPr id="13341" name="Rectangle 21"/>
          <p:cNvSpPr>
            <a:spLocks noChangeArrowheads="1"/>
          </p:cNvSpPr>
          <p:nvPr/>
        </p:nvSpPr>
        <p:spPr bwMode="auto">
          <a:xfrm>
            <a:off x="685800" y="-342900"/>
            <a:ext cx="8458200" cy="1447800"/>
          </a:xfrm>
          <a:prstGeom prst="rect">
            <a:avLst/>
          </a:prstGeom>
          <a:noFill/>
          <a:ln w="9525">
            <a:noFill/>
            <a:miter lim="800000"/>
            <a:headEnd/>
            <a:tailEnd/>
          </a:ln>
        </p:spPr>
        <p:txBody>
          <a:bodyPr anchor="ctr">
            <a:spAutoFit/>
          </a:bodyPr>
          <a:lstStyle/>
          <a:p>
            <a:pPr eaLnBrk="1" hangingPunct="1"/>
            <a:r>
              <a:rPr lang="en-US" b="1" dirty="0">
                <a:solidFill>
                  <a:srgbClr val="0070C0"/>
                </a:solidFill>
                <a:latin typeface="Calibri" pitchFamily="34" charset="0"/>
                <a:ea typeface="Calibri" pitchFamily="34" charset="0"/>
                <a:cs typeface="Times New Roman" pitchFamily="18" charset="0"/>
              </a:rPr>
              <a:t>		</a:t>
            </a:r>
          </a:p>
          <a:p>
            <a:pPr eaLnBrk="1" hangingPunct="1"/>
            <a:r>
              <a:rPr lang="en-US" b="1" dirty="0">
                <a:solidFill>
                  <a:srgbClr val="0070C0"/>
                </a:solidFill>
                <a:latin typeface="Calibri" pitchFamily="34" charset="0"/>
                <a:ea typeface="Calibri" pitchFamily="34" charset="0"/>
                <a:cs typeface="Times New Roman" pitchFamily="18" charset="0"/>
              </a:rPr>
              <a:t>                </a:t>
            </a:r>
            <a:r>
              <a:rPr lang="en-US" sz="3200" b="1" dirty="0">
                <a:solidFill>
                  <a:srgbClr val="0070C0"/>
                </a:solidFill>
                <a:latin typeface="Calibri" pitchFamily="34" charset="0"/>
                <a:ea typeface="Calibri" pitchFamily="34" charset="0"/>
                <a:cs typeface="Times New Roman" pitchFamily="18" charset="0"/>
              </a:rPr>
              <a:t>Staying on Track </a:t>
            </a:r>
          </a:p>
          <a:p>
            <a:pPr eaLnBrk="1" hangingPunct="1"/>
            <a:r>
              <a:rPr lang="en-US" sz="3200" b="1" dirty="0">
                <a:solidFill>
                  <a:srgbClr val="0070C0"/>
                </a:solidFill>
                <a:latin typeface="Calibri" pitchFamily="34" charset="0"/>
                <a:ea typeface="Calibri" pitchFamily="34" charset="0"/>
                <a:cs typeface="Times New Roman" pitchFamily="18" charset="0"/>
              </a:rPr>
              <a:t>	  Probation Tic Tac Toe</a:t>
            </a:r>
            <a:endParaRPr lang="en-US" sz="3200" b="1" dirty="0">
              <a:solidFill>
                <a:srgbClr val="0070C0"/>
              </a:solidFill>
              <a:latin typeface="Arial" charset="0"/>
              <a:ea typeface="Calibri" pitchFamily="34" charset="0"/>
              <a:cs typeface="Arial" charset="0"/>
            </a:endParaRPr>
          </a:p>
        </p:txBody>
      </p:sp>
      <p:sp>
        <p:nvSpPr>
          <p:cNvPr id="13342" name="Rectangle 32"/>
          <p:cNvSpPr>
            <a:spLocks noChangeArrowheads="1"/>
          </p:cNvSpPr>
          <p:nvPr/>
        </p:nvSpPr>
        <p:spPr bwMode="auto">
          <a:xfrm>
            <a:off x="228600" y="533400"/>
            <a:ext cx="9144000" cy="457200"/>
          </a:xfrm>
          <a:prstGeom prst="rect">
            <a:avLst/>
          </a:prstGeom>
          <a:noFill/>
          <a:ln w="9525">
            <a:noFill/>
            <a:miter lim="800000"/>
            <a:headEnd/>
            <a:tailEnd/>
          </a:ln>
        </p:spPr>
        <p:txBody>
          <a:bodyPr wrap="none" anchor="ctr">
            <a:spAutoFit/>
          </a:bodyPr>
          <a:lstStyle/>
          <a:p>
            <a:pPr eaLnBrk="1" hangingPunct="1"/>
            <a:endParaRPr lang="en-US" sz="1800" dirty="0">
              <a:latin typeface="Arial" charset="0"/>
              <a:cs typeface="Arial" charset="0"/>
            </a:endParaRPr>
          </a:p>
        </p:txBody>
      </p:sp>
      <p:sp>
        <p:nvSpPr>
          <p:cNvPr id="13343" name="Rectangle 25"/>
          <p:cNvSpPr>
            <a:spLocks noChangeArrowheads="1"/>
          </p:cNvSpPr>
          <p:nvPr/>
        </p:nvSpPr>
        <p:spPr bwMode="auto">
          <a:xfrm>
            <a:off x="228600" y="5943600"/>
            <a:ext cx="6400800" cy="461963"/>
          </a:xfrm>
          <a:prstGeom prst="rect">
            <a:avLst/>
          </a:prstGeom>
          <a:noFill/>
          <a:ln w="9525">
            <a:noFill/>
            <a:miter lim="800000"/>
            <a:headEnd/>
            <a:tailEnd/>
          </a:ln>
        </p:spPr>
        <p:txBody>
          <a:bodyPr>
            <a:spAutoFit/>
          </a:bodyPr>
          <a:lstStyle/>
          <a:p>
            <a:r>
              <a:rPr lang="en-US" dirty="0">
                <a:solidFill>
                  <a:srgbClr val="0070C0"/>
                </a:solidFill>
                <a:latin typeface="Calibri" pitchFamily="34" charset="0"/>
                <a:ea typeface="Calibri" pitchFamily="34" charset="0"/>
                <a:cs typeface="Times New Roman" pitchFamily="18" charset="0"/>
              </a:rPr>
              <a:t>Probationer’s Name _______________________</a:t>
            </a:r>
            <a:endParaRPr lang="en-US" dirty="0">
              <a:ea typeface="Calibri" pitchFamily="34" charset="0"/>
              <a:cs typeface="Times New Roman" pitchFamily="18" charset="0"/>
            </a:endParaRPr>
          </a:p>
        </p:txBody>
      </p:sp>
      <p:pic>
        <p:nvPicPr>
          <p:cNvPr id="13344" name="Picture 16" descr="race flag.jpg"/>
          <p:cNvPicPr>
            <a:picLocks noChangeAspect="1"/>
          </p:cNvPicPr>
          <p:nvPr/>
        </p:nvPicPr>
        <p:blipFill>
          <a:blip r:embed="rId2" cstate="print"/>
          <a:srcRect/>
          <a:stretch>
            <a:fillRect/>
          </a:stretch>
        </p:blipFill>
        <p:spPr bwMode="auto">
          <a:xfrm>
            <a:off x="381000" y="304800"/>
            <a:ext cx="1295400" cy="1219200"/>
          </a:xfrm>
          <a:prstGeom prst="rect">
            <a:avLst/>
          </a:prstGeom>
          <a:noFill/>
          <a:ln w="9525">
            <a:noFill/>
            <a:miter lim="800000"/>
            <a:headEnd/>
            <a:tailEnd/>
          </a:ln>
        </p:spPr>
      </p:pic>
      <p:sp>
        <p:nvSpPr>
          <p:cNvPr id="18" name="Oval 17"/>
          <p:cNvSpPr/>
          <p:nvPr/>
        </p:nvSpPr>
        <p:spPr>
          <a:xfrm>
            <a:off x="3124200" y="2971800"/>
            <a:ext cx="2133600" cy="1295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46" name="TextBox 18"/>
          <p:cNvSpPr txBox="1">
            <a:spLocks noChangeArrowheads="1"/>
          </p:cNvSpPr>
          <p:nvPr/>
        </p:nvSpPr>
        <p:spPr bwMode="auto">
          <a:xfrm>
            <a:off x="3429000" y="3048001"/>
            <a:ext cx="1524000" cy="830997"/>
          </a:xfrm>
          <a:prstGeom prst="rect">
            <a:avLst/>
          </a:prstGeom>
          <a:noFill/>
          <a:ln w="9525">
            <a:noFill/>
            <a:miter lim="800000"/>
            <a:headEnd/>
            <a:tailEnd/>
          </a:ln>
        </p:spPr>
        <p:txBody>
          <a:bodyPr wrap="square">
            <a:spAutoFit/>
          </a:bodyPr>
          <a:lstStyle/>
          <a:p>
            <a:r>
              <a:rPr lang="en-US" b="1" dirty="0"/>
              <a:t>Report to</a:t>
            </a:r>
          </a:p>
          <a:p>
            <a:r>
              <a:rPr lang="en-US" b="1" dirty="0"/>
              <a:t>Agent</a:t>
            </a:r>
          </a:p>
        </p:txBody>
      </p:sp>
      <p:sp>
        <p:nvSpPr>
          <p:cNvPr id="13347" name="TextBox 19"/>
          <p:cNvSpPr txBox="1">
            <a:spLocks noChangeArrowheads="1"/>
          </p:cNvSpPr>
          <p:nvPr/>
        </p:nvSpPr>
        <p:spPr bwMode="auto">
          <a:xfrm>
            <a:off x="3581400" y="1828800"/>
            <a:ext cx="1143000" cy="830997"/>
          </a:xfrm>
          <a:prstGeom prst="rect">
            <a:avLst/>
          </a:prstGeom>
          <a:noFill/>
          <a:ln w="9525">
            <a:noFill/>
            <a:miter lim="800000"/>
            <a:headEnd/>
            <a:tailEnd/>
          </a:ln>
        </p:spPr>
        <p:txBody>
          <a:bodyPr wrap="square">
            <a:spAutoFit/>
          </a:bodyPr>
          <a:lstStyle/>
          <a:p>
            <a:r>
              <a:rPr lang="en-US" dirty="0"/>
              <a:t>2</a:t>
            </a:r>
            <a:r>
              <a:rPr lang="en-US" baseline="30000" dirty="0"/>
              <a:t>nd</a:t>
            </a:r>
            <a:r>
              <a:rPr lang="en-US" dirty="0"/>
              <a:t> Appt.</a:t>
            </a:r>
          </a:p>
        </p:txBody>
      </p:sp>
      <p:sp>
        <p:nvSpPr>
          <p:cNvPr id="13348" name="TextBox 20"/>
          <p:cNvSpPr txBox="1">
            <a:spLocks noChangeArrowheads="1"/>
          </p:cNvSpPr>
          <p:nvPr/>
        </p:nvSpPr>
        <p:spPr bwMode="auto">
          <a:xfrm>
            <a:off x="4572000" y="4495800"/>
            <a:ext cx="107950" cy="369888"/>
          </a:xfrm>
          <a:prstGeom prst="rect">
            <a:avLst/>
          </a:prstGeom>
          <a:noFill/>
          <a:ln w="9525">
            <a:noFill/>
            <a:miter lim="800000"/>
            <a:headEnd/>
            <a:tailEnd/>
          </a:ln>
        </p:spPr>
        <p:txBody>
          <a:bodyPr>
            <a:spAutoFit/>
          </a:bodyPr>
          <a:lstStyle/>
          <a:p>
            <a:endParaRPr lang="en-US" dirty="0"/>
          </a:p>
        </p:txBody>
      </p:sp>
      <p:sp>
        <p:nvSpPr>
          <p:cNvPr id="13349" name="TextBox 21"/>
          <p:cNvSpPr txBox="1">
            <a:spLocks noChangeArrowheads="1"/>
          </p:cNvSpPr>
          <p:nvPr/>
        </p:nvSpPr>
        <p:spPr bwMode="auto">
          <a:xfrm>
            <a:off x="3124200" y="4495800"/>
            <a:ext cx="2133600" cy="830997"/>
          </a:xfrm>
          <a:prstGeom prst="rect">
            <a:avLst/>
          </a:prstGeom>
          <a:noFill/>
          <a:ln w="9525">
            <a:noFill/>
            <a:miter lim="800000"/>
            <a:headEnd/>
            <a:tailEnd/>
          </a:ln>
        </p:spPr>
        <p:txBody>
          <a:bodyPr wrap="square">
            <a:spAutoFit/>
          </a:bodyPr>
          <a:lstStyle/>
          <a:p>
            <a:r>
              <a:rPr lang="en-US" dirty="0" smtClean="0"/>
              <a:t> Contacts  from</a:t>
            </a:r>
          </a:p>
          <a:p>
            <a:r>
              <a:rPr lang="en-US" dirty="0" smtClean="0"/>
              <a:t>   job search                  </a:t>
            </a:r>
            <a:endParaRPr lang="en-US" dirty="0"/>
          </a:p>
        </p:txBody>
      </p:sp>
      <p:sp>
        <p:nvSpPr>
          <p:cNvPr id="13350" name="TextBox 22"/>
          <p:cNvSpPr txBox="1">
            <a:spLocks noChangeArrowheads="1"/>
          </p:cNvSpPr>
          <p:nvPr/>
        </p:nvSpPr>
        <p:spPr bwMode="auto">
          <a:xfrm>
            <a:off x="685800" y="4267200"/>
            <a:ext cx="2286000" cy="1200329"/>
          </a:xfrm>
          <a:prstGeom prst="rect">
            <a:avLst/>
          </a:prstGeom>
          <a:noFill/>
          <a:ln w="9525">
            <a:noFill/>
            <a:miter lim="800000"/>
            <a:headEnd/>
            <a:tailEnd/>
          </a:ln>
        </p:spPr>
        <p:txBody>
          <a:bodyPr wrap="square">
            <a:spAutoFit/>
          </a:bodyPr>
          <a:lstStyle/>
          <a:p>
            <a:r>
              <a:rPr lang="en-US" dirty="0" smtClean="0"/>
              <a:t>       Visit</a:t>
            </a:r>
            <a:endParaRPr lang="en-US" dirty="0"/>
          </a:p>
          <a:p>
            <a:r>
              <a:rPr lang="en-US" dirty="0" smtClean="0"/>
              <a:t>    Workforce</a:t>
            </a:r>
            <a:endParaRPr lang="en-US" dirty="0"/>
          </a:p>
          <a:p>
            <a:r>
              <a:rPr lang="en-US" dirty="0" smtClean="0"/>
              <a:t>  Development</a:t>
            </a:r>
            <a:endParaRPr lang="en-US" dirty="0"/>
          </a:p>
        </p:txBody>
      </p:sp>
      <p:sp>
        <p:nvSpPr>
          <p:cNvPr id="13351" name="TextBox 23"/>
          <p:cNvSpPr txBox="1">
            <a:spLocks noChangeArrowheads="1"/>
          </p:cNvSpPr>
          <p:nvPr/>
        </p:nvSpPr>
        <p:spPr bwMode="auto">
          <a:xfrm>
            <a:off x="685800" y="3124200"/>
            <a:ext cx="2209800" cy="830997"/>
          </a:xfrm>
          <a:prstGeom prst="rect">
            <a:avLst/>
          </a:prstGeom>
          <a:noFill/>
          <a:ln w="9525">
            <a:noFill/>
            <a:miter lim="800000"/>
            <a:headEnd/>
            <a:tailEnd/>
          </a:ln>
        </p:spPr>
        <p:txBody>
          <a:bodyPr wrap="square">
            <a:spAutoFit/>
          </a:bodyPr>
          <a:lstStyle/>
          <a:p>
            <a:r>
              <a:rPr lang="en-US" dirty="0" smtClean="0"/>
              <a:t>  Network list/  </a:t>
            </a:r>
            <a:r>
              <a:rPr lang="en-US" dirty="0"/>
              <a:t>support people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Tic Tac Toe Versus Other Methods</a:t>
            </a:r>
          </a:p>
        </p:txBody>
      </p:sp>
      <p:sp>
        <p:nvSpPr>
          <p:cNvPr id="15363" name="Rectangle 3"/>
          <p:cNvSpPr>
            <a:spLocks noGrp="1" noChangeArrowheads="1"/>
          </p:cNvSpPr>
          <p:nvPr>
            <p:ph idx="1"/>
          </p:nvPr>
        </p:nvSpPr>
        <p:spPr>
          <a:xfrm>
            <a:off x="685800" y="2057400"/>
            <a:ext cx="7772400" cy="4114800"/>
          </a:xfrm>
        </p:spPr>
        <p:txBody>
          <a:bodyPr/>
          <a:lstStyle/>
          <a:p>
            <a:pPr eaLnBrk="1" hangingPunct="1"/>
            <a:r>
              <a:rPr lang="en-US" sz="2800" dirty="0" smtClean="0"/>
              <a:t>The Tic Tac Toe method was developed by practitioners and is compatible for use with individual treatment plan goals</a:t>
            </a:r>
          </a:p>
          <a:p>
            <a:pPr lvl="1" eaLnBrk="1" hangingPunct="1"/>
            <a:r>
              <a:rPr lang="en-US" sz="2400" dirty="0" smtClean="0"/>
              <a:t>Primary and mental health care; probation requirements, educational or vocational attainment </a:t>
            </a:r>
          </a:p>
          <a:p>
            <a:pPr eaLnBrk="1" hangingPunct="1"/>
            <a:r>
              <a:rPr lang="en-US" sz="2800" dirty="0" smtClean="0"/>
              <a:t>Standard reinforcement methods using vouchers or fishbowls have been used for basic treatment goals of attendance and drug abstinence</a:t>
            </a:r>
          </a:p>
          <a:p>
            <a:pPr eaLnBrk="1" hangingPunct="1"/>
            <a:endParaRPr lang="en-US" sz="28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TotalTime>
  <Words>2780</Words>
  <Application>Microsoft Office PowerPoint</Application>
  <PresentationFormat>On-screen Show (4:3)</PresentationFormat>
  <Paragraphs>716</Paragraphs>
  <Slides>71</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71</vt:i4>
      </vt:variant>
    </vt:vector>
  </HeadingPairs>
  <TitlesOfParts>
    <vt:vector size="75" baseType="lpstr">
      <vt:lpstr>Office Theme</vt:lpstr>
      <vt:lpstr>Chart</vt:lpstr>
      <vt:lpstr>Clip</vt:lpstr>
      <vt:lpstr>Worksheet</vt:lpstr>
      <vt:lpstr>Welcome to  CTN Mid-Atlantic Node/ Central East ATTC Webinar Series</vt:lpstr>
      <vt:lpstr>Facilitator:  </vt:lpstr>
      <vt:lpstr>Slide 3</vt:lpstr>
      <vt:lpstr>Let’s begin with 2 survey questions:</vt:lpstr>
      <vt:lpstr>A quick review of Session 1 &amp; 2:</vt:lpstr>
      <vt:lpstr>Slide 6</vt:lpstr>
      <vt:lpstr>Slide 7</vt:lpstr>
      <vt:lpstr>Slide 8</vt:lpstr>
      <vt:lpstr>Tic Tac Toe Versus Other Methods</vt:lpstr>
      <vt:lpstr>Session  #3 Voucher and Fishbowl Method</vt:lpstr>
      <vt:lpstr> Voucher Reinforcement</vt:lpstr>
      <vt:lpstr>$1000???</vt:lpstr>
      <vt:lpstr>Voucher Reinforcement</vt:lpstr>
      <vt:lpstr>Cost May Be Worthwhile</vt:lpstr>
      <vt:lpstr>Innovative Cost Reduction Approaches</vt:lpstr>
      <vt:lpstr> Innovative Cost  Reduction Approaches  </vt:lpstr>
      <vt:lpstr>This is our guest today! </vt:lpstr>
      <vt:lpstr>How do motivational incentives fit into the clinical picture?</vt:lpstr>
      <vt:lpstr>Voucher Reinforcement  making abstinence a more attractive option using a point system  </vt:lpstr>
      <vt:lpstr>Slide 20</vt:lpstr>
      <vt:lpstr>Slide 21</vt:lpstr>
      <vt:lpstr>Voucher Trade-in</vt:lpstr>
      <vt:lpstr>Why $1000?</vt:lpstr>
      <vt:lpstr>Voucher Incentives for Outpatient  Drug-free Treatment of Cocaine Abusers</vt:lpstr>
      <vt:lpstr>Higgins Studies With On-site VS Off-site Control Groups</vt:lpstr>
      <vt:lpstr> CTN MIEDAR Study</vt:lpstr>
      <vt:lpstr> Random Assignment</vt:lpstr>
      <vt:lpstr>Fishbowl Method</vt:lpstr>
      <vt:lpstr>Slide 29</vt:lpstr>
      <vt:lpstr>Slide 30</vt:lpstr>
      <vt:lpstr>Half the chips were winners Win frequency inversely related to cost</vt:lpstr>
      <vt:lpstr>Slide 32</vt:lpstr>
      <vt:lpstr>Total Earnings</vt:lpstr>
      <vt:lpstr>Slide 34</vt:lpstr>
      <vt:lpstr>MIEDAR: Who participated and how did it turn out?</vt:lpstr>
      <vt:lpstr>METHADONE PROGRAM STUDY RESULTS</vt:lpstr>
      <vt:lpstr>Slide 37</vt:lpstr>
      <vt:lpstr>Percent Stimulant Negative Urines</vt:lpstr>
      <vt:lpstr>Individual Subject Performance</vt:lpstr>
      <vt:lpstr>Outpatient Psychosocial Clinics: Contrasting Outcomes</vt:lpstr>
      <vt:lpstr>Percent of Submitted Samples Testing Stimulant and Alcohol Negative</vt:lpstr>
      <vt:lpstr>Slide 42</vt:lpstr>
      <vt:lpstr>Psychosocial Site Differences: Raising Performance </vt:lpstr>
      <vt:lpstr>RESEARCH CONCLUSIONS</vt:lpstr>
      <vt:lpstr>How much was paid out in MIEDAR?</vt:lpstr>
      <vt:lpstr>Amount of Money Needed Depends On Target Behavior</vt:lpstr>
      <vt:lpstr>Amount of Money Needed Depends on Problem Severity</vt:lpstr>
      <vt:lpstr>Harder the behavior change, more that is needed to motivate change</vt:lpstr>
      <vt:lpstr>Same Incentives For All vs Individualized Approach </vt:lpstr>
      <vt:lpstr>Nitty Gritty of How To Do It</vt:lpstr>
      <vt:lpstr>Designing A Voucher Program for Abstinence Incentives</vt:lpstr>
      <vt:lpstr>Slide 52</vt:lpstr>
      <vt:lpstr>Exercise</vt:lpstr>
      <vt:lpstr>Exercise Examples</vt:lpstr>
      <vt:lpstr>Slide 55</vt:lpstr>
      <vt:lpstr>Cost Calculations</vt:lpstr>
      <vt:lpstr>Cost Calculations</vt:lpstr>
      <vt:lpstr>Designing A Fishbowl Program</vt:lpstr>
      <vt:lpstr>Slide 59</vt:lpstr>
      <vt:lpstr>Designing A Fishbowl Program</vt:lpstr>
      <vt:lpstr>Cost Per Draw Calculation</vt:lpstr>
      <vt:lpstr>      Nancy Petry’s Calculations  for 1000 slips Fishbowl </vt:lpstr>
      <vt:lpstr>Slide 63</vt:lpstr>
      <vt:lpstr>Choosing Between Vouchers  and Fishbowls</vt:lpstr>
      <vt:lpstr>Why Choose One Over the Other?</vt:lpstr>
      <vt:lpstr>Which method do you prefer and why?</vt:lpstr>
      <vt:lpstr>Dissemination/Adoption</vt:lpstr>
      <vt:lpstr>  For more how-to information:  . </vt:lpstr>
      <vt:lpstr> Motivational Incentives Suite </vt:lpstr>
      <vt:lpstr>www.motivationalincentives.org</vt:lpstr>
      <vt:lpstr>Looking Into the Future</vt:lpstr>
    </vt:vector>
  </TitlesOfParts>
  <Company>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wait…coming soon</dc:title>
  <dc:creator>Johns Hopkins</dc:creator>
  <cp:lastModifiedBy>chiggins</cp:lastModifiedBy>
  <cp:revision>50</cp:revision>
  <dcterms:created xsi:type="dcterms:W3CDTF">2013-04-10T17:34:44Z</dcterms:created>
  <dcterms:modified xsi:type="dcterms:W3CDTF">2013-04-23T18:33:20Z</dcterms:modified>
</cp:coreProperties>
</file>